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5"/>
  </p:notesMasterIdLst>
  <p:handoutMasterIdLst>
    <p:handoutMasterId r:id="rId16"/>
  </p:handoutMasterIdLst>
  <p:sldIdLst>
    <p:sldId id="256" r:id="rId2"/>
    <p:sldId id="257" r:id="rId3"/>
    <p:sldId id="266" r:id="rId4"/>
    <p:sldId id="258" r:id="rId5"/>
    <p:sldId id="267" r:id="rId6"/>
    <p:sldId id="268" r:id="rId7"/>
    <p:sldId id="263" r:id="rId8"/>
    <p:sldId id="259" r:id="rId9"/>
    <p:sldId id="264" r:id="rId10"/>
    <p:sldId id="265" r:id="rId11"/>
    <p:sldId id="261"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714" autoAdjust="0"/>
  </p:normalViewPr>
  <p:slideViewPr>
    <p:cSldViewPr>
      <p:cViewPr>
        <p:scale>
          <a:sx n="70" d="100"/>
          <a:sy n="70" d="100"/>
        </p:scale>
        <p:origin x="-1488" y="-384"/>
      </p:cViewPr>
      <p:guideLst>
        <p:guide orient="horz" pos="2160"/>
        <p:guide pos="2880"/>
      </p:guideLst>
    </p:cSldViewPr>
  </p:slideViewPr>
  <p:outlineViewPr>
    <p:cViewPr>
      <p:scale>
        <a:sx n="33" d="100"/>
        <a:sy n="33" d="100"/>
      </p:scale>
      <p:origin x="48" y="13848"/>
    </p:cViewPr>
  </p:outlineViewPr>
  <p:notesTextViewPr>
    <p:cViewPr>
      <p:scale>
        <a:sx n="1" d="1"/>
        <a:sy n="1" d="1"/>
      </p:scale>
      <p:origin x="0" y="0"/>
    </p:cViewPr>
  </p:notesTextViewPr>
  <p:notesViewPr>
    <p:cSldViewPr>
      <p:cViewPr>
        <p:scale>
          <a:sx n="60" d="100"/>
          <a:sy n="60" d="100"/>
        </p:scale>
        <p:origin x="-1422" y="7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7AC3F1-32A9-497B-BCAC-CD315C7ACB0B}" type="datetimeFigureOut">
              <a:rPr lang="en-US" smtClean="0"/>
              <a:pPr/>
              <a:t>10/6/2016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8E25F3-1F5C-43B4-AA62-225907294C69}" type="slidenum">
              <a:rPr lang="en-US" smtClean="0"/>
              <a:pPr/>
              <a:t>‹#›</a:t>
            </a:fld>
            <a:endParaRPr lang="en-US"/>
          </a:p>
        </p:txBody>
      </p:sp>
    </p:spTree>
    <p:extLst>
      <p:ext uri="{BB962C8B-B14F-4D97-AF65-F5344CB8AC3E}">
        <p14:creationId xmlns:p14="http://schemas.microsoft.com/office/powerpoint/2010/main" val="4258909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C8D005-B539-404E-A5B3-34B493F30BDA}" type="datetimeFigureOut">
              <a:rPr lang="en-US" smtClean="0"/>
              <a:pPr/>
              <a:t>10/6/2016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E483D9-DF6E-46A1-AA2C-11D425D4E903}" type="slidenum">
              <a:rPr lang="en-US" smtClean="0"/>
              <a:pPr/>
              <a:t>‹#›</a:t>
            </a:fld>
            <a:endParaRPr lang="en-US"/>
          </a:p>
        </p:txBody>
      </p:sp>
    </p:spTree>
    <p:extLst>
      <p:ext uri="{BB962C8B-B14F-4D97-AF65-F5344CB8AC3E}">
        <p14:creationId xmlns:p14="http://schemas.microsoft.com/office/powerpoint/2010/main" val="3487205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2FD8B4-4602-4BAA-A05E-49D6B9D34C6D}" type="datetime1">
              <a:rPr lang="en-US" smtClean="0"/>
              <a:pPr/>
              <a:t>10/6/2016</a:t>
            </a:fld>
            <a:endParaRPr lang="en-US"/>
          </a:p>
        </p:txBody>
      </p:sp>
      <p:sp>
        <p:nvSpPr>
          <p:cNvPr id="5" name="Footer Placeholder 4"/>
          <p:cNvSpPr>
            <a:spLocks noGrp="1"/>
          </p:cNvSpPr>
          <p:nvPr>
            <p:ph type="ftr" sz="quarter" idx="11"/>
          </p:nvPr>
        </p:nvSpPr>
        <p:spPr/>
        <p:txBody>
          <a:bodyPr/>
          <a:lstStyle/>
          <a:p>
            <a:r>
              <a:rPr lang="en-US" smtClean="0"/>
              <a:t>http://truthagainsttobacco.com </a:t>
            </a:r>
            <a:endParaRPr lang="en-US"/>
          </a:p>
        </p:txBody>
      </p:sp>
      <p:sp>
        <p:nvSpPr>
          <p:cNvPr id="6" name="Slide Number Placeholder 5"/>
          <p:cNvSpPr>
            <a:spLocks noGrp="1"/>
          </p:cNvSpPr>
          <p:nvPr>
            <p:ph type="sldNum" sz="quarter" idx="12"/>
          </p:nvPr>
        </p:nvSpPr>
        <p:spPr/>
        <p:txBody>
          <a:bodyPr/>
          <a:lstStyle/>
          <a:p>
            <a:fld id="{C202BE94-3BF0-48A8-AF58-7C8B044DF794}" type="slidenum">
              <a:rPr lang="en-US" smtClean="0"/>
              <a:pPr/>
              <a:t>‹#›</a:t>
            </a:fld>
            <a:endParaRPr lang="en-US"/>
          </a:p>
        </p:txBody>
      </p:sp>
    </p:spTree>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176E40-1B6F-44C7-987E-BE57836183FB}" type="datetime1">
              <a:rPr lang="en-US" smtClean="0"/>
              <a:pPr/>
              <a:t>10/6/2016</a:t>
            </a:fld>
            <a:endParaRPr lang="en-US"/>
          </a:p>
        </p:txBody>
      </p:sp>
      <p:sp>
        <p:nvSpPr>
          <p:cNvPr id="5" name="Footer Placeholder 4"/>
          <p:cNvSpPr>
            <a:spLocks noGrp="1"/>
          </p:cNvSpPr>
          <p:nvPr>
            <p:ph type="ftr" sz="quarter" idx="11"/>
          </p:nvPr>
        </p:nvSpPr>
        <p:spPr/>
        <p:txBody>
          <a:bodyPr/>
          <a:lstStyle/>
          <a:p>
            <a:r>
              <a:rPr lang="en-US" smtClean="0"/>
              <a:t>http://truthagainsttobacco.com </a:t>
            </a:r>
            <a:endParaRPr lang="en-US"/>
          </a:p>
        </p:txBody>
      </p:sp>
      <p:sp>
        <p:nvSpPr>
          <p:cNvPr id="6" name="Slide Number Placeholder 5"/>
          <p:cNvSpPr>
            <a:spLocks noGrp="1"/>
          </p:cNvSpPr>
          <p:nvPr>
            <p:ph type="sldNum" sz="quarter" idx="12"/>
          </p:nvPr>
        </p:nvSpPr>
        <p:spPr/>
        <p:txBody>
          <a:bodyPr/>
          <a:lstStyle/>
          <a:p>
            <a:fld id="{C202BE94-3BF0-48A8-AF58-7C8B044DF794}" type="slidenum">
              <a:rPr lang="en-US" smtClean="0"/>
              <a:pPr/>
              <a:t>‹#›</a:t>
            </a:fld>
            <a:endParaRPr lang="en-US"/>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565ACD-4D81-4471-8B28-FDB7D8CB5DBB}" type="datetime1">
              <a:rPr lang="en-US" smtClean="0"/>
              <a:pPr/>
              <a:t>10/6/2016</a:t>
            </a:fld>
            <a:endParaRPr lang="en-US"/>
          </a:p>
        </p:txBody>
      </p:sp>
      <p:sp>
        <p:nvSpPr>
          <p:cNvPr id="5" name="Footer Placeholder 4"/>
          <p:cNvSpPr>
            <a:spLocks noGrp="1"/>
          </p:cNvSpPr>
          <p:nvPr>
            <p:ph type="ftr" sz="quarter" idx="11"/>
          </p:nvPr>
        </p:nvSpPr>
        <p:spPr/>
        <p:txBody>
          <a:bodyPr/>
          <a:lstStyle/>
          <a:p>
            <a:r>
              <a:rPr lang="en-US" smtClean="0"/>
              <a:t>http://truthagainsttobacco.com </a:t>
            </a:r>
            <a:endParaRPr lang="en-US"/>
          </a:p>
        </p:txBody>
      </p:sp>
      <p:sp>
        <p:nvSpPr>
          <p:cNvPr id="6" name="Slide Number Placeholder 5"/>
          <p:cNvSpPr>
            <a:spLocks noGrp="1"/>
          </p:cNvSpPr>
          <p:nvPr>
            <p:ph type="sldNum" sz="quarter" idx="12"/>
          </p:nvPr>
        </p:nvSpPr>
        <p:spPr/>
        <p:txBody>
          <a:bodyPr/>
          <a:lstStyle/>
          <a:p>
            <a:fld id="{C202BE94-3BF0-48A8-AF58-7C8B044DF794}" type="slidenum">
              <a:rPr lang="en-US" smtClean="0"/>
              <a:pPr/>
              <a:t>‹#›</a:t>
            </a:fld>
            <a:endParaRPr lang="en-US"/>
          </a:p>
        </p:txBody>
      </p:sp>
    </p:spTree>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0B283-663F-4E7E-AC87-E0AB0EF3ECD2}" type="datetime1">
              <a:rPr lang="en-US" smtClean="0"/>
              <a:pPr/>
              <a:t>10/6/2016</a:t>
            </a:fld>
            <a:endParaRPr lang="en-US"/>
          </a:p>
        </p:txBody>
      </p:sp>
      <p:sp>
        <p:nvSpPr>
          <p:cNvPr id="5" name="Footer Placeholder 4"/>
          <p:cNvSpPr>
            <a:spLocks noGrp="1"/>
          </p:cNvSpPr>
          <p:nvPr>
            <p:ph type="ftr" sz="quarter" idx="11"/>
          </p:nvPr>
        </p:nvSpPr>
        <p:spPr/>
        <p:txBody>
          <a:bodyPr/>
          <a:lstStyle/>
          <a:p>
            <a:r>
              <a:rPr lang="en-US" smtClean="0"/>
              <a:t>http://truthagainsttobacco.com </a:t>
            </a:r>
            <a:endParaRPr lang="en-US"/>
          </a:p>
        </p:txBody>
      </p:sp>
      <p:sp>
        <p:nvSpPr>
          <p:cNvPr id="6" name="Slide Number Placeholder 5"/>
          <p:cNvSpPr>
            <a:spLocks noGrp="1"/>
          </p:cNvSpPr>
          <p:nvPr>
            <p:ph type="sldNum" sz="quarter" idx="12"/>
          </p:nvPr>
        </p:nvSpPr>
        <p:spPr/>
        <p:txBody>
          <a:bodyPr/>
          <a:lstStyle/>
          <a:p>
            <a:fld id="{C202BE94-3BF0-48A8-AF58-7C8B044DF794}" type="slidenum">
              <a:rPr lang="en-US" smtClean="0"/>
              <a:pPr/>
              <a:t>‹#›</a:t>
            </a:fld>
            <a:endParaRPr lang="en-US"/>
          </a:p>
        </p:txBody>
      </p:sp>
    </p:spTree>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535D81E3-7D43-478D-8473-C56750F944D0}" type="datetime1">
              <a:rPr lang="en-US" smtClean="0"/>
              <a:pPr/>
              <a:t>10/6/2016</a:t>
            </a:fld>
            <a:endParaRPr lang="en-US"/>
          </a:p>
        </p:txBody>
      </p:sp>
      <p:sp>
        <p:nvSpPr>
          <p:cNvPr id="5" name="Footer Placeholder 4"/>
          <p:cNvSpPr>
            <a:spLocks noGrp="1"/>
          </p:cNvSpPr>
          <p:nvPr>
            <p:ph type="ftr" sz="quarter" idx="11"/>
          </p:nvPr>
        </p:nvSpPr>
        <p:spPr/>
        <p:txBody>
          <a:bodyPr/>
          <a:lstStyle/>
          <a:p>
            <a:r>
              <a:rPr lang="en-US" smtClean="0"/>
              <a:t>http://truthagainsttobacco.com </a:t>
            </a:r>
            <a:endParaRPr lang="en-US"/>
          </a:p>
        </p:txBody>
      </p:sp>
      <p:sp>
        <p:nvSpPr>
          <p:cNvPr id="6" name="Slide Number Placeholder 5"/>
          <p:cNvSpPr>
            <a:spLocks noGrp="1"/>
          </p:cNvSpPr>
          <p:nvPr>
            <p:ph type="sldNum" sz="quarter" idx="12"/>
          </p:nvPr>
        </p:nvSpPr>
        <p:spPr/>
        <p:txBody>
          <a:bodyPr/>
          <a:lstStyle/>
          <a:p>
            <a:fld id="{C202BE94-3BF0-48A8-AF58-7C8B044DF794}" type="slidenum">
              <a:rPr lang="en-US" smtClean="0"/>
              <a:pPr/>
              <a:t>‹#›</a:t>
            </a:fld>
            <a:endParaRPr lang="en-US"/>
          </a:p>
        </p:txBody>
      </p:sp>
    </p:spTree>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318CB1-B1AD-47EA-BEF9-17F4378C11D4}" type="datetime1">
              <a:rPr lang="en-US" smtClean="0"/>
              <a:pPr/>
              <a:t>10/6/2016</a:t>
            </a:fld>
            <a:endParaRPr lang="en-US"/>
          </a:p>
        </p:txBody>
      </p:sp>
      <p:sp>
        <p:nvSpPr>
          <p:cNvPr id="6" name="Footer Placeholder 5"/>
          <p:cNvSpPr>
            <a:spLocks noGrp="1"/>
          </p:cNvSpPr>
          <p:nvPr>
            <p:ph type="ftr" sz="quarter" idx="11"/>
          </p:nvPr>
        </p:nvSpPr>
        <p:spPr/>
        <p:txBody>
          <a:bodyPr/>
          <a:lstStyle/>
          <a:p>
            <a:r>
              <a:rPr lang="en-US" smtClean="0"/>
              <a:t>http://truthagainsttobacco.com </a:t>
            </a:r>
            <a:endParaRPr lang="en-US"/>
          </a:p>
        </p:txBody>
      </p:sp>
      <p:sp>
        <p:nvSpPr>
          <p:cNvPr id="7" name="Slide Number Placeholder 6"/>
          <p:cNvSpPr>
            <a:spLocks noGrp="1"/>
          </p:cNvSpPr>
          <p:nvPr>
            <p:ph type="sldNum" sz="quarter" idx="12"/>
          </p:nvPr>
        </p:nvSpPr>
        <p:spPr/>
        <p:txBody>
          <a:bodyPr/>
          <a:lstStyle/>
          <a:p>
            <a:fld id="{C202BE94-3BF0-48A8-AF58-7C8B044DF794}"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193985-717B-4699-919F-F8A197FEE663}" type="datetime1">
              <a:rPr lang="en-US" smtClean="0"/>
              <a:pPr/>
              <a:t>10/6/2016</a:t>
            </a:fld>
            <a:endParaRPr lang="en-US"/>
          </a:p>
        </p:txBody>
      </p:sp>
      <p:sp>
        <p:nvSpPr>
          <p:cNvPr id="8" name="Footer Placeholder 7"/>
          <p:cNvSpPr>
            <a:spLocks noGrp="1"/>
          </p:cNvSpPr>
          <p:nvPr>
            <p:ph type="ftr" sz="quarter" idx="11"/>
          </p:nvPr>
        </p:nvSpPr>
        <p:spPr/>
        <p:txBody>
          <a:bodyPr/>
          <a:lstStyle/>
          <a:p>
            <a:r>
              <a:rPr lang="en-US" smtClean="0"/>
              <a:t>http://truthagainsttobacco.com </a:t>
            </a:r>
            <a:endParaRPr lang="en-US"/>
          </a:p>
        </p:txBody>
      </p:sp>
      <p:sp>
        <p:nvSpPr>
          <p:cNvPr id="9" name="Slide Number Placeholder 8"/>
          <p:cNvSpPr>
            <a:spLocks noGrp="1"/>
          </p:cNvSpPr>
          <p:nvPr>
            <p:ph type="sldNum" sz="quarter" idx="12"/>
          </p:nvPr>
        </p:nvSpPr>
        <p:spPr/>
        <p:txBody>
          <a:bodyPr/>
          <a:lstStyle/>
          <a:p>
            <a:fld id="{C202BE94-3BF0-48A8-AF58-7C8B044DF794}" type="slidenum">
              <a:rPr lang="en-US" smtClean="0"/>
              <a:pPr/>
              <a:t>‹#›</a:t>
            </a:fld>
            <a:endParaRPr lang="en-US"/>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17B37D-F227-423F-BE1C-558371065FD0}" type="datetime1">
              <a:rPr lang="en-US" smtClean="0"/>
              <a:pPr/>
              <a:t>10/6/2016</a:t>
            </a:fld>
            <a:endParaRPr lang="en-US"/>
          </a:p>
        </p:txBody>
      </p:sp>
      <p:sp>
        <p:nvSpPr>
          <p:cNvPr id="4" name="Footer Placeholder 3"/>
          <p:cNvSpPr>
            <a:spLocks noGrp="1"/>
          </p:cNvSpPr>
          <p:nvPr>
            <p:ph type="ftr" sz="quarter" idx="11"/>
          </p:nvPr>
        </p:nvSpPr>
        <p:spPr/>
        <p:txBody>
          <a:bodyPr/>
          <a:lstStyle/>
          <a:p>
            <a:r>
              <a:rPr lang="en-US" smtClean="0"/>
              <a:t>http://truthagainsttobacco.com </a:t>
            </a:r>
            <a:endParaRPr lang="en-US"/>
          </a:p>
        </p:txBody>
      </p:sp>
      <p:sp>
        <p:nvSpPr>
          <p:cNvPr id="5" name="Slide Number Placeholder 4"/>
          <p:cNvSpPr>
            <a:spLocks noGrp="1"/>
          </p:cNvSpPr>
          <p:nvPr>
            <p:ph type="sldNum" sz="quarter" idx="12"/>
          </p:nvPr>
        </p:nvSpPr>
        <p:spPr/>
        <p:txBody>
          <a:bodyPr/>
          <a:lstStyle/>
          <a:p>
            <a:fld id="{C202BE94-3BF0-48A8-AF58-7C8B044DF794}" type="slidenum">
              <a:rPr lang="en-US" smtClean="0"/>
              <a:pPr/>
              <a:t>‹#›</a:t>
            </a:fld>
            <a:endParaRPr lang="en-US"/>
          </a:p>
        </p:txBody>
      </p:sp>
    </p:spTree>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DD78CE-F510-468B-81DF-4CA902FBC7DA}" type="datetime1">
              <a:rPr lang="en-US" smtClean="0"/>
              <a:pPr/>
              <a:t>10/6/2016</a:t>
            </a:fld>
            <a:endParaRPr lang="en-US"/>
          </a:p>
        </p:txBody>
      </p:sp>
      <p:sp>
        <p:nvSpPr>
          <p:cNvPr id="3" name="Footer Placeholder 2"/>
          <p:cNvSpPr>
            <a:spLocks noGrp="1"/>
          </p:cNvSpPr>
          <p:nvPr>
            <p:ph type="ftr" sz="quarter" idx="11"/>
          </p:nvPr>
        </p:nvSpPr>
        <p:spPr/>
        <p:txBody>
          <a:bodyPr/>
          <a:lstStyle/>
          <a:p>
            <a:r>
              <a:rPr lang="en-US" smtClean="0"/>
              <a:t>http://truthagainsttobacco.com </a:t>
            </a:r>
            <a:endParaRPr lang="en-US"/>
          </a:p>
        </p:txBody>
      </p:sp>
      <p:sp>
        <p:nvSpPr>
          <p:cNvPr id="4" name="Slide Number Placeholder 3"/>
          <p:cNvSpPr>
            <a:spLocks noGrp="1"/>
          </p:cNvSpPr>
          <p:nvPr>
            <p:ph type="sldNum" sz="quarter" idx="12"/>
          </p:nvPr>
        </p:nvSpPr>
        <p:spPr/>
        <p:txBody>
          <a:bodyPr/>
          <a:lstStyle/>
          <a:p>
            <a:fld id="{C202BE94-3BF0-48A8-AF58-7C8B044DF794}" type="slidenum">
              <a:rPr lang="en-US" smtClean="0"/>
              <a:pPr/>
              <a:t>‹#›</a:t>
            </a:fld>
            <a:endParaRPr lang="en-US"/>
          </a:p>
        </p:txBody>
      </p:sp>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5377DEA-0896-40AE-BA2A-996D98366573}" type="datetime1">
              <a:rPr lang="en-US" smtClean="0"/>
              <a:pPr/>
              <a:t>10/6/2016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http://truthagainsttobacco.com </a:t>
            </a: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202BE94-3BF0-48A8-AF58-7C8B044DF794}" type="slidenum">
              <a:rPr lang="en-US" smtClean="0"/>
              <a:pPr/>
              <a:t>‹#›</a:t>
            </a:fld>
            <a:endParaRPr lang="en-US"/>
          </a:p>
        </p:txBody>
      </p:sp>
    </p:spTree>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93D4EC-3532-4F4F-B39D-FBF59F047657}" type="datetime1">
              <a:rPr lang="en-US" smtClean="0"/>
              <a:pPr/>
              <a:t>10/6/2016</a:t>
            </a:fld>
            <a:endParaRPr lang="en-US"/>
          </a:p>
        </p:txBody>
      </p:sp>
      <p:sp>
        <p:nvSpPr>
          <p:cNvPr id="6" name="Footer Placeholder 5"/>
          <p:cNvSpPr>
            <a:spLocks noGrp="1"/>
          </p:cNvSpPr>
          <p:nvPr>
            <p:ph type="ftr" sz="quarter" idx="11"/>
          </p:nvPr>
        </p:nvSpPr>
        <p:spPr/>
        <p:txBody>
          <a:bodyPr/>
          <a:lstStyle/>
          <a:p>
            <a:r>
              <a:rPr lang="en-US" smtClean="0"/>
              <a:t>http://truthagainsttobacco.com </a:t>
            </a:r>
            <a:endParaRPr lang="en-US"/>
          </a:p>
        </p:txBody>
      </p:sp>
      <p:sp>
        <p:nvSpPr>
          <p:cNvPr id="7" name="Slide Number Placeholder 6"/>
          <p:cNvSpPr>
            <a:spLocks noGrp="1"/>
          </p:cNvSpPr>
          <p:nvPr>
            <p:ph type="sldNum" sz="quarter" idx="12"/>
          </p:nvPr>
        </p:nvSpPr>
        <p:spPr/>
        <p:txBody>
          <a:bodyPr/>
          <a:lstStyle/>
          <a:p>
            <a:fld id="{C202BE94-3BF0-48A8-AF58-7C8B044DF794}" type="slidenum">
              <a:rPr lang="en-US" smtClean="0"/>
              <a:pPr/>
              <a:t>‹#›</a:t>
            </a:fld>
            <a:endParaRPr lang="en-US"/>
          </a:p>
        </p:txBody>
      </p:sp>
    </p:spTree>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B7D0DC0-04E2-452F-ABF5-DA8E56944571}" type="datetime1">
              <a:rPr lang="en-US" smtClean="0"/>
              <a:pPr/>
              <a:t>10/6/2016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smtClean="0"/>
              <a:t>http://truthagainsttobacco.com </a:t>
            </a:r>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202BE94-3BF0-48A8-AF58-7C8B044DF7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pull dir="d"/>
  </p:transition>
  <p:hf sldNum="0"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Tobacco</a:t>
            </a:r>
            <a:endParaRPr lang="en-US" dirty="0"/>
          </a:p>
        </p:txBody>
      </p:sp>
      <p:sp>
        <p:nvSpPr>
          <p:cNvPr id="3" name="Subtitle 2"/>
          <p:cNvSpPr>
            <a:spLocks noGrp="1"/>
          </p:cNvSpPr>
          <p:nvPr>
            <p:ph type="subTitle" idx="1"/>
          </p:nvPr>
        </p:nvSpPr>
        <p:spPr/>
        <p:txBody>
          <a:bodyPr/>
          <a:lstStyle/>
          <a:p>
            <a:r>
              <a:rPr lang="en-US" dirty="0" smtClean="0"/>
              <a:t>The truth about tobacco</a:t>
            </a:r>
            <a:endParaRPr lang="en-US" dirty="0"/>
          </a:p>
        </p:txBody>
      </p:sp>
      <p:sp>
        <p:nvSpPr>
          <p:cNvPr id="4" name="Rectangle 3"/>
          <p:cNvSpPr/>
          <p:nvPr/>
        </p:nvSpPr>
        <p:spPr>
          <a:xfrm>
            <a:off x="2438400" y="4953000"/>
            <a:ext cx="6477000" cy="923330"/>
          </a:xfrm>
          <a:prstGeom prst="rect">
            <a:avLst/>
          </a:prstGeom>
        </p:spPr>
        <p:txBody>
          <a:bodyPr wrap="square">
            <a:spAutoFit/>
          </a:bodyPr>
          <a:lstStyle/>
          <a:p>
            <a:pPr algn="ctr"/>
            <a:r>
              <a:rPr lang="en-US" b="1" dirty="0" smtClean="0">
                <a:solidFill>
                  <a:schemeClr val="bg1"/>
                </a:solidFill>
              </a:rPr>
              <a:t>“We don’t smoke that s***, we just sell it. </a:t>
            </a:r>
            <a:r>
              <a:rPr lang="en-US" b="1" smtClean="0">
                <a:solidFill>
                  <a:schemeClr val="bg1"/>
                </a:solidFill>
              </a:rPr>
              <a:t>We reserve the </a:t>
            </a:r>
            <a:r>
              <a:rPr lang="en-US" b="1" dirty="0" smtClean="0">
                <a:solidFill>
                  <a:schemeClr val="bg1"/>
                </a:solidFill>
              </a:rPr>
              <a:t>right to smoke for the young, the black, the poor, and the stupid.”</a:t>
            </a:r>
          </a:p>
          <a:p>
            <a:pPr algn="r"/>
            <a:r>
              <a:rPr lang="en-US" dirty="0" smtClean="0"/>
              <a:t> – R.J. Reynolds CEO of second largest tobacco company</a:t>
            </a:r>
            <a:endParaRPr lang="en-US" dirty="0"/>
          </a:p>
        </p:txBody>
      </p:sp>
    </p:spTree>
    <p:extLst>
      <p:ext uri="{BB962C8B-B14F-4D97-AF65-F5344CB8AC3E}">
        <p14:creationId xmlns:p14="http://schemas.microsoft.com/office/powerpoint/2010/main" val="2055714711"/>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0.70"/>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Chewing tobacco</a:t>
            </a:r>
            <a:endParaRPr lang="en-US" dirty="0"/>
          </a:p>
        </p:txBody>
      </p:sp>
      <p:sp>
        <p:nvSpPr>
          <p:cNvPr id="3" name="Content Placeholder 2"/>
          <p:cNvSpPr>
            <a:spLocks noGrp="1"/>
          </p:cNvSpPr>
          <p:nvPr>
            <p:ph idx="1"/>
          </p:nvPr>
        </p:nvSpPr>
        <p:spPr>
          <a:xfrm>
            <a:off x="228600" y="1100628"/>
            <a:ext cx="5638800" cy="4842972"/>
          </a:xfrm>
        </p:spPr>
        <p:txBody>
          <a:bodyPr>
            <a:normAutofit/>
          </a:bodyPr>
          <a:lstStyle/>
          <a:p>
            <a:pPr>
              <a:buFont typeface="Arial" pitchFamily="34" charset="0"/>
              <a:buChar char="•"/>
            </a:pPr>
            <a:r>
              <a:rPr lang="en-US" sz="2400" dirty="0" smtClean="0">
                <a:latin typeface="Candara" pitchFamily="34" charset="0"/>
              </a:rPr>
              <a:t>Delays healing of wounds</a:t>
            </a:r>
          </a:p>
          <a:p>
            <a:pPr>
              <a:buFont typeface="Arial" pitchFamily="34" charset="0"/>
              <a:buChar char="•"/>
            </a:pPr>
            <a:r>
              <a:rPr lang="en-US" sz="2400" dirty="0" smtClean="0">
                <a:latin typeface="Candara" pitchFamily="34" charset="0"/>
              </a:rPr>
              <a:t>Increases gum and tooth decay</a:t>
            </a:r>
          </a:p>
          <a:p>
            <a:pPr>
              <a:buFont typeface="Arial" pitchFamily="34" charset="0"/>
              <a:buChar char="•"/>
            </a:pPr>
            <a:r>
              <a:rPr lang="en-US" sz="2400" dirty="0" smtClean="0">
                <a:latin typeface="Candara" pitchFamily="34" charset="0"/>
              </a:rPr>
              <a:t>Risk of oral cancers is 50% times greater</a:t>
            </a:r>
          </a:p>
          <a:p>
            <a:pPr>
              <a:buFont typeface="Arial" pitchFamily="34" charset="0"/>
              <a:buChar char="•"/>
            </a:pPr>
            <a:r>
              <a:rPr lang="en-US" sz="2400" dirty="0" smtClean="0">
                <a:latin typeface="Candara" pitchFamily="34" charset="0"/>
              </a:rPr>
              <a:t>Increases chance of lip cancer </a:t>
            </a:r>
          </a:p>
          <a:p>
            <a:pPr>
              <a:buFont typeface="Arial" pitchFamily="34" charset="0"/>
              <a:buChar char="•"/>
            </a:pPr>
            <a:r>
              <a:rPr lang="en-US" sz="2400" smtClean="0">
                <a:latin typeface="Candara" pitchFamily="34" charset="0"/>
              </a:rPr>
              <a:t>Leukoplakia </a:t>
            </a:r>
            <a:r>
              <a:rPr lang="en-US" sz="2400" dirty="0" smtClean="0">
                <a:latin typeface="Candara" pitchFamily="34" charset="0"/>
              </a:rPr>
              <a:t>(a callus in the mouth) – a thick white, leathery patch. Pre-cancerous</a:t>
            </a:r>
            <a:endParaRPr lang="en-US" sz="2400" dirty="0">
              <a:latin typeface="Candara" pitchFamily="34" charset="0"/>
            </a:endParaRPr>
          </a:p>
        </p:txBody>
      </p:sp>
      <p:sp>
        <p:nvSpPr>
          <p:cNvPr id="4" name="Footer Placeholder 3"/>
          <p:cNvSpPr>
            <a:spLocks noGrp="1"/>
          </p:cNvSpPr>
          <p:nvPr>
            <p:ph type="ftr" sz="quarter" idx="11"/>
          </p:nvPr>
        </p:nvSpPr>
        <p:spPr/>
        <p:txBody>
          <a:bodyPr/>
          <a:lstStyle/>
          <a:p>
            <a:r>
              <a:rPr lang="en-US" smtClean="0"/>
              <a:t>http://truthagainsttobacco.com </a:t>
            </a:r>
            <a:endParaRPr lang="en-US"/>
          </a:p>
        </p:txBody>
      </p:sp>
      <p:pic>
        <p:nvPicPr>
          <p:cNvPr id="1026" name="Picture 2" descr="squamous cell carcinoma of the lip"/>
          <p:cNvPicPr>
            <a:picLocks noChangeAspect="1" noChangeArrowheads="1"/>
          </p:cNvPicPr>
          <p:nvPr/>
        </p:nvPicPr>
        <p:blipFill>
          <a:blip r:embed="rId2" cstate="print"/>
          <a:srcRect/>
          <a:stretch>
            <a:fillRect/>
          </a:stretch>
        </p:blipFill>
        <p:spPr bwMode="auto">
          <a:xfrm>
            <a:off x="5257800" y="685799"/>
            <a:ext cx="3581400" cy="2252061"/>
          </a:xfrm>
          <a:prstGeom prst="rect">
            <a:avLst/>
          </a:prstGeom>
          <a:noFill/>
        </p:spPr>
      </p:pic>
      <p:pic>
        <p:nvPicPr>
          <p:cNvPr id="1028" name="Picture 4" descr="tongue cancer"/>
          <p:cNvPicPr>
            <a:picLocks noChangeAspect="1" noChangeArrowheads="1"/>
          </p:cNvPicPr>
          <p:nvPr/>
        </p:nvPicPr>
        <p:blipFill>
          <a:blip r:embed="rId3" cstate="print"/>
          <a:srcRect/>
          <a:stretch>
            <a:fillRect/>
          </a:stretch>
        </p:blipFill>
        <p:spPr bwMode="auto">
          <a:xfrm>
            <a:off x="5334000" y="3886200"/>
            <a:ext cx="3438525" cy="2575433"/>
          </a:xfrm>
          <a:prstGeom prst="rect">
            <a:avLst/>
          </a:prstGeom>
          <a:noFill/>
        </p:spPr>
      </p:pic>
      <p:pic>
        <p:nvPicPr>
          <p:cNvPr id="1030" name="Picture 6" descr="Oral Cancer From Smoking"/>
          <p:cNvPicPr>
            <a:picLocks noChangeAspect="1" noChangeArrowheads="1"/>
          </p:cNvPicPr>
          <p:nvPr/>
        </p:nvPicPr>
        <p:blipFill>
          <a:blip r:embed="rId4" cstate="print"/>
          <a:srcRect/>
          <a:stretch>
            <a:fillRect/>
          </a:stretch>
        </p:blipFill>
        <p:spPr bwMode="auto">
          <a:xfrm>
            <a:off x="2057400" y="4572000"/>
            <a:ext cx="2895600" cy="1967599"/>
          </a:xfrm>
          <a:prstGeom prst="rect">
            <a:avLst/>
          </a:prstGeom>
          <a:noFill/>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arn(inHorizontal)">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Horizont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arn(inHorizont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nodeType="clickEffect">
                                  <p:stCondLst>
                                    <p:cond delay="0"/>
                                  </p:stCondLst>
                                  <p:childTnLst>
                                    <p:set>
                                      <p:cBhvr>
                                        <p:cTn id="41" dur="1" fill="hold">
                                          <p:stCondLst>
                                            <p:cond delay="0"/>
                                          </p:stCondLst>
                                        </p:cTn>
                                        <p:tgtEl>
                                          <p:spTgt spid="1028"/>
                                        </p:tgtEl>
                                        <p:attrNameLst>
                                          <p:attrName>style.visibility</p:attrName>
                                        </p:attrNameLst>
                                      </p:cBhvr>
                                      <p:to>
                                        <p:strVal val="visible"/>
                                      </p:to>
                                    </p:set>
                                    <p:animEffect transition="in" filter="barn(inHorizontal)">
                                      <p:cBhvr>
                                        <p:cTn id="42" dur="500"/>
                                        <p:tgtEl>
                                          <p:spTgt spid="102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nodeType="clickEffect">
                                  <p:stCondLst>
                                    <p:cond delay="0"/>
                                  </p:stCondLst>
                                  <p:childTnLst>
                                    <p:set>
                                      <p:cBhvr>
                                        <p:cTn id="46" dur="1" fill="hold">
                                          <p:stCondLst>
                                            <p:cond delay="0"/>
                                          </p:stCondLst>
                                        </p:cTn>
                                        <p:tgtEl>
                                          <p:spTgt spid="1030"/>
                                        </p:tgtEl>
                                        <p:attrNameLst>
                                          <p:attrName>style.visibility</p:attrName>
                                        </p:attrNameLst>
                                      </p:cBhvr>
                                      <p:to>
                                        <p:strVal val="visible"/>
                                      </p:to>
                                    </p:set>
                                    <p:animEffect transition="in" filter="barn(inHorizontal)">
                                      <p:cBhvr>
                                        <p:cTn id="47"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stats</a:t>
            </a:r>
            <a:endParaRPr lang="en-US" dirty="0"/>
          </a:p>
        </p:txBody>
      </p:sp>
      <p:sp>
        <p:nvSpPr>
          <p:cNvPr id="3" name="Content Placeholder 2"/>
          <p:cNvSpPr>
            <a:spLocks noGrp="1"/>
          </p:cNvSpPr>
          <p:nvPr>
            <p:ph idx="1"/>
          </p:nvPr>
        </p:nvSpPr>
        <p:spPr>
          <a:xfrm>
            <a:off x="304800" y="914400"/>
            <a:ext cx="8610600" cy="5715000"/>
          </a:xfrm>
        </p:spPr>
        <p:txBody>
          <a:bodyPr>
            <a:normAutofit lnSpcReduction="10000"/>
          </a:bodyPr>
          <a:lstStyle/>
          <a:p>
            <a:pPr marL="231775" indent="-231775">
              <a:buFont typeface="Arial" pitchFamily="34" charset="0"/>
              <a:buChar char="•"/>
            </a:pPr>
            <a:r>
              <a:rPr lang="en-US" sz="2400" b="0" dirty="0" smtClean="0">
                <a:latin typeface="Candara" pitchFamily="34" charset="0"/>
              </a:rPr>
              <a:t>Every </a:t>
            </a:r>
            <a:r>
              <a:rPr lang="en-US" sz="2400" b="0" dirty="0">
                <a:latin typeface="Candara" pitchFamily="34" charset="0"/>
              </a:rPr>
              <a:t>year, tobacco kills more Americans than AIDS, alcohol, car accidents, murders, suicides, drugs, and fires. Combined.</a:t>
            </a:r>
          </a:p>
          <a:p>
            <a:pPr marL="231775" indent="-231775">
              <a:buFont typeface="Arial" pitchFamily="34" charset="0"/>
              <a:buChar char="•"/>
            </a:pPr>
            <a:r>
              <a:rPr lang="en-US" sz="2400" b="0" dirty="0" smtClean="0">
                <a:latin typeface="Candara" pitchFamily="34" charset="0"/>
              </a:rPr>
              <a:t>Nearly </a:t>
            </a:r>
            <a:r>
              <a:rPr lang="en-US" sz="2400" b="0" dirty="0">
                <a:latin typeface="Candara" pitchFamily="34" charset="0"/>
              </a:rPr>
              <a:t>1/3 of all cancer deaths every year are linked to smoking.</a:t>
            </a:r>
          </a:p>
          <a:p>
            <a:pPr marL="231775" indent="-231775">
              <a:buFont typeface="Arial" pitchFamily="34" charset="0"/>
              <a:buChar char="•"/>
            </a:pPr>
            <a:r>
              <a:rPr lang="en-US" sz="2400" b="0" dirty="0" smtClean="0">
                <a:latin typeface="Candara" pitchFamily="34" charset="0"/>
              </a:rPr>
              <a:t>The </a:t>
            </a:r>
            <a:r>
              <a:rPr lang="en-US" sz="2400" b="0" dirty="0">
                <a:latin typeface="Candara" pitchFamily="34" charset="0"/>
              </a:rPr>
              <a:t>tobacco industry spends about $12.5 billion on advertising and promotions every year.</a:t>
            </a:r>
          </a:p>
          <a:p>
            <a:pPr marL="231775" indent="-231775">
              <a:buFont typeface="Arial" pitchFamily="34" charset="0"/>
              <a:buChar char="•"/>
            </a:pPr>
            <a:r>
              <a:rPr lang="en-US" sz="2400" b="0" dirty="0" smtClean="0">
                <a:latin typeface="Candara" pitchFamily="34" charset="0"/>
              </a:rPr>
              <a:t>In </a:t>
            </a:r>
            <a:r>
              <a:rPr lang="en-US" sz="2400" b="0" dirty="0">
                <a:latin typeface="Candara" pitchFamily="34" charset="0"/>
              </a:rPr>
              <a:t>2006 alone, Americans spent an estimated $90 billion on tobacco products. That's over $34 million a day.</a:t>
            </a:r>
          </a:p>
          <a:p>
            <a:pPr marL="231775" indent="-231775">
              <a:buFont typeface="Arial" pitchFamily="34" charset="0"/>
              <a:buChar char="•"/>
            </a:pPr>
            <a:r>
              <a:rPr lang="en-US" sz="2400" b="0" dirty="0" smtClean="0">
                <a:latin typeface="Candara" pitchFamily="34" charset="0"/>
              </a:rPr>
              <a:t>Cigarette </a:t>
            </a:r>
            <a:r>
              <a:rPr lang="en-US" sz="2400" b="0" dirty="0">
                <a:latin typeface="Candara" pitchFamily="34" charset="0"/>
              </a:rPr>
              <a:t>companies advertised "light" cigarettes as less harmful for years, even though they have since been found to deliver </a:t>
            </a:r>
            <a:r>
              <a:rPr lang="en-US" sz="2400" b="0" dirty="0" smtClean="0">
                <a:latin typeface="Candara" pitchFamily="34" charset="0"/>
              </a:rPr>
              <a:t>the </a:t>
            </a:r>
            <a:r>
              <a:rPr lang="en-US" sz="2400" b="0" dirty="0">
                <a:latin typeface="Candara" pitchFamily="34" charset="0"/>
              </a:rPr>
              <a:t>same levels of tar and nicotine as "normal" cigarettes.</a:t>
            </a:r>
          </a:p>
          <a:p>
            <a:pPr marL="231775" indent="-231775">
              <a:buFont typeface="Arial" pitchFamily="34" charset="0"/>
              <a:buChar char="•"/>
            </a:pPr>
            <a:r>
              <a:rPr lang="en-US" sz="2400" b="0" dirty="0" smtClean="0">
                <a:latin typeface="Candara" pitchFamily="34" charset="0"/>
              </a:rPr>
              <a:t>A </a:t>
            </a:r>
            <a:r>
              <a:rPr lang="en-US" sz="2400" b="0" dirty="0">
                <a:latin typeface="Candara" pitchFamily="34" charset="0"/>
              </a:rPr>
              <a:t>tobacco company once gave $125,000 worth of food to a charity (according to an estimate by the Wall Street Journal), then turned around and spent $22 million telling people about it</a:t>
            </a:r>
            <a:r>
              <a:rPr lang="en-US" sz="2400" b="0" dirty="0" smtClean="0">
                <a:latin typeface="Candara" pitchFamily="34" charset="0"/>
              </a:rPr>
              <a:t>.</a:t>
            </a:r>
            <a:endParaRPr lang="en-US" sz="2400" b="0" dirty="0">
              <a:latin typeface="Candara" pitchFamily="34" charset="0"/>
            </a:endParaRPr>
          </a:p>
          <a:p>
            <a:endParaRPr lang="en-US" dirty="0"/>
          </a:p>
        </p:txBody>
      </p:sp>
      <p:sp>
        <p:nvSpPr>
          <p:cNvPr id="4" name="Footer Placeholder 3"/>
          <p:cNvSpPr>
            <a:spLocks noGrp="1"/>
          </p:cNvSpPr>
          <p:nvPr>
            <p:ph type="ftr" sz="quarter" idx="11"/>
          </p:nvPr>
        </p:nvSpPr>
        <p:spPr/>
        <p:txBody>
          <a:bodyPr/>
          <a:lstStyle/>
          <a:p>
            <a:r>
              <a:rPr lang="en-US" smtClean="0"/>
              <a:t>http://truthagainsttobacco.com </a:t>
            </a:r>
            <a:endParaRPr lang="en-US"/>
          </a:p>
        </p:txBody>
      </p:sp>
    </p:spTree>
    <p:extLst>
      <p:ext uri="{BB962C8B-B14F-4D97-AF65-F5344CB8AC3E}">
        <p14:creationId xmlns:p14="http://schemas.microsoft.com/office/powerpoint/2010/main" val="4235257432"/>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Quitting -</a:t>
            </a:r>
            <a:r>
              <a:rPr lang="en-US" sz="1800" dirty="0" smtClean="0"/>
              <a:t>More than 70% of smokers want to quit</a:t>
            </a:r>
            <a:endParaRPr lang="en-US" dirty="0"/>
          </a:p>
        </p:txBody>
      </p:sp>
      <p:sp>
        <p:nvSpPr>
          <p:cNvPr id="3" name="Content Placeholder 2"/>
          <p:cNvSpPr>
            <a:spLocks noGrp="1"/>
          </p:cNvSpPr>
          <p:nvPr>
            <p:ph idx="1"/>
          </p:nvPr>
        </p:nvSpPr>
        <p:spPr>
          <a:xfrm>
            <a:off x="457200" y="1100628"/>
            <a:ext cx="8305800" cy="5300172"/>
          </a:xfrm>
        </p:spPr>
        <p:txBody>
          <a:bodyPr>
            <a:noAutofit/>
          </a:bodyPr>
          <a:lstStyle/>
          <a:p>
            <a:pPr marL="0" lvl="1" indent="0">
              <a:buClrTx/>
              <a:buNone/>
            </a:pPr>
            <a:r>
              <a:rPr lang="en-US" sz="2400" b="1" dirty="0" smtClean="0">
                <a:latin typeface="Candara" pitchFamily="34" charset="0"/>
              </a:rPr>
              <a:t>Don’t smoke any cigarettes. </a:t>
            </a:r>
          </a:p>
          <a:p>
            <a:pPr marL="573088" lvl="2" indent="-344488">
              <a:buClrTx/>
            </a:pPr>
            <a:r>
              <a:rPr lang="en-US" sz="2400" dirty="0" smtClean="0">
                <a:latin typeface="Candara" pitchFamily="34" charset="0"/>
              </a:rPr>
              <a:t>Each cigarette you smoke damages your lungs, your blood vessels, and cells throughout your body. </a:t>
            </a:r>
          </a:p>
          <a:p>
            <a:pPr marL="573088" lvl="2" indent="-344488">
              <a:buClrTx/>
            </a:pPr>
            <a:r>
              <a:rPr lang="en-US" sz="2400" dirty="0" smtClean="0">
                <a:latin typeface="Candara" pitchFamily="34" charset="0"/>
              </a:rPr>
              <a:t>Even occasional smoking is harmful.</a:t>
            </a:r>
          </a:p>
          <a:p>
            <a:pPr marL="0" lvl="1" indent="0">
              <a:buClrTx/>
              <a:buNone/>
            </a:pPr>
            <a:r>
              <a:rPr lang="en-US" sz="2400" b="1" dirty="0" smtClean="0">
                <a:latin typeface="Candara" pitchFamily="34" charset="0"/>
              </a:rPr>
              <a:t>Write down why you want to quit. </a:t>
            </a:r>
            <a:r>
              <a:rPr lang="en-US" sz="2400" dirty="0" smtClean="0">
                <a:latin typeface="Candara" pitchFamily="34" charset="0"/>
              </a:rPr>
              <a:t>Do you want to—</a:t>
            </a:r>
          </a:p>
          <a:p>
            <a:pPr marL="571500" lvl="2" indent="-342900">
              <a:buClrTx/>
            </a:pPr>
            <a:r>
              <a:rPr lang="en-US" sz="2400" dirty="0" smtClean="0">
                <a:latin typeface="Candara" pitchFamily="34" charset="0"/>
              </a:rPr>
              <a:t>Feel in control of your life?</a:t>
            </a:r>
          </a:p>
          <a:p>
            <a:pPr marL="571500" lvl="2" indent="-342900">
              <a:buClrTx/>
            </a:pPr>
            <a:r>
              <a:rPr lang="en-US" sz="2400" dirty="0" smtClean="0">
                <a:latin typeface="Candara" pitchFamily="34" charset="0"/>
              </a:rPr>
              <a:t>Have better health?</a:t>
            </a:r>
          </a:p>
          <a:p>
            <a:pPr marL="571500" lvl="2" indent="-342900">
              <a:buClrTx/>
            </a:pPr>
            <a:r>
              <a:rPr lang="en-US" sz="2400" dirty="0" smtClean="0">
                <a:latin typeface="Candara" pitchFamily="34" charset="0"/>
              </a:rPr>
              <a:t>Set a good example?</a:t>
            </a:r>
          </a:p>
          <a:p>
            <a:pPr marL="571500" lvl="2" indent="-342900">
              <a:buClrTx/>
            </a:pPr>
            <a:r>
              <a:rPr lang="en-US" sz="2400" dirty="0" smtClean="0">
                <a:latin typeface="Candara" pitchFamily="34" charset="0"/>
              </a:rPr>
              <a:t>Protect your family from breathing other people’s smoke?</a:t>
            </a:r>
          </a:p>
          <a:p>
            <a:pPr marL="571500" lvl="2" indent="-342900">
              <a:buClrTx/>
            </a:pPr>
            <a:r>
              <a:rPr lang="en-US" sz="2400" dirty="0" smtClean="0">
                <a:latin typeface="Candara" pitchFamily="34" charset="0"/>
              </a:rPr>
              <a:t>Really wanting to quit smoking is very important to how much success you will have in quitting</a:t>
            </a:r>
            <a:r>
              <a:rPr lang="en-US" sz="2400" dirty="0" smtClean="0">
                <a:latin typeface="Candara" pitchFamily="34" charset="0"/>
              </a:rPr>
              <a:t>.</a:t>
            </a:r>
            <a:endParaRPr lang="en-US" sz="2400" dirty="0" smtClean="0">
              <a:latin typeface="Candara" pitchFamily="34" charset="0"/>
            </a:endParaRPr>
          </a:p>
        </p:txBody>
      </p:sp>
      <p:sp>
        <p:nvSpPr>
          <p:cNvPr id="4" name="Footer Placeholder 3"/>
          <p:cNvSpPr>
            <a:spLocks noGrp="1"/>
          </p:cNvSpPr>
          <p:nvPr>
            <p:ph type="ftr" sz="quarter" idx="11"/>
          </p:nvPr>
        </p:nvSpPr>
        <p:spPr/>
        <p:txBody>
          <a:bodyPr/>
          <a:lstStyle/>
          <a:p>
            <a:r>
              <a:rPr lang="en-US" smtClean="0"/>
              <a:t>http://truthagainsttobacco.com </a:t>
            </a:r>
            <a:endParaRPr lang="en-US"/>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dissolve">
                                      <p:cBhvr>
                                        <p:cTn id="29" dur="500"/>
                                        <p:tgtEl>
                                          <p:spTgt spid="3">
                                            <p:txEl>
                                              <p:pRg st="5" end="5"/>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dissolve">
                                      <p:cBhvr>
                                        <p:cTn id="35" dur="500"/>
                                        <p:tgtEl>
                                          <p:spTgt spid="3">
                                            <p:txEl>
                                              <p:pRg st="7" end="7"/>
                                            </p:txEl>
                                          </p:spTgt>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dissolve">
                                      <p:cBhvr>
                                        <p:cTn id="3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Quitting – cont.</a:t>
            </a:r>
            <a:endParaRPr lang="en-US" dirty="0"/>
          </a:p>
        </p:txBody>
      </p:sp>
      <p:sp>
        <p:nvSpPr>
          <p:cNvPr id="3" name="Content Placeholder 2"/>
          <p:cNvSpPr>
            <a:spLocks noGrp="1"/>
          </p:cNvSpPr>
          <p:nvPr>
            <p:ph idx="1"/>
          </p:nvPr>
        </p:nvSpPr>
        <p:spPr>
          <a:xfrm>
            <a:off x="457200" y="1066800"/>
            <a:ext cx="8458200" cy="5105400"/>
          </a:xfrm>
        </p:spPr>
        <p:txBody>
          <a:bodyPr>
            <a:normAutofit/>
          </a:bodyPr>
          <a:lstStyle/>
          <a:p>
            <a:pPr marL="0" lvl="1" indent="0">
              <a:buClrTx/>
              <a:buNone/>
            </a:pPr>
            <a:r>
              <a:rPr lang="en-US" sz="2400" b="1" dirty="0">
                <a:latin typeface="Candara" pitchFamily="34" charset="0"/>
              </a:rPr>
              <a:t>Know that it will take commitment and effort to quit smoking</a:t>
            </a:r>
            <a:r>
              <a:rPr lang="en-US" sz="2400" dirty="0">
                <a:latin typeface="Candara" pitchFamily="34" charset="0"/>
              </a:rPr>
              <a:t>. </a:t>
            </a:r>
          </a:p>
          <a:p>
            <a:pPr marL="571500" lvl="2" indent="-342900">
              <a:buClrTx/>
            </a:pPr>
            <a:r>
              <a:rPr lang="en-US" sz="2400" dirty="0">
                <a:latin typeface="Candara" pitchFamily="34" charset="0"/>
              </a:rPr>
              <a:t>Nearly all smokers have some feelings of nicotine withdrawal when they try to quit. Nicotine is addictive. Knowing this will help you deal with withdrawal symptoms that can occur, such as bad moods and really wanting to </a:t>
            </a:r>
            <a:r>
              <a:rPr lang="en-US" sz="2400" dirty="0" smtClean="0">
                <a:latin typeface="Candara" pitchFamily="34" charset="0"/>
              </a:rPr>
              <a:t>smoke.</a:t>
            </a:r>
          </a:p>
          <a:p>
            <a:pPr marL="0" lvl="1" indent="0">
              <a:buClrTx/>
              <a:buNone/>
            </a:pPr>
            <a:r>
              <a:rPr lang="en-US" sz="2400" b="1" dirty="0" smtClean="0">
                <a:latin typeface="Candara" pitchFamily="34" charset="0"/>
              </a:rPr>
              <a:t>There are many ways smokers quit</a:t>
            </a:r>
          </a:p>
          <a:p>
            <a:pPr lvl="2">
              <a:buClrTx/>
            </a:pPr>
            <a:r>
              <a:rPr lang="en-US" sz="2400" dirty="0">
                <a:latin typeface="Candara" pitchFamily="34" charset="0"/>
              </a:rPr>
              <a:t> </a:t>
            </a:r>
            <a:r>
              <a:rPr lang="en-US" sz="2400" dirty="0" smtClean="0">
                <a:latin typeface="Candara" pitchFamily="34" charset="0"/>
              </a:rPr>
              <a:t>Nicotine Replacement</a:t>
            </a:r>
          </a:p>
          <a:p>
            <a:pPr lvl="2">
              <a:buClrTx/>
            </a:pPr>
            <a:r>
              <a:rPr lang="en-US" sz="2400" dirty="0" smtClean="0">
                <a:latin typeface="Candara" pitchFamily="34" charset="0"/>
              </a:rPr>
              <a:t>Medications (simulate dopamine)</a:t>
            </a:r>
          </a:p>
          <a:p>
            <a:pPr lvl="2">
              <a:buClrTx/>
            </a:pPr>
            <a:r>
              <a:rPr lang="en-US" sz="2400" dirty="0" smtClean="0">
                <a:latin typeface="Candara" pitchFamily="34" charset="0"/>
              </a:rPr>
              <a:t>Self Management strategies (identify triggers, avoid tempting situations and manage feelings with response substitutions)</a:t>
            </a:r>
            <a:endParaRPr lang="en-US" sz="2400" dirty="0">
              <a:latin typeface="Candara" pitchFamily="34" charset="0"/>
            </a:endParaRPr>
          </a:p>
          <a:p>
            <a:endParaRPr lang="en-US" dirty="0"/>
          </a:p>
        </p:txBody>
      </p:sp>
      <p:sp>
        <p:nvSpPr>
          <p:cNvPr id="4" name="Footer Placeholder 3"/>
          <p:cNvSpPr>
            <a:spLocks noGrp="1"/>
          </p:cNvSpPr>
          <p:nvPr>
            <p:ph type="ftr" sz="quarter" idx="11"/>
          </p:nvPr>
        </p:nvSpPr>
        <p:spPr/>
        <p:txBody>
          <a:bodyPr/>
          <a:lstStyle/>
          <a:p>
            <a:r>
              <a:rPr lang="en-US" smtClean="0"/>
              <a:t>http://truthagainsttobacco.com </a:t>
            </a:r>
            <a:endParaRPr lang="en-US"/>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dissolv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4" name="Footer Placeholder 3"/>
          <p:cNvSpPr>
            <a:spLocks noGrp="1"/>
          </p:cNvSpPr>
          <p:nvPr>
            <p:ph type="ftr" sz="quarter" idx="11"/>
          </p:nvPr>
        </p:nvSpPr>
        <p:spPr/>
        <p:txBody>
          <a:bodyPr/>
          <a:lstStyle/>
          <a:p>
            <a:r>
              <a:rPr lang="en-US" smtClean="0"/>
              <a:t>http://truthagainsttobacco.com </a:t>
            </a:r>
            <a:endParaRPr lang="en-US"/>
          </a:p>
        </p:txBody>
      </p:sp>
      <p:pic>
        <p:nvPicPr>
          <p:cNvPr id="5" name="Picture 2" descr="Small cell carcinoma (oat cell) of the lung in a smoker."/>
          <p:cNvPicPr>
            <a:picLocks noChangeAspect="1" noChangeArrowheads="1"/>
          </p:cNvPicPr>
          <p:nvPr/>
        </p:nvPicPr>
        <p:blipFill>
          <a:blip r:embed="rId2" cstate="print"/>
          <a:srcRect/>
          <a:stretch>
            <a:fillRect/>
          </a:stretch>
        </p:blipFill>
        <p:spPr bwMode="auto">
          <a:xfrm>
            <a:off x="5791200" y="1066800"/>
            <a:ext cx="2857500" cy="5238750"/>
          </a:xfrm>
          <a:prstGeom prst="rect">
            <a:avLst/>
          </a:prstGeom>
          <a:noFill/>
        </p:spPr>
      </p:pic>
      <p:sp>
        <p:nvSpPr>
          <p:cNvPr id="3" name="Content Placeholder 2"/>
          <p:cNvSpPr>
            <a:spLocks noGrp="1"/>
          </p:cNvSpPr>
          <p:nvPr>
            <p:ph idx="1"/>
          </p:nvPr>
        </p:nvSpPr>
        <p:spPr>
          <a:xfrm>
            <a:off x="609600" y="1295400"/>
            <a:ext cx="5410200" cy="5181600"/>
          </a:xfrm>
        </p:spPr>
        <p:txBody>
          <a:bodyPr>
            <a:normAutofit/>
          </a:bodyPr>
          <a:lstStyle/>
          <a:p>
            <a:pPr marL="231775" indent="-231775">
              <a:buFont typeface="Arial" pitchFamily="34" charset="0"/>
              <a:buChar char="•"/>
            </a:pPr>
            <a:r>
              <a:rPr lang="en-US" sz="2600" b="0" dirty="0" smtClean="0">
                <a:latin typeface="Candara" pitchFamily="34" charset="0"/>
              </a:rPr>
              <a:t>There </a:t>
            </a:r>
            <a:r>
              <a:rPr lang="en-US" sz="2600" b="0" dirty="0">
                <a:latin typeface="Candara" pitchFamily="34" charset="0"/>
              </a:rPr>
              <a:t>is no safe level of exposure to tobacco smoke. Even the occasional cigarette or secondhand smoke is harmful.</a:t>
            </a:r>
          </a:p>
          <a:p>
            <a:pPr marL="231775" indent="-231775">
              <a:buFont typeface="Arial" pitchFamily="34" charset="0"/>
              <a:buChar char="•"/>
            </a:pPr>
            <a:r>
              <a:rPr lang="en-US" sz="2600" b="0" dirty="0" smtClean="0">
                <a:latin typeface="Candara" pitchFamily="34" charset="0"/>
              </a:rPr>
              <a:t>Damage </a:t>
            </a:r>
            <a:r>
              <a:rPr lang="en-US" sz="2600" b="0" dirty="0">
                <a:latin typeface="Candara" pitchFamily="34" charset="0"/>
              </a:rPr>
              <a:t>from tobacco smoke is immediate. The chemicals in tobacco reach your lungs quickly, and are carried through your blood stream to every organ in your body.</a:t>
            </a:r>
          </a:p>
          <a:p>
            <a:endParaRPr lang="en-US" dirty="0"/>
          </a:p>
        </p:txBody>
      </p:sp>
      <p:sp>
        <p:nvSpPr>
          <p:cNvPr id="6" name="TextBox 5"/>
          <p:cNvSpPr txBox="1"/>
          <p:nvPr/>
        </p:nvSpPr>
        <p:spPr>
          <a:xfrm>
            <a:off x="3048000" y="457200"/>
            <a:ext cx="5562600" cy="646331"/>
          </a:xfrm>
          <a:prstGeom prst="rect">
            <a:avLst/>
          </a:prstGeom>
          <a:noFill/>
        </p:spPr>
        <p:txBody>
          <a:bodyPr wrap="square" rtlCol="0">
            <a:spAutoFit/>
          </a:bodyPr>
          <a:lstStyle/>
          <a:p>
            <a:r>
              <a:rPr lang="en-US" dirty="0" smtClean="0">
                <a:latin typeface="Adobe Caslon Pro" pitchFamily="18" charset="0"/>
              </a:rPr>
              <a:t>One thousand Americans stop smoking every day – </a:t>
            </a:r>
          </a:p>
          <a:p>
            <a:r>
              <a:rPr lang="en-US" dirty="0" smtClean="0">
                <a:latin typeface="Adobe Caslon Pro" pitchFamily="18" charset="0"/>
              </a:rPr>
              <a:t>by dying.  ~Author Unknown</a:t>
            </a:r>
          </a:p>
        </p:txBody>
      </p:sp>
    </p:spTree>
    <p:extLst>
      <p:ext uri="{BB962C8B-B14F-4D97-AF65-F5344CB8AC3E}">
        <p14:creationId xmlns:p14="http://schemas.microsoft.com/office/powerpoint/2010/main" val="3710252309"/>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770" decel="100000"/>
                                        <p:tgtEl>
                                          <p:spTgt spid="6"/>
                                        </p:tgtEl>
                                      </p:cBhvr>
                                    </p:animEffect>
                                    <p:animScale>
                                      <p:cBhvr>
                                        <p:cTn id="13" dur="770" decel="100000"/>
                                        <p:tgtEl>
                                          <p:spTgt spid="6"/>
                                        </p:tgtEl>
                                      </p:cBhvr>
                                      <p:from x="10000" y="10000"/>
                                      <p:to x="200000" y="450000"/>
                                    </p:animScale>
                                    <p:animScale>
                                      <p:cBhvr>
                                        <p:cTn id="14" dur="1230" accel="100000" fill="hold">
                                          <p:stCondLst>
                                            <p:cond delay="770"/>
                                          </p:stCondLst>
                                        </p:cTn>
                                        <p:tgtEl>
                                          <p:spTgt spid="6"/>
                                        </p:tgtEl>
                                      </p:cBhvr>
                                      <p:from x="200000" y="450000"/>
                                      <p:to x="100000" y="100000"/>
                                    </p:animScale>
                                    <p:set>
                                      <p:cBhvr>
                                        <p:cTn id="15" dur="770" fill="hold"/>
                                        <p:tgtEl>
                                          <p:spTgt spid="6"/>
                                        </p:tgtEl>
                                        <p:attrNameLst>
                                          <p:attrName>ppt_x</p:attrName>
                                        </p:attrNameLst>
                                      </p:cBhvr>
                                      <p:to>
                                        <p:strVal val="(0.5)"/>
                                      </p:to>
                                    </p:set>
                                    <p:anim from="(0.5)" to="(#ppt_x)" calcmode="lin" valueType="num">
                                      <p:cBhvr>
                                        <p:cTn id="16" dur="1230" accel="100000" fill="hold">
                                          <p:stCondLst>
                                            <p:cond delay="770"/>
                                          </p:stCondLst>
                                        </p:cTn>
                                        <p:tgtEl>
                                          <p:spTgt spid="6"/>
                                        </p:tgtEl>
                                        <p:attrNameLst>
                                          <p:attrName>ppt_x</p:attrName>
                                        </p:attrNameLst>
                                      </p:cBhvr>
                                    </p:anim>
                                    <p:set>
                                      <p:cBhvr>
                                        <p:cTn id="17" dur="770" fill="hold"/>
                                        <p:tgtEl>
                                          <p:spTgt spid="6"/>
                                        </p:tgtEl>
                                        <p:attrNameLst>
                                          <p:attrName>ppt_y</p:attrName>
                                        </p:attrNameLst>
                                      </p:cBhvr>
                                      <p:to>
                                        <p:strVal val="(#ppt_y+0.4)"/>
                                      </p:to>
                                    </p:set>
                                    <p:anim from="(#ppt_y+0.4)" to="(#ppt_y)" calcmode="lin" valueType="num">
                                      <p:cBhvr>
                                        <p:cTn id="18" dur="1230" accel="100000" fill="hold">
                                          <p:stCondLst>
                                            <p:cond delay="770"/>
                                          </p:stCondLst>
                                        </p:cTn>
                                        <p:tgtEl>
                                          <p:spTgt spid="6"/>
                                        </p:tgtEl>
                                        <p:attrNameLst>
                                          <p:attrName>ppt_y</p:attrName>
                                        </p:attrNameLst>
                                      </p:cBhvr>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ox(in)">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dissolve">
                                      <p:cBhvr>
                                        <p:cTn id="28" dur="5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dissolve">
                                      <p:cBhvr>
                                        <p:cTn id="3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a:xfrm>
            <a:off x="533400" y="990600"/>
            <a:ext cx="8001000" cy="4953000"/>
          </a:xfrm>
        </p:spPr>
        <p:txBody>
          <a:bodyPr>
            <a:normAutofit/>
          </a:bodyPr>
          <a:lstStyle/>
          <a:p>
            <a:pPr marL="231775" indent="-231775">
              <a:buFont typeface="Arial" pitchFamily="34" charset="0"/>
              <a:buChar char="•"/>
            </a:pPr>
            <a:r>
              <a:rPr lang="en-US" sz="2800" b="0" dirty="0" smtClean="0">
                <a:latin typeface="Candara" pitchFamily="34" charset="0"/>
              </a:rPr>
              <a:t>Cigarettes are designed for addiction, and they work</a:t>
            </a:r>
            <a:r>
              <a:rPr lang="en-US" sz="2800" b="0" dirty="0" smtClean="0">
                <a:solidFill>
                  <a:srgbClr val="FF0000"/>
                </a:solidFill>
                <a:latin typeface="Candara" pitchFamily="34" charset="0"/>
              </a:rPr>
              <a:t>. Only 4.7% of smokers successfully quit each year.</a:t>
            </a:r>
          </a:p>
          <a:p>
            <a:pPr marL="231775" indent="-231775">
              <a:buFont typeface="Arial" pitchFamily="34" charset="0"/>
              <a:buChar char="•"/>
            </a:pPr>
            <a:r>
              <a:rPr lang="en-US" sz="2800" b="0" dirty="0" smtClean="0">
                <a:latin typeface="Candara" pitchFamily="34" charset="0"/>
              </a:rPr>
              <a:t>Cigarette smoke contains over 4,800 chemicals. 69 are known to cause cancer. </a:t>
            </a:r>
            <a:r>
              <a:rPr lang="en-US" sz="2800" b="0" dirty="0" smtClean="0">
                <a:solidFill>
                  <a:srgbClr val="FF0000"/>
                </a:solidFill>
                <a:latin typeface="Candara" pitchFamily="34" charset="0"/>
              </a:rPr>
              <a:t>The rest are just really bad for you.</a:t>
            </a:r>
          </a:p>
          <a:p>
            <a:pPr marL="231775" indent="-231775">
              <a:buFont typeface="Arial" pitchFamily="34" charset="0"/>
              <a:buChar char="•"/>
            </a:pPr>
            <a:r>
              <a:rPr lang="en-US" sz="2800" b="0" dirty="0" smtClean="0">
                <a:latin typeface="Candara" pitchFamily="34" charset="0"/>
              </a:rPr>
              <a:t>There is no safe cigarette. Evidence indicates that "light" and "low-tar" cigarettes are just as bad as their "normal" counterparts</a:t>
            </a:r>
            <a:endParaRPr lang="en-US" sz="2800" b="0" dirty="0" smtClean="0">
              <a:latin typeface="Candara" pitchFamily="34" charset="0"/>
              <a:ea typeface="Arial Unicode MS" pitchFamily="34" charset="-128"/>
              <a:cs typeface="Arial" pitchFamily="34" charset="0"/>
            </a:endParaRPr>
          </a:p>
          <a:p>
            <a:endParaRPr lang="en-US" dirty="0"/>
          </a:p>
        </p:txBody>
      </p:sp>
      <p:sp>
        <p:nvSpPr>
          <p:cNvPr id="4" name="Footer Placeholder 3"/>
          <p:cNvSpPr>
            <a:spLocks noGrp="1"/>
          </p:cNvSpPr>
          <p:nvPr>
            <p:ph type="ftr" sz="quarter" idx="11"/>
          </p:nvPr>
        </p:nvSpPr>
        <p:spPr/>
        <p:txBody>
          <a:bodyPr/>
          <a:lstStyle/>
          <a:p>
            <a:r>
              <a:rPr lang="en-US" smtClean="0"/>
              <a:t>http://truthagainsttobacco.com </a:t>
            </a:r>
            <a:endParaRPr lang="en-US"/>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health effects</a:t>
            </a:r>
            <a:endParaRPr lang="en-US" dirty="0"/>
          </a:p>
        </p:txBody>
      </p:sp>
      <p:sp>
        <p:nvSpPr>
          <p:cNvPr id="3" name="Content Placeholder 2"/>
          <p:cNvSpPr>
            <a:spLocks noGrp="1"/>
          </p:cNvSpPr>
          <p:nvPr>
            <p:ph idx="1"/>
          </p:nvPr>
        </p:nvSpPr>
        <p:spPr>
          <a:xfrm>
            <a:off x="381000" y="990600"/>
            <a:ext cx="4953000" cy="5715000"/>
          </a:xfrm>
        </p:spPr>
        <p:txBody>
          <a:bodyPr>
            <a:normAutofit lnSpcReduction="10000"/>
          </a:bodyPr>
          <a:lstStyle/>
          <a:p>
            <a:pPr marL="231775" indent="-231775">
              <a:buFont typeface="Arial" pitchFamily="34" charset="0"/>
              <a:buChar char="•"/>
            </a:pPr>
            <a:r>
              <a:rPr lang="en-US" sz="2600" b="0" dirty="0">
                <a:latin typeface="Candara" pitchFamily="34" charset="0"/>
              </a:rPr>
              <a:t>Tobacco smoke damages blood vessels and thickens your blood, making it more likely to clot, leading to </a:t>
            </a:r>
            <a:r>
              <a:rPr lang="en-US" sz="2600" dirty="0">
                <a:solidFill>
                  <a:schemeClr val="accent3"/>
                </a:solidFill>
                <a:latin typeface="Candara" pitchFamily="34" charset="0"/>
              </a:rPr>
              <a:t>heart attacks</a:t>
            </a:r>
            <a:r>
              <a:rPr lang="en-US" sz="2600" dirty="0">
                <a:latin typeface="Candara" pitchFamily="34" charset="0"/>
              </a:rPr>
              <a:t>,</a:t>
            </a:r>
            <a:r>
              <a:rPr lang="en-US" sz="2600" dirty="0">
                <a:solidFill>
                  <a:schemeClr val="accent3"/>
                </a:solidFill>
                <a:latin typeface="Candara" pitchFamily="34" charset="0"/>
              </a:rPr>
              <a:t> strokes</a:t>
            </a:r>
            <a:r>
              <a:rPr lang="en-US" sz="2600" dirty="0">
                <a:latin typeface="Candara" pitchFamily="34" charset="0"/>
              </a:rPr>
              <a:t>,</a:t>
            </a:r>
            <a:r>
              <a:rPr lang="en-US" sz="2600" dirty="0">
                <a:solidFill>
                  <a:schemeClr val="accent3"/>
                </a:solidFill>
                <a:latin typeface="Candara" pitchFamily="34" charset="0"/>
              </a:rPr>
              <a:t> and even sudden death</a:t>
            </a:r>
            <a:r>
              <a:rPr lang="en-US" sz="2600" b="0" dirty="0">
                <a:latin typeface="Candara" pitchFamily="34" charset="0"/>
              </a:rPr>
              <a:t>.</a:t>
            </a:r>
          </a:p>
          <a:p>
            <a:pPr marL="231775" indent="-231775">
              <a:buFont typeface="Arial" pitchFamily="34" charset="0"/>
              <a:buChar char="•"/>
            </a:pPr>
            <a:r>
              <a:rPr lang="en-US" sz="2600" b="0" dirty="0" smtClean="0">
                <a:latin typeface="Candara" pitchFamily="34" charset="0"/>
              </a:rPr>
              <a:t>Smoking </a:t>
            </a:r>
            <a:r>
              <a:rPr lang="en-US" sz="2600" b="0" dirty="0">
                <a:latin typeface="Candara" pitchFamily="34" charset="0"/>
              </a:rPr>
              <a:t>tobacco has many highly-noticeable effects, such as the infamous "smoker's breath", tar-stained teeth, yellowed fingertips, premature facial wrinkles, and a lingering stench</a:t>
            </a:r>
            <a:r>
              <a:rPr lang="en-US" sz="2600" b="0" dirty="0" smtClean="0">
                <a:latin typeface="Candara" pitchFamily="34" charset="0"/>
              </a:rPr>
              <a:t>.</a:t>
            </a:r>
          </a:p>
          <a:p>
            <a:pPr marL="231775" indent="-231775">
              <a:buFont typeface="Arial" pitchFamily="34" charset="0"/>
              <a:buChar char="•"/>
            </a:pPr>
            <a:r>
              <a:rPr lang="en-US" sz="2600" b="0" dirty="0" smtClean="0">
                <a:latin typeface="Candara" pitchFamily="34" charset="0"/>
              </a:rPr>
              <a:t>Can also cause hair loss</a:t>
            </a:r>
            <a:endParaRPr lang="en-US" sz="2600" b="0" dirty="0">
              <a:latin typeface="Candara" pitchFamily="34" charset="0"/>
            </a:endParaRPr>
          </a:p>
          <a:p>
            <a:endParaRPr lang="en-US" dirty="0"/>
          </a:p>
        </p:txBody>
      </p:sp>
      <p:sp>
        <p:nvSpPr>
          <p:cNvPr id="4" name="Footer Placeholder 3"/>
          <p:cNvSpPr>
            <a:spLocks noGrp="1"/>
          </p:cNvSpPr>
          <p:nvPr>
            <p:ph type="ftr" sz="quarter" idx="11"/>
          </p:nvPr>
        </p:nvSpPr>
        <p:spPr/>
        <p:txBody>
          <a:bodyPr/>
          <a:lstStyle/>
          <a:p>
            <a:r>
              <a:rPr lang="en-US" dirty="0" smtClean="0"/>
              <a:t>http://truthagainsttobacco.com </a:t>
            </a:r>
            <a:endParaRPr lang="en-US" dirty="0"/>
          </a:p>
        </p:txBody>
      </p:sp>
      <p:pic>
        <p:nvPicPr>
          <p:cNvPr id="8194" name="Picture 2" descr="Smoking Damages Your Teeth And Gums"/>
          <p:cNvPicPr>
            <a:picLocks noChangeAspect="1" noChangeArrowheads="1"/>
          </p:cNvPicPr>
          <p:nvPr/>
        </p:nvPicPr>
        <p:blipFill>
          <a:blip r:embed="rId2" cstate="print"/>
          <a:srcRect/>
          <a:stretch>
            <a:fillRect/>
          </a:stretch>
        </p:blipFill>
        <p:spPr bwMode="auto">
          <a:xfrm>
            <a:off x="5257800" y="3581400"/>
            <a:ext cx="3686573" cy="2505076"/>
          </a:xfrm>
          <a:prstGeom prst="rect">
            <a:avLst/>
          </a:prstGeom>
          <a:noFill/>
        </p:spPr>
      </p:pic>
      <p:pic>
        <p:nvPicPr>
          <p:cNvPr id="8196" name="Picture 4" descr="Fingers Stained With Nicotine"/>
          <p:cNvPicPr>
            <a:picLocks noChangeAspect="1" noChangeArrowheads="1"/>
          </p:cNvPicPr>
          <p:nvPr/>
        </p:nvPicPr>
        <p:blipFill>
          <a:blip r:embed="rId3" cstate="print"/>
          <a:srcRect/>
          <a:stretch>
            <a:fillRect/>
          </a:stretch>
        </p:blipFill>
        <p:spPr bwMode="auto">
          <a:xfrm>
            <a:off x="5257800" y="859684"/>
            <a:ext cx="3581400" cy="2433610"/>
          </a:xfrm>
          <a:prstGeom prst="rect">
            <a:avLst/>
          </a:prstGeom>
          <a:noFill/>
        </p:spPr>
      </p:pic>
    </p:spTree>
    <p:extLst>
      <p:ext uri="{BB962C8B-B14F-4D97-AF65-F5344CB8AC3E}">
        <p14:creationId xmlns:p14="http://schemas.microsoft.com/office/powerpoint/2010/main" val="607140105"/>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barn(inHorizontal)">
                                      <p:cBhvr>
                                        <p:cTn id="12" dur="500"/>
                                        <p:tgtEl>
                                          <p:spTgt spid="819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8194"/>
                                        </p:tgtEl>
                                        <p:attrNameLst>
                                          <p:attrName>style.visibility</p:attrName>
                                        </p:attrNameLst>
                                      </p:cBhvr>
                                      <p:to>
                                        <p:strVal val="visible"/>
                                      </p:to>
                                    </p:set>
                                    <p:animEffect transition="in" filter="barn(inHorizontal)">
                                      <p:cBhvr>
                                        <p:cTn id="17" dur="500"/>
                                        <p:tgtEl>
                                          <p:spTgt spid="819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dissolv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dissolv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dissolve">
                                      <p:cBhvr>
                                        <p:cTn id="3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effects on the skin</a:t>
            </a:r>
            <a:endParaRPr lang="en-US" dirty="0"/>
          </a:p>
        </p:txBody>
      </p:sp>
      <p:sp>
        <p:nvSpPr>
          <p:cNvPr id="4" name="Footer Placeholder 3"/>
          <p:cNvSpPr>
            <a:spLocks noGrp="1"/>
          </p:cNvSpPr>
          <p:nvPr>
            <p:ph type="ftr" sz="quarter" idx="11"/>
          </p:nvPr>
        </p:nvSpPr>
        <p:spPr/>
        <p:txBody>
          <a:bodyPr/>
          <a:lstStyle/>
          <a:p>
            <a:r>
              <a:rPr lang="en-US" smtClean="0"/>
              <a:t>http://truthagainsttobacco.com </a:t>
            </a:r>
            <a:endParaRPr lang="en-US"/>
          </a:p>
        </p:txBody>
      </p:sp>
      <p:pic>
        <p:nvPicPr>
          <p:cNvPr id="26626" name="Picture 2" descr="Photo of identical twins, one smoker"/>
          <p:cNvPicPr>
            <a:picLocks noGrp="1" noChangeAspect="1" noChangeArrowheads="1"/>
          </p:cNvPicPr>
          <p:nvPr>
            <p:ph idx="1"/>
          </p:nvPr>
        </p:nvPicPr>
        <p:blipFill>
          <a:blip r:embed="rId2" cstate="print"/>
          <a:srcRect/>
          <a:stretch>
            <a:fillRect/>
          </a:stretch>
        </p:blipFill>
        <p:spPr bwMode="auto">
          <a:xfrm>
            <a:off x="914400" y="1143000"/>
            <a:ext cx="7289042" cy="4953000"/>
          </a:xfrm>
          <a:prstGeom prst="rect">
            <a:avLst/>
          </a:prstGeom>
          <a:noFill/>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6626"/>
                                        </p:tgtEl>
                                        <p:attrNameLst>
                                          <p:attrName>style.visibility</p:attrName>
                                        </p:attrNameLst>
                                      </p:cBhvr>
                                      <p:to>
                                        <p:strVal val="visible"/>
                                      </p:to>
                                    </p:set>
                                    <p:animEffect transition="in" filter="dissolve">
                                      <p:cBhvr>
                                        <p:cTn id="12" dur="5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effects on the skin</a:t>
            </a:r>
            <a:endParaRPr lang="en-US" dirty="0"/>
          </a:p>
        </p:txBody>
      </p:sp>
      <p:sp>
        <p:nvSpPr>
          <p:cNvPr id="4" name="Footer Placeholder 3"/>
          <p:cNvSpPr>
            <a:spLocks noGrp="1"/>
          </p:cNvSpPr>
          <p:nvPr>
            <p:ph type="ftr" sz="quarter" idx="11"/>
          </p:nvPr>
        </p:nvSpPr>
        <p:spPr/>
        <p:txBody>
          <a:bodyPr/>
          <a:lstStyle/>
          <a:p>
            <a:r>
              <a:rPr lang="en-US" smtClean="0"/>
              <a:t>http://truthagainsttobacco.com </a:t>
            </a:r>
            <a:endParaRPr lang="en-US"/>
          </a:p>
        </p:txBody>
      </p:sp>
      <p:pic>
        <p:nvPicPr>
          <p:cNvPr id="27652" name="Picture 4" descr="Twins, age spots on the smoker"/>
          <p:cNvPicPr>
            <a:picLocks noGrp="1" noChangeAspect="1" noChangeArrowheads="1"/>
          </p:cNvPicPr>
          <p:nvPr>
            <p:ph idx="1"/>
          </p:nvPr>
        </p:nvPicPr>
        <p:blipFill>
          <a:blip r:embed="rId2" cstate="print"/>
          <a:srcRect/>
          <a:stretch>
            <a:fillRect/>
          </a:stretch>
        </p:blipFill>
        <p:spPr bwMode="auto">
          <a:xfrm>
            <a:off x="1295400" y="1295400"/>
            <a:ext cx="6778625" cy="4606165"/>
          </a:xfrm>
          <a:prstGeom prst="rect">
            <a:avLst/>
          </a:prstGeom>
          <a:noFill/>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7652"/>
                                        </p:tgtEl>
                                        <p:attrNameLst>
                                          <p:attrName>style.visibility</p:attrName>
                                        </p:attrNameLst>
                                      </p:cBhvr>
                                      <p:to>
                                        <p:strVal val="visible"/>
                                      </p:to>
                                    </p:set>
                                    <p:animEffect transition="in" filter="dissolve">
                                      <p:cBhvr>
                                        <p:cTn id="12" dur="5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health effects</a:t>
            </a:r>
            <a:endParaRPr lang="en-US" dirty="0"/>
          </a:p>
        </p:txBody>
      </p:sp>
      <p:sp>
        <p:nvSpPr>
          <p:cNvPr id="3" name="Content Placeholder 2"/>
          <p:cNvSpPr>
            <a:spLocks noGrp="1"/>
          </p:cNvSpPr>
          <p:nvPr>
            <p:ph idx="1"/>
          </p:nvPr>
        </p:nvSpPr>
        <p:spPr>
          <a:xfrm>
            <a:off x="457200" y="1066800"/>
            <a:ext cx="8534400" cy="4114800"/>
          </a:xfrm>
        </p:spPr>
        <p:txBody>
          <a:bodyPr>
            <a:normAutofit fontScale="92500" lnSpcReduction="10000"/>
          </a:bodyPr>
          <a:lstStyle/>
          <a:p>
            <a:pPr marL="457200" indent="-457200">
              <a:buFont typeface="Arial" pitchFamily="34" charset="0"/>
              <a:buChar char="•"/>
            </a:pPr>
            <a:r>
              <a:rPr lang="en-US" sz="2800" b="0" dirty="0" smtClean="0">
                <a:latin typeface="Candara" pitchFamily="34" charset="0"/>
              </a:rPr>
              <a:t>Tobacco smoke inflames the delicate lining of your lungs, and can cause permanent damage, </a:t>
            </a:r>
            <a:r>
              <a:rPr lang="en-US" sz="2800" dirty="0" smtClean="0">
                <a:solidFill>
                  <a:schemeClr val="accent3"/>
                </a:solidFill>
                <a:latin typeface="Candara" pitchFamily="34" charset="0"/>
              </a:rPr>
              <a:t>emphysema</a:t>
            </a:r>
            <a:r>
              <a:rPr lang="en-US" sz="2800" b="0" dirty="0" smtClean="0">
                <a:solidFill>
                  <a:schemeClr val="accent3"/>
                </a:solidFill>
                <a:latin typeface="Candara" pitchFamily="34" charset="0"/>
              </a:rPr>
              <a:t>, and </a:t>
            </a:r>
            <a:r>
              <a:rPr lang="en-US" sz="2800" dirty="0" smtClean="0">
                <a:solidFill>
                  <a:schemeClr val="accent3"/>
                </a:solidFill>
                <a:latin typeface="Candara" pitchFamily="34" charset="0"/>
              </a:rPr>
              <a:t>chronic bronchitis</a:t>
            </a:r>
            <a:r>
              <a:rPr lang="en-US" sz="2800" b="0" dirty="0" smtClean="0">
                <a:solidFill>
                  <a:schemeClr val="accent3"/>
                </a:solidFill>
                <a:latin typeface="Candara" pitchFamily="34" charset="0"/>
              </a:rPr>
              <a:t>.</a:t>
            </a:r>
            <a:endParaRPr lang="en-US" sz="2800" b="0" dirty="0" smtClean="0">
              <a:latin typeface="Candara" pitchFamily="34" charset="0"/>
            </a:endParaRPr>
          </a:p>
          <a:p>
            <a:pPr marL="457200" indent="-457200">
              <a:buFont typeface="Arial" pitchFamily="34" charset="0"/>
              <a:buChar char="•"/>
            </a:pPr>
            <a:r>
              <a:rPr lang="en-US" sz="2800" b="0" dirty="0" smtClean="0">
                <a:latin typeface="Candara" pitchFamily="34" charset="0"/>
              </a:rPr>
              <a:t>Tobacco smoke weakens your immune system, making it harder to fight off infectious disease.</a:t>
            </a:r>
          </a:p>
          <a:p>
            <a:pPr marL="457200" indent="-457200">
              <a:buFont typeface="Arial" pitchFamily="34" charset="0"/>
              <a:buChar char="•"/>
            </a:pPr>
            <a:r>
              <a:rPr lang="en-US" sz="2800" b="0" dirty="0" smtClean="0">
                <a:latin typeface="Candara" pitchFamily="34" charset="0"/>
              </a:rPr>
              <a:t>The toxicants and chemicals in tobacco smoke damage your DNA, which can lead to </a:t>
            </a:r>
            <a:r>
              <a:rPr lang="en-US" sz="2800" dirty="0" smtClean="0">
                <a:solidFill>
                  <a:schemeClr val="accent3"/>
                </a:solidFill>
                <a:latin typeface="Candara" pitchFamily="34" charset="0"/>
              </a:rPr>
              <a:t>cancer</a:t>
            </a:r>
            <a:r>
              <a:rPr lang="en-US" sz="2800" b="0" dirty="0" smtClean="0">
                <a:latin typeface="Candara" pitchFamily="34" charset="0"/>
              </a:rPr>
              <a:t>.</a:t>
            </a:r>
          </a:p>
          <a:p>
            <a:pPr marL="457200" indent="-457200">
              <a:buFont typeface="Arial" pitchFamily="34" charset="0"/>
              <a:buChar char="•"/>
            </a:pPr>
            <a:r>
              <a:rPr lang="en-US" sz="2800" b="0" dirty="0" smtClean="0">
                <a:latin typeface="Candara" pitchFamily="34" charset="0"/>
              </a:rPr>
              <a:t>Smoking cigarettes causes impaired lung growth during childhood and adolescence</a:t>
            </a:r>
          </a:p>
          <a:p>
            <a:pPr marL="1211580" lvl="5" indent="-457200">
              <a:buFont typeface="Arial" pitchFamily="34" charset="0"/>
              <a:buChar char="•"/>
            </a:pPr>
            <a:r>
              <a:rPr lang="en-US" sz="2600" b="1" i="1" dirty="0" smtClean="0">
                <a:solidFill>
                  <a:schemeClr val="accent3"/>
                </a:solidFill>
                <a:latin typeface="Candara" pitchFamily="34" charset="0"/>
              </a:rPr>
              <a:t>Puts children at higher risk for illnesses and infection</a:t>
            </a:r>
            <a:endParaRPr lang="en-US" sz="2600" b="1" i="1" dirty="0">
              <a:solidFill>
                <a:schemeClr val="accent3"/>
              </a:solidFill>
              <a:latin typeface="Candara" pitchFamily="34" charset="0"/>
            </a:endParaRPr>
          </a:p>
        </p:txBody>
      </p:sp>
      <p:sp>
        <p:nvSpPr>
          <p:cNvPr id="4" name="Footer Placeholder 3"/>
          <p:cNvSpPr>
            <a:spLocks noGrp="1"/>
          </p:cNvSpPr>
          <p:nvPr>
            <p:ph type="ftr" sz="quarter" idx="11"/>
          </p:nvPr>
        </p:nvSpPr>
        <p:spPr/>
        <p:txBody>
          <a:bodyPr/>
          <a:lstStyle/>
          <a:p>
            <a:r>
              <a:rPr lang="en-US" smtClean="0"/>
              <a:t>http://truthagainsttobacco.com </a:t>
            </a:r>
            <a:endParaRPr lang="en-US"/>
          </a:p>
        </p:txBody>
      </p:sp>
      <p:sp>
        <p:nvSpPr>
          <p:cNvPr id="5" name="Rectangle 4"/>
          <p:cNvSpPr/>
          <p:nvPr/>
        </p:nvSpPr>
        <p:spPr>
          <a:xfrm>
            <a:off x="685800" y="5181600"/>
            <a:ext cx="8458200" cy="1754326"/>
          </a:xfrm>
          <a:prstGeom prst="rect">
            <a:avLst/>
          </a:prstGeom>
        </p:spPr>
        <p:txBody>
          <a:bodyPr wrap="square">
            <a:spAutoFit/>
          </a:bodyPr>
          <a:lstStyle/>
          <a:p>
            <a:r>
              <a:rPr lang="en-US" b="1" dirty="0" smtClean="0">
                <a:solidFill>
                  <a:schemeClr val="bg1"/>
                </a:solidFill>
              </a:rPr>
              <a:t>“The base of our business is the high school student”</a:t>
            </a:r>
          </a:p>
          <a:p>
            <a:r>
              <a:rPr lang="en-US" dirty="0" smtClean="0"/>
              <a:t>Lorillard area sales manager Ted L. </a:t>
            </a:r>
            <a:r>
              <a:rPr lang="en-US" dirty="0" err="1" smtClean="0"/>
              <a:t>Achey</a:t>
            </a:r>
            <a:r>
              <a:rPr lang="en-US" dirty="0" smtClean="0"/>
              <a:t>. </a:t>
            </a:r>
          </a:p>
          <a:p>
            <a:r>
              <a:rPr lang="en-US" b="1" dirty="0" smtClean="0">
                <a:solidFill>
                  <a:schemeClr val="bg1"/>
                </a:solidFill>
              </a:rPr>
              <a:t>“Students are tremendously loyal. If you catch them, they’ll stick with you like glue.”</a:t>
            </a:r>
          </a:p>
          <a:p>
            <a:r>
              <a:rPr lang="en-US" dirty="0" smtClean="0"/>
              <a:t>-  Philip Morris </a:t>
            </a:r>
          </a:p>
          <a:p>
            <a:endParaRPr lang="en-US" dirty="0" smtClean="0"/>
          </a:p>
          <a:p>
            <a:endParaRPr lang="en-US" dirty="0"/>
          </a:p>
        </p:txBody>
      </p:sp>
    </p:spTree>
    <p:extLst>
      <p:ext uri="{BB962C8B-B14F-4D97-AF65-F5344CB8AC3E}">
        <p14:creationId xmlns:p14="http://schemas.microsoft.com/office/powerpoint/2010/main" val="1760891574"/>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dissolv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strVal val="#ppt_w*0.70"/>
                                          </p:val>
                                        </p:tav>
                                        <p:tav tm="100000">
                                          <p:val>
                                            <p:strVal val="#ppt_w"/>
                                          </p:val>
                                        </p:tav>
                                      </p:tavLst>
                                    </p:anim>
                                    <p:anim calcmode="lin" valueType="num">
                                      <p:cBhvr>
                                        <p:cTn id="36" dur="1000" fill="hold"/>
                                        <p:tgtEl>
                                          <p:spTgt spid="5"/>
                                        </p:tgtEl>
                                        <p:attrNameLst>
                                          <p:attrName>ppt_h</p:attrName>
                                        </p:attrNameLst>
                                      </p:cBhvr>
                                      <p:tavLst>
                                        <p:tav tm="0">
                                          <p:val>
                                            <p:strVal val="#ppt_h"/>
                                          </p:val>
                                        </p:tav>
                                        <p:tav tm="100000">
                                          <p:val>
                                            <p:strVal val="#ppt_h"/>
                                          </p:val>
                                        </p:tav>
                                      </p:tavLst>
                                    </p:anim>
                                    <p:animEffect transition="in" filter="fade">
                                      <p:cBhvr>
                                        <p:cTn id="3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brain effects</a:t>
            </a:r>
            <a:endParaRPr lang="en-US" dirty="0"/>
          </a:p>
        </p:txBody>
      </p:sp>
      <p:sp>
        <p:nvSpPr>
          <p:cNvPr id="3" name="Content Placeholder 2"/>
          <p:cNvSpPr>
            <a:spLocks noGrp="1"/>
          </p:cNvSpPr>
          <p:nvPr>
            <p:ph idx="1"/>
          </p:nvPr>
        </p:nvSpPr>
        <p:spPr>
          <a:xfrm>
            <a:off x="457200" y="914400"/>
            <a:ext cx="8305800" cy="5562600"/>
          </a:xfrm>
        </p:spPr>
        <p:txBody>
          <a:bodyPr>
            <a:normAutofit lnSpcReduction="10000"/>
          </a:bodyPr>
          <a:lstStyle/>
          <a:p>
            <a:pPr marL="285750" indent="-285750">
              <a:buFont typeface="Arial" pitchFamily="34" charset="0"/>
              <a:buChar char="•"/>
            </a:pPr>
            <a:r>
              <a:rPr lang="en-US" sz="2400" b="0" dirty="0">
                <a:latin typeface="Arial" pitchFamily="34" charset="0"/>
                <a:cs typeface="Arial" pitchFamily="34" charset="0"/>
              </a:rPr>
              <a:t>Nicotine reaches your brain within 10 seconds of inhalation.</a:t>
            </a:r>
          </a:p>
          <a:p>
            <a:pPr marL="285750" indent="-285750">
              <a:buFont typeface="Arial" pitchFamily="34" charset="0"/>
              <a:buChar char="•"/>
            </a:pPr>
            <a:r>
              <a:rPr lang="en-US" sz="2400" b="0" dirty="0" smtClean="0">
                <a:latin typeface="Arial" pitchFamily="34" charset="0"/>
                <a:cs typeface="Arial" pitchFamily="34" charset="0"/>
              </a:rPr>
              <a:t>The </a:t>
            </a:r>
            <a:r>
              <a:rPr lang="en-US" sz="2400" b="0" dirty="0">
                <a:latin typeface="Arial" pitchFamily="34" charset="0"/>
                <a:cs typeface="Arial" pitchFamily="34" charset="0"/>
              </a:rPr>
              <a:t>powerful addicting elements of tobacco products affect multiple types of nicotine receptors in the brain.</a:t>
            </a:r>
          </a:p>
          <a:p>
            <a:pPr marL="285750" indent="-285750">
              <a:buFont typeface="Arial" pitchFamily="34" charset="0"/>
              <a:buChar char="•"/>
            </a:pPr>
            <a:r>
              <a:rPr lang="en-US" sz="2400" b="0" dirty="0" smtClean="0">
                <a:latin typeface="Arial" pitchFamily="34" charset="0"/>
                <a:cs typeface="Arial" pitchFamily="34" charset="0"/>
              </a:rPr>
              <a:t>Adolescents </a:t>
            </a:r>
            <a:r>
              <a:rPr lang="en-US" sz="2400" b="0" dirty="0">
                <a:latin typeface="Arial" pitchFamily="34" charset="0"/>
                <a:cs typeface="Arial" pitchFamily="34" charset="0"/>
              </a:rPr>
              <a:t>who smoke show impaired memory and other brain functions.</a:t>
            </a:r>
          </a:p>
          <a:p>
            <a:pPr marL="285750" indent="-285750">
              <a:buFont typeface="Arial" pitchFamily="34" charset="0"/>
              <a:buChar char="•"/>
            </a:pPr>
            <a:r>
              <a:rPr lang="en-US" sz="2400" b="0" dirty="0" smtClean="0">
                <a:latin typeface="Arial" pitchFamily="34" charset="0"/>
                <a:cs typeface="Arial" pitchFamily="34" charset="0"/>
              </a:rPr>
              <a:t>Kids </a:t>
            </a:r>
            <a:r>
              <a:rPr lang="en-US" sz="2400" b="0" dirty="0">
                <a:latin typeface="Arial" pitchFamily="34" charset="0"/>
                <a:cs typeface="Arial" pitchFamily="34" charset="0"/>
              </a:rPr>
              <a:t>and young adults are more susceptible to nicotine, and are more easily addicted than adults.</a:t>
            </a:r>
          </a:p>
          <a:p>
            <a:pPr marL="285750" indent="-285750">
              <a:buFont typeface="Arial" pitchFamily="34" charset="0"/>
              <a:buChar char="•"/>
            </a:pPr>
            <a:r>
              <a:rPr lang="en-US" sz="2400" b="0" dirty="0" smtClean="0">
                <a:latin typeface="Arial" pitchFamily="34" charset="0"/>
                <a:cs typeface="Arial" pitchFamily="34" charset="0"/>
              </a:rPr>
              <a:t>The </a:t>
            </a:r>
            <a:r>
              <a:rPr lang="en-US" sz="2400" b="0" dirty="0">
                <a:latin typeface="Arial" pitchFamily="34" charset="0"/>
                <a:cs typeface="Arial" pitchFamily="34" charset="0"/>
              </a:rPr>
              <a:t>neurotoxic effects of nicotine are more severe for adolescent and their developing brains.</a:t>
            </a:r>
          </a:p>
          <a:p>
            <a:pPr marL="285750" indent="-285750">
              <a:buFont typeface="Arial" pitchFamily="34" charset="0"/>
              <a:buChar char="•"/>
            </a:pPr>
            <a:r>
              <a:rPr lang="en-US" sz="2400" b="0" dirty="0" smtClean="0">
                <a:latin typeface="Arial" pitchFamily="34" charset="0"/>
                <a:cs typeface="Arial" pitchFamily="34" charset="0"/>
              </a:rPr>
              <a:t>Smoking </a:t>
            </a:r>
            <a:r>
              <a:rPr lang="en-US" sz="2400" b="0" dirty="0">
                <a:latin typeface="Arial" pitchFamily="34" charset="0"/>
                <a:cs typeface="Arial" pitchFamily="34" charset="0"/>
              </a:rPr>
              <a:t>is "more addictive" to younger brains.</a:t>
            </a:r>
          </a:p>
          <a:p>
            <a:pPr marL="285750" indent="-285750">
              <a:buFont typeface="Arial" pitchFamily="34" charset="0"/>
              <a:buChar char="•"/>
            </a:pPr>
            <a:r>
              <a:rPr lang="en-US" sz="2400" b="0" dirty="0" smtClean="0">
                <a:latin typeface="Arial" pitchFamily="34" charset="0"/>
                <a:cs typeface="Arial" pitchFamily="34" charset="0"/>
              </a:rPr>
              <a:t>In </a:t>
            </a:r>
            <a:r>
              <a:rPr lang="en-US" sz="2400" b="0" dirty="0">
                <a:latin typeface="Arial" pitchFamily="34" charset="0"/>
                <a:cs typeface="Arial" pitchFamily="34" charset="0"/>
              </a:rPr>
              <a:t>animal trials, nicotine exposure during the brain's growth spurt had long term consequences for brain development.</a:t>
            </a:r>
          </a:p>
          <a:p>
            <a:endParaRPr lang="en-US" dirty="0"/>
          </a:p>
        </p:txBody>
      </p:sp>
      <p:sp>
        <p:nvSpPr>
          <p:cNvPr id="4" name="Footer Placeholder 3"/>
          <p:cNvSpPr>
            <a:spLocks noGrp="1"/>
          </p:cNvSpPr>
          <p:nvPr>
            <p:ph type="ftr" sz="quarter" idx="11"/>
          </p:nvPr>
        </p:nvSpPr>
        <p:spPr/>
        <p:txBody>
          <a:bodyPr/>
          <a:lstStyle/>
          <a:p>
            <a:r>
              <a:rPr lang="en-US" smtClean="0"/>
              <a:t>http://truthagainsttobacco.com </a:t>
            </a:r>
            <a:endParaRPr lang="en-US"/>
          </a:p>
        </p:txBody>
      </p:sp>
    </p:spTree>
    <p:extLst>
      <p:ext uri="{BB962C8B-B14F-4D97-AF65-F5344CB8AC3E}">
        <p14:creationId xmlns:p14="http://schemas.microsoft.com/office/powerpoint/2010/main" val="123542429"/>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ssolv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main chemicals</a:t>
            </a:r>
            <a:endParaRPr lang="en-US" dirty="0"/>
          </a:p>
        </p:txBody>
      </p:sp>
      <p:sp>
        <p:nvSpPr>
          <p:cNvPr id="3" name="Content Placeholder 2"/>
          <p:cNvSpPr>
            <a:spLocks noGrp="1"/>
          </p:cNvSpPr>
          <p:nvPr>
            <p:ph idx="1"/>
          </p:nvPr>
        </p:nvSpPr>
        <p:spPr>
          <a:xfrm>
            <a:off x="533400" y="1100628"/>
            <a:ext cx="8229600" cy="4004772"/>
          </a:xfrm>
        </p:spPr>
        <p:txBody>
          <a:bodyPr>
            <a:normAutofit/>
          </a:bodyPr>
          <a:lstStyle/>
          <a:p>
            <a:pPr lvl="1">
              <a:buNone/>
            </a:pPr>
            <a:r>
              <a:rPr lang="en-US" sz="2400" b="1" dirty="0" smtClean="0">
                <a:solidFill>
                  <a:schemeClr val="accent3"/>
                </a:solidFill>
                <a:latin typeface="Candara" pitchFamily="34" charset="0"/>
              </a:rPr>
              <a:t>Nicotine: </a:t>
            </a:r>
            <a:r>
              <a:rPr lang="en-US" sz="2400" dirty="0" smtClean="0">
                <a:latin typeface="Candara" pitchFamily="34" charset="0"/>
              </a:rPr>
              <a:t>a poisonous drug stimulant that acts on the adrenal glands, heart and brain.</a:t>
            </a:r>
          </a:p>
          <a:p>
            <a:pPr lvl="4">
              <a:buFont typeface="Arial" pitchFamily="34" charset="0"/>
              <a:buChar char="•"/>
            </a:pPr>
            <a:r>
              <a:rPr lang="en-US" sz="2400" dirty="0" smtClean="0">
                <a:latin typeface="Candara" pitchFamily="34" charset="0"/>
              </a:rPr>
              <a:t>Increases heart rate and blood pressure</a:t>
            </a:r>
          </a:p>
          <a:p>
            <a:pPr lvl="4">
              <a:buFont typeface="Arial" pitchFamily="34" charset="0"/>
              <a:buChar char="•"/>
            </a:pPr>
            <a:r>
              <a:rPr lang="en-US" sz="2400" dirty="0" smtClean="0">
                <a:latin typeface="Candara" pitchFamily="34" charset="0"/>
              </a:rPr>
              <a:t>Is very addictive</a:t>
            </a:r>
          </a:p>
          <a:p>
            <a:pPr lvl="1">
              <a:buNone/>
            </a:pPr>
            <a:r>
              <a:rPr lang="en-US" sz="2400" b="1" dirty="0" smtClean="0">
                <a:solidFill>
                  <a:schemeClr val="accent3"/>
                </a:solidFill>
                <a:latin typeface="Candara" pitchFamily="34" charset="0"/>
              </a:rPr>
              <a:t>Tar: </a:t>
            </a:r>
            <a:r>
              <a:rPr lang="en-US" sz="2400" dirty="0" smtClean="0">
                <a:latin typeface="Candara" pitchFamily="34" charset="0"/>
              </a:rPr>
              <a:t>a thick, dark, sticky liquid added for “flavor”</a:t>
            </a:r>
          </a:p>
          <a:p>
            <a:pPr lvl="4">
              <a:buFont typeface="Arial" pitchFamily="34" charset="0"/>
              <a:buChar char="•"/>
            </a:pPr>
            <a:r>
              <a:rPr lang="en-US" sz="2400" dirty="0" smtClean="0">
                <a:latin typeface="Candara" pitchFamily="34" charset="0"/>
              </a:rPr>
              <a:t>Contains hundreds of carcinogens (cause cancer)</a:t>
            </a:r>
          </a:p>
          <a:p>
            <a:pPr lvl="4">
              <a:buFont typeface="Arial" pitchFamily="34" charset="0"/>
              <a:buChar char="•"/>
            </a:pPr>
            <a:r>
              <a:rPr lang="en-US" sz="2400" dirty="0" smtClean="0">
                <a:latin typeface="Candara" pitchFamily="34" charset="0"/>
              </a:rPr>
              <a:t>Coats cilia, impairing lung function</a:t>
            </a:r>
          </a:p>
        </p:txBody>
      </p:sp>
      <p:sp>
        <p:nvSpPr>
          <p:cNvPr id="4" name="Footer Placeholder 3"/>
          <p:cNvSpPr>
            <a:spLocks noGrp="1"/>
          </p:cNvSpPr>
          <p:nvPr>
            <p:ph type="ftr" sz="quarter" idx="11"/>
          </p:nvPr>
        </p:nvSpPr>
        <p:spPr/>
        <p:txBody>
          <a:bodyPr/>
          <a:lstStyle/>
          <a:p>
            <a:r>
              <a:rPr lang="en-US" smtClean="0"/>
              <a:t>http://truthagainsttobacco.com </a:t>
            </a:r>
            <a:endParaRPr lang="en-US"/>
          </a:p>
        </p:txBody>
      </p:sp>
      <p:pic>
        <p:nvPicPr>
          <p:cNvPr id="2050" name="Picture 2" descr="Wrinkled Man Smoking"/>
          <p:cNvPicPr>
            <a:picLocks noChangeAspect="1" noChangeArrowheads="1"/>
          </p:cNvPicPr>
          <p:nvPr/>
        </p:nvPicPr>
        <p:blipFill>
          <a:blip r:embed="rId2" cstate="print"/>
          <a:srcRect/>
          <a:stretch>
            <a:fillRect/>
          </a:stretch>
        </p:blipFill>
        <p:spPr bwMode="auto">
          <a:xfrm>
            <a:off x="609600" y="4114800"/>
            <a:ext cx="3733800" cy="2537167"/>
          </a:xfrm>
          <a:prstGeom prst="rect">
            <a:avLst/>
          </a:prstGeom>
          <a:noFill/>
        </p:spPr>
      </p:pic>
      <p:sp>
        <p:nvSpPr>
          <p:cNvPr id="7" name="TextBox 6"/>
          <p:cNvSpPr txBox="1"/>
          <p:nvPr/>
        </p:nvSpPr>
        <p:spPr>
          <a:xfrm>
            <a:off x="4572000" y="3886200"/>
            <a:ext cx="4191000" cy="1938992"/>
          </a:xfrm>
          <a:prstGeom prst="rect">
            <a:avLst/>
          </a:prstGeom>
          <a:noFill/>
        </p:spPr>
        <p:txBody>
          <a:bodyPr wrap="square" rtlCol="0">
            <a:spAutoFit/>
          </a:bodyPr>
          <a:lstStyle/>
          <a:p>
            <a:pPr marL="0" lvl="1">
              <a:buNone/>
            </a:pPr>
            <a:r>
              <a:rPr lang="en-US" sz="2400" b="1" dirty="0" smtClean="0">
                <a:solidFill>
                  <a:schemeClr val="accent3"/>
                </a:solidFill>
                <a:latin typeface="Candara" pitchFamily="34" charset="0"/>
              </a:rPr>
              <a:t>Carbon Monoxide: </a:t>
            </a:r>
            <a:r>
              <a:rPr lang="en-US" sz="2400" dirty="0" smtClean="0">
                <a:latin typeface="Candara" pitchFamily="34" charset="0"/>
              </a:rPr>
              <a:t>a colorless, odorless, poisonous gas.</a:t>
            </a:r>
          </a:p>
          <a:p>
            <a:pPr marL="457200" lvl="5">
              <a:buFont typeface="Arial" pitchFamily="34" charset="0"/>
              <a:buChar char="•"/>
            </a:pPr>
            <a:r>
              <a:rPr lang="en-US" sz="2400" dirty="0" smtClean="0">
                <a:latin typeface="Candara" pitchFamily="34" charset="0"/>
              </a:rPr>
              <a:t>Prevents hemoglobin from carrying oxygen to the cells</a:t>
            </a:r>
            <a:endParaRPr lang="en-US" sz="2400" dirty="0">
              <a:latin typeface="Candara" pitchFamily="34"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dissolv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dissolv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6" fill="hold" nodeType="clickEffect">
                                  <p:stCondLst>
                                    <p:cond delay="0"/>
                                  </p:stCondLst>
                                  <p:childTnLst>
                                    <p:set>
                                      <p:cBhvr>
                                        <p:cTn id="38" dur="1" fill="hold">
                                          <p:stCondLst>
                                            <p:cond delay="0"/>
                                          </p:stCondLst>
                                        </p:cTn>
                                        <p:tgtEl>
                                          <p:spTgt spid="2050"/>
                                        </p:tgtEl>
                                        <p:attrNameLst>
                                          <p:attrName>style.visibility</p:attrName>
                                        </p:attrNameLst>
                                      </p:cBhvr>
                                      <p:to>
                                        <p:strVal val="visible"/>
                                      </p:to>
                                    </p:set>
                                    <p:animEffect transition="in" filter="barn(inHorizontal)">
                                      <p:cBhvr>
                                        <p:cTn id="3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P spid="7"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325</TotalTime>
  <Words>964</Words>
  <Application>Microsoft Office PowerPoint</Application>
  <PresentationFormat>On-screen Show (4:3)</PresentationFormat>
  <Paragraphs>88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Tobacco</vt:lpstr>
      <vt:lpstr>The basics</vt:lpstr>
      <vt:lpstr>The basics</vt:lpstr>
      <vt:lpstr>the health effects</vt:lpstr>
      <vt:lpstr>Examples of effects on the skin</vt:lpstr>
      <vt:lpstr>Examples of effects on the skin</vt:lpstr>
      <vt:lpstr>The health effects</vt:lpstr>
      <vt:lpstr>The brain effects</vt:lpstr>
      <vt:lpstr>3 main chemicals</vt:lpstr>
      <vt:lpstr>Chewing tobacco</vt:lpstr>
      <vt:lpstr>The stats</vt:lpstr>
      <vt:lpstr>Quitting -More than 70% of smokers want to quit</vt:lpstr>
      <vt:lpstr>Quitting – cont.</vt:lpstr>
    </vt:vector>
  </TitlesOfParts>
  <Company>Philomath School District 17J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c:title>
  <dc:creator>STUENICO</dc:creator>
  <cp:lastModifiedBy>Windows User</cp:lastModifiedBy>
  <cp:revision>21</cp:revision>
  <dcterms:created xsi:type="dcterms:W3CDTF">2012-10-19T01:43:42Z</dcterms:created>
  <dcterms:modified xsi:type="dcterms:W3CDTF">2016-10-06T20:19:56Z</dcterms:modified>
</cp:coreProperties>
</file>