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9"/>
  </p:notesMasterIdLst>
  <p:handoutMasterIdLst>
    <p:handoutMasterId r:id="rId20"/>
  </p:handoutMasterIdLst>
  <p:sldIdLst>
    <p:sldId id="267" r:id="rId3"/>
    <p:sldId id="268" r:id="rId4"/>
    <p:sldId id="279" r:id="rId5"/>
    <p:sldId id="269" r:id="rId6"/>
    <p:sldId id="281" r:id="rId7"/>
    <p:sldId id="280" r:id="rId8"/>
    <p:sldId id="274" r:id="rId9"/>
    <p:sldId id="282" r:id="rId10"/>
    <p:sldId id="283" r:id="rId11"/>
    <p:sldId id="284" r:id="rId12"/>
    <p:sldId id="285" r:id="rId13"/>
    <p:sldId id="286" r:id="rId14"/>
    <p:sldId id="287" r:id="rId15"/>
    <p:sldId id="288" r:id="rId16"/>
    <p:sldId id="275"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C2FFA5D-87B4-456A-9821-1D502468CF0F}">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95441" autoAdjust="0"/>
  </p:normalViewPr>
  <p:slideViewPr>
    <p:cSldViewPr snapToGrid="0">
      <p:cViewPr varScale="1">
        <p:scale>
          <a:sx n="83" d="100"/>
          <a:sy n="83" d="100"/>
        </p:scale>
        <p:origin x="282" y="90"/>
      </p:cViewPr>
      <p:guideLst>
        <p:guide pos="3840"/>
        <p:guide orient="horz" pos="2160"/>
      </p:guideLst>
    </p:cSldViewPr>
  </p:slideViewPr>
  <p:outlineViewPr>
    <p:cViewPr>
      <p:scale>
        <a:sx n="33" d="100"/>
        <a:sy n="33" d="100"/>
      </p:scale>
      <p:origin x="0" y="-2016"/>
    </p:cViewPr>
  </p:outlin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DA0FDE8-3B80-4AAC-92F2-E3D0667D4E72}" type="datetimeFigureOut">
              <a:rPr lang="en-US" smtClean="0"/>
              <a:t>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7B79F74-2001-4B21-B06E-FA23C7F2DD77}" type="slidenum">
              <a:rPr lang="en-US" smtClean="0"/>
              <a:t>‹#›</a:t>
            </a:fld>
            <a:endParaRPr lang="en-US"/>
          </a:p>
        </p:txBody>
      </p:sp>
    </p:spTree>
    <p:extLst>
      <p:ext uri="{BB962C8B-B14F-4D97-AF65-F5344CB8AC3E}">
        <p14:creationId xmlns:p14="http://schemas.microsoft.com/office/powerpoint/2010/main" val="97782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25FBA-1311-468D-8115-8778B0F7BEEC}"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E67C00-F679-4C51-9894-9E2214E5C2F1}" type="slidenum">
              <a:rPr lang="en-US" smtClean="0"/>
              <a:t>‹#›</a:t>
            </a:fld>
            <a:endParaRPr lang="en-US"/>
          </a:p>
        </p:txBody>
      </p:sp>
    </p:spTree>
    <p:extLst>
      <p:ext uri="{BB962C8B-B14F-4D97-AF65-F5344CB8AC3E}">
        <p14:creationId xmlns:p14="http://schemas.microsoft.com/office/powerpoint/2010/main" val="552822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E67C00-F679-4C51-9894-9E2214E5C2F1}" type="slidenum">
              <a:rPr lang="en-US" smtClean="0"/>
              <a:t>2</a:t>
            </a:fld>
            <a:endParaRPr lang="en-US"/>
          </a:p>
        </p:txBody>
      </p:sp>
    </p:spTree>
    <p:extLst>
      <p:ext uri="{BB962C8B-B14F-4D97-AF65-F5344CB8AC3E}">
        <p14:creationId xmlns:p14="http://schemas.microsoft.com/office/powerpoint/2010/main" val="3615306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hidden">
          <a:xfrm>
            <a:off x="915924" y="0"/>
            <a:ext cx="7178040" cy="59436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90244" y="2514600"/>
            <a:ext cx="6629400" cy="2743200"/>
          </a:xfrm>
        </p:spPr>
        <p:txBody>
          <a:bodyPr anchor="b"/>
          <a:lstStyle>
            <a:lvl1pPr algn="l">
              <a:lnSpc>
                <a:spcPct val="80000"/>
              </a:lnSpc>
              <a:defRPr sz="6600"/>
            </a:lvl1pPr>
          </a:lstStyle>
          <a:p>
            <a:r>
              <a:rPr lang="en-US" smtClean="0"/>
              <a:t>Click to edit Master title style</a:t>
            </a:r>
            <a:endParaRPr lang="en-US"/>
          </a:p>
        </p:txBody>
      </p:sp>
      <p:sp>
        <p:nvSpPr>
          <p:cNvPr id="3" name="Subtitle 2"/>
          <p:cNvSpPr>
            <a:spLocks noGrp="1"/>
          </p:cNvSpPr>
          <p:nvPr>
            <p:ph type="subTitle" idx="1"/>
          </p:nvPr>
        </p:nvSpPr>
        <p:spPr>
          <a:xfrm>
            <a:off x="1190244" y="5303520"/>
            <a:ext cx="6629400" cy="4572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D5AC6-DFCA-4CD5-9CA7-AFD094A0CFAF}" type="datetime1">
              <a:rPr lang="en-US" smtClean="0"/>
              <a:t>1/7/2018</a:t>
            </a:fld>
            <a:endParaRPr lang="en-US"/>
          </a:p>
        </p:txBody>
      </p:sp>
      <p:sp>
        <p:nvSpPr>
          <p:cNvPr id="5" name="Footer Placeholder 4"/>
          <p:cNvSpPr>
            <a:spLocks noGrp="1"/>
          </p:cNvSpPr>
          <p:nvPr>
            <p:ph type="ftr" sz="quarter" idx="11"/>
          </p:nvPr>
        </p:nvSpPr>
        <p:spPr/>
        <p:txBody>
          <a:bodyPr/>
          <a:lstStyle/>
          <a:p>
            <a:r>
              <a:rPr lang="en-US" smtClean="0"/>
              <a:t>www.mayoclinic.org/diseases-conditions/teen-depression</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0512" y="419099"/>
            <a:ext cx="2086087" cy="57531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419099"/>
            <a:ext cx="7277100" cy="57531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05AD21-1DE9-4EC3-94EC-B615407E0CF8}" type="datetime1">
              <a:rPr lang="en-US" smtClean="0"/>
              <a:t>1/7/2018</a:t>
            </a:fld>
            <a:endParaRPr lang="en-US"/>
          </a:p>
        </p:txBody>
      </p:sp>
      <p:sp>
        <p:nvSpPr>
          <p:cNvPr id="5" name="Footer Placeholder 4"/>
          <p:cNvSpPr>
            <a:spLocks noGrp="1"/>
          </p:cNvSpPr>
          <p:nvPr>
            <p:ph type="ftr" sz="quarter" idx="11"/>
          </p:nvPr>
        </p:nvSpPr>
        <p:spPr/>
        <p:txBody>
          <a:bodyPr/>
          <a:lstStyle/>
          <a:p>
            <a:r>
              <a:rPr lang="en-US" smtClean="0"/>
              <a:t>www.mayoclinic.org/diseases-conditions/teen-depression</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27FCD3-7527-4547-867F-EDA2546A8EA0}" type="datetime1">
              <a:rPr lang="en-US" smtClean="0"/>
              <a:t>1/7/2018</a:t>
            </a:fld>
            <a:endParaRPr lang="en-US"/>
          </a:p>
        </p:txBody>
      </p:sp>
      <p:sp>
        <p:nvSpPr>
          <p:cNvPr id="5" name="Footer Placeholder 4"/>
          <p:cNvSpPr>
            <a:spLocks noGrp="1"/>
          </p:cNvSpPr>
          <p:nvPr>
            <p:ph type="ftr" sz="quarter" idx="11"/>
          </p:nvPr>
        </p:nvSpPr>
        <p:spPr/>
        <p:txBody>
          <a:bodyPr/>
          <a:lstStyle/>
          <a:p>
            <a:r>
              <a:rPr lang="en-US" smtClean="0"/>
              <a:t>www.mayoclinic.org/diseases-conditions/teen-depression</a:t>
            </a:r>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hidden">
          <a:xfrm>
            <a:off x="-1" y="1676400"/>
            <a:ext cx="9313683" cy="4267200"/>
          </a:xfrm>
          <a:prstGeom prst="rect">
            <a:avLst/>
          </a:prstGeom>
          <a:solidFill>
            <a:schemeClr val="bg1"/>
          </a:solidFill>
          <a:ln>
            <a:noFill/>
          </a:ln>
          <a:effectLst>
            <a:outerShdw blurRad="63500" sx="101000" sy="101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95400" y="2212848"/>
            <a:ext cx="6217920" cy="2862262"/>
          </a:xfrm>
        </p:spPr>
        <p:txBody>
          <a:bodyPr anchor="b"/>
          <a:lstStyle>
            <a:lvl1pPr>
              <a:lnSpc>
                <a:spcPct val="80000"/>
              </a:lnSpc>
              <a:defRPr sz="5400"/>
            </a:lvl1pPr>
          </a:lstStyle>
          <a:p>
            <a:r>
              <a:rPr lang="en-US" smtClean="0"/>
              <a:t>Click to edit Master title style</a:t>
            </a:r>
            <a:endParaRPr lang="en-US"/>
          </a:p>
        </p:txBody>
      </p:sp>
      <p:sp>
        <p:nvSpPr>
          <p:cNvPr id="3" name="Text Placeholder 2"/>
          <p:cNvSpPr>
            <a:spLocks noGrp="1"/>
          </p:cNvSpPr>
          <p:nvPr>
            <p:ph type="body" idx="1"/>
          </p:nvPr>
        </p:nvSpPr>
        <p:spPr>
          <a:xfrm>
            <a:off x="1295400" y="5120640"/>
            <a:ext cx="6217920" cy="457200"/>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24600" y="1905000"/>
            <a:ext cx="4572000" cy="4267200"/>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BCB600-B2F6-4D59-8D0B-362D9EA78828}" type="datetime1">
              <a:rPr lang="en-US" smtClean="0"/>
              <a:t>1/7/2018</a:t>
            </a:fld>
            <a:endParaRPr lang="en-US"/>
          </a:p>
        </p:txBody>
      </p:sp>
      <p:sp>
        <p:nvSpPr>
          <p:cNvPr id="6" name="Footer Placeholder 5"/>
          <p:cNvSpPr>
            <a:spLocks noGrp="1"/>
          </p:cNvSpPr>
          <p:nvPr>
            <p:ph type="ftr" sz="quarter" idx="11"/>
          </p:nvPr>
        </p:nvSpPr>
        <p:spPr/>
        <p:txBody>
          <a:bodyPr/>
          <a:lstStyle/>
          <a:p>
            <a:r>
              <a:rPr lang="en-US" smtClean="0"/>
              <a:t>www.mayoclinic.org/diseases-conditions/teen-depression</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904999"/>
            <a:ext cx="4572000" cy="698351"/>
          </a:xfrm>
        </p:spPr>
        <p:txBody>
          <a:bodyPr anchor="ctr">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24600" y="2603351"/>
            <a:ext cx="4572000" cy="3568849"/>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88F997-953C-40F2-B1ED-955F6D61431A}" type="datetime1">
              <a:rPr lang="en-US" smtClean="0"/>
              <a:t>1/7/2018</a:t>
            </a:fld>
            <a:endParaRPr lang="en-US"/>
          </a:p>
        </p:txBody>
      </p:sp>
      <p:sp>
        <p:nvSpPr>
          <p:cNvPr id="8" name="Footer Placeholder 7"/>
          <p:cNvSpPr>
            <a:spLocks noGrp="1"/>
          </p:cNvSpPr>
          <p:nvPr>
            <p:ph type="ftr" sz="quarter" idx="11"/>
          </p:nvPr>
        </p:nvSpPr>
        <p:spPr/>
        <p:txBody>
          <a:bodyPr/>
          <a:lstStyle/>
          <a:p>
            <a:r>
              <a:rPr lang="en-US" smtClean="0"/>
              <a:t>www.mayoclinic.org/diseases-conditions/teen-depression</a:t>
            </a:r>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DEF2C9-C42C-4CCF-8040-9BF6F38E5892}" type="datetime1">
              <a:rPr lang="en-US" smtClean="0"/>
              <a:t>1/7/2018</a:t>
            </a:fld>
            <a:endParaRPr lang="en-US"/>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38FB89-0886-4D4C-A184-9B809BE5D15B}" type="datetime1">
              <a:rPr lang="en-US" smtClean="0"/>
              <a:t>1/7/2018</a:t>
            </a:fld>
            <a:endParaRPr lang="en-US"/>
          </a:p>
        </p:txBody>
      </p:sp>
      <p:sp>
        <p:nvSpPr>
          <p:cNvPr id="3" name="Footer Placeholder 2"/>
          <p:cNvSpPr>
            <a:spLocks noGrp="1"/>
          </p:cNvSpPr>
          <p:nvPr>
            <p:ph type="ftr" sz="quarter" idx="11"/>
          </p:nvPr>
        </p:nvSpPr>
        <p:spPr/>
        <p:txBody>
          <a:bodyPr/>
          <a:lstStyle/>
          <a:p>
            <a:r>
              <a:rPr lang="en-US" smtClean="0"/>
              <a:t>www.mayoclinic.org/diseases-conditions/teen-depression</a:t>
            </a:r>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userDrawn="1"/>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9601" y="2651760"/>
            <a:ext cx="3657600" cy="1828800"/>
          </a:xfrm>
        </p:spPr>
        <p:txBody>
          <a:bodyPr anchor="b"/>
          <a:lstStyle>
            <a:lvl1pPr>
              <a:defRPr sz="3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94020" y="688489"/>
            <a:ext cx="6080760" cy="548371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0" y="4617720"/>
            <a:ext cx="3657600" cy="1554480"/>
          </a:xfrm>
        </p:spPr>
        <p:txBody>
          <a:bodyPr>
            <a:normAutofit/>
          </a:bodyPr>
          <a:lstStyle>
            <a:lvl1pPr marL="0" indent="0">
              <a:lnSpc>
                <a:spcPct val="90000"/>
              </a:lnSpc>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32D0BF0-C128-43B9-836E-CBF9CC9ABD39}" type="datetime1">
              <a:rPr lang="en-US" smtClean="0"/>
              <a:t>1/7/2018</a:t>
            </a:fld>
            <a:endParaRPr lang="en-US"/>
          </a:p>
        </p:txBody>
      </p:sp>
      <p:sp>
        <p:nvSpPr>
          <p:cNvPr id="6" name="Footer Placeholder 5"/>
          <p:cNvSpPr>
            <a:spLocks noGrp="1"/>
          </p:cNvSpPr>
          <p:nvPr>
            <p:ph type="ftr" sz="quarter" idx="11"/>
          </p:nvPr>
        </p:nvSpPr>
        <p:spPr/>
        <p:txBody>
          <a:bodyPr/>
          <a:lstStyle/>
          <a:p>
            <a:r>
              <a:rPr lang="en-US" smtClean="0"/>
              <a:t>www.mayoclinic.org/diseases-conditions/teen-depression</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hidden">
          <a:xfrm>
            <a:off x="4876800" y="0"/>
            <a:ext cx="7315200" cy="6856286"/>
          </a:xfrm>
          <a:prstGeom prst="rect">
            <a:avLst/>
          </a:prstGeom>
          <a:solidFill>
            <a:schemeClr val="bg1"/>
          </a:solidFill>
          <a:ln>
            <a:noFill/>
          </a:ln>
          <a:effectLst>
            <a:outerShdw blurRad="50800" dist="25400" dir="108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12648" y="2651760"/>
            <a:ext cx="3657600" cy="1828800"/>
          </a:xfrm>
        </p:spPr>
        <p:txBody>
          <a:bodyPr anchor="b"/>
          <a:lstStyle>
            <a:lvl1pPr>
              <a:defRPr sz="3600">
                <a:solidFill>
                  <a:schemeClr val="bg1"/>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5494020" y="684943"/>
            <a:ext cx="6080760" cy="5486400"/>
          </a:xfrm>
          <a:solidFill>
            <a:schemeClr val="bg1">
              <a:lumMod val="90000"/>
              <a:lumOff val="10000"/>
            </a:schemeClr>
          </a:solidFill>
          <a:effectLst>
            <a:outerShdw blurRad="63500" sx="101000" sy="101000" algn="ctr" rotWithShape="0">
              <a:prstClr val="black">
                <a:alpha val="25000"/>
              </a:prstClr>
            </a:outerShdw>
          </a:effectLst>
        </p:spPr>
        <p:txBody>
          <a:bodyPr tIns="54864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12648" y="4617720"/>
            <a:ext cx="3657600" cy="155448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5AB85B7-5F9C-42FE-9F9F-F74013C6B7D1}" type="datetime1">
              <a:rPr lang="en-US" smtClean="0"/>
              <a:t>1/7/2018</a:t>
            </a:fld>
            <a:endParaRPr lang="en-US"/>
          </a:p>
        </p:txBody>
      </p:sp>
      <p:sp>
        <p:nvSpPr>
          <p:cNvPr id="6" name="Footer Placeholder 5"/>
          <p:cNvSpPr>
            <a:spLocks noGrp="1"/>
          </p:cNvSpPr>
          <p:nvPr>
            <p:ph type="ftr" sz="quarter" idx="11"/>
          </p:nvPr>
        </p:nvSpPr>
        <p:spPr/>
        <p:txBody>
          <a:bodyPr/>
          <a:lstStyle/>
          <a:p>
            <a:r>
              <a:rPr lang="en-US" smtClean="0"/>
              <a:t>www.mayoclinic.org/diseases-conditions/teen-depression</a:t>
            </a:r>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 name="Rectangle 9"/>
          <p:cNvSpPr/>
          <p:nvPr userDrawn="1"/>
        </p:nvSpPr>
        <p:spPr bwMode="hidden">
          <a:xfrm>
            <a:off x="0" y="5980361"/>
            <a:ext cx="12188952" cy="452163"/>
          </a:xfrm>
          <a:prstGeom prst="rect">
            <a:avLst/>
          </a:prstGeom>
          <a:solidFill>
            <a:schemeClr val="bg1"/>
          </a:solidFill>
          <a:ln>
            <a:noFill/>
          </a:ln>
          <a:effectLst>
            <a:outerShdw blurRad="508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bwMode="hidden">
          <a:xfrm>
            <a:off x="1524" y="214604"/>
            <a:ext cx="12188952" cy="452163"/>
          </a:xfrm>
          <a:prstGeom prst="rect">
            <a:avLst/>
          </a:prstGeom>
          <a:solidFill>
            <a:schemeClr val="bg1"/>
          </a:solidFill>
          <a:ln>
            <a:noFill/>
          </a:ln>
          <a:effectLst>
            <a:outerShdw blurRad="50800" dist="25400" dir="16200000"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hidden">
          <a:xfrm>
            <a:off x="1524" y="214604"/>
            <a:ext cx="12188952" cy="6217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95400" y="419100"/>
            <a:ext cx="9601200" cy="12573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05000"/>
            <a:ext cx="9601200" cy="4267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339166" y="6484777"/>
            <a:ext cx="1335054"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9E0DE64C-AD5C-4DF0-B8B1-2A9B9BF339B8}" type="datetime1">
              <a:rPr lang="en-US" smtClean="0"/>
              <a:t>1/7/2018</a:t>
            </a:fld>
            <a:endParaRPr lang="en-US"/>
          </a:p>
        </p:txBody>
      </p:sp>
      <p:sp>
        <p:nvSpPr>
          <p:cNvPr id="5" name="Footer Placeholder 4"/>
          <p:cNvSpPr>
            <a:spLocks noGrp="1"/>
          </p:cNvSpPr>
          <p:nvPr>
            <p:ph type="ftr" sz="quarter" idx="3"/>
          </p:nvPr>
        </p:nvSpPr>
        <p:spPr>
          <a:xfrm>
            <a:off x="609600" y="6484777"/>
            <a:ext cx="4123765" cy="274022"/>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smtClean="0"/>
              <a:t>www.mayoclinic.org/diseases-conditions/teen-depression</a:t>
            </a:r>
            <a:endParaRPr lang="en-US" dirty="0"/>
          </a:p>
        </p:txBody>
      </p:sp>
      <p:sp>
        <p:nvSpPr>
          <p:cNvPr id="6" name="Slide Number Placeholder 5"/>
          <p:cNvSpPr>
            <a:spLocks noGrp="1"/>
          </p:cNvSpPr>
          <p:nvPr>
            <p:ph type="sldNum" sz="quarter" idx="4"/>
          </p:nvPr>
        </p:nvSpPr>
        <p:spPr>
          <a:xfrm>
            <a:off x="10896600" y="6484777"/>
            <a:ext cx="685800" cy="274022"/>
          </a:xfrm>
          <a:prstGeom prst="rect">
            <a:avLst/>
          </a:prstGeom>
        </p:spPr>
        <p:txBody>
          <a:bodyPr vert="horz" lIns="91440" tIns="45720" rIns="91440" bIns="45720" rtlCol="0" anchor="ctr"/>
          <a:lstStyle>
            <a:lvl1pPr algn="r">
              <a:defRPr sz="1000">
                <a:solidFill>
                  <a:schemeClr val="tx1">
                    <a:tint val="75000"/>
                  </a:schemeClr>
                </a:solidFill>
              </a:defRPr>
            </a:lvl1pPr>
          </a:lstStyle>
          <a:p>
            <a:fld id="{E31375A4-56A4-47D6-9801-1991572033F7}" type="slidenum">
              <a:rPr lang="en-US" smtClean="0"/>
              <a:pPr/>
              <a:t>‹#›</a:t>
            </a:fld>
            <a:endParaRPr lang="en-US"/>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hf sldNum="0" hdr="0" dt="0"/>
  <p:txStyles>
    <p:titleStyle>
      <a:lvl1pPr algn="l" defTabSz="914400" rtl="0" eaLnBrk="1" latinLnBrk="0" hangingPunct="1">
        <a:lnSpc>
          <a:spcPct val="90000"/>
        </a:lnSpc>
        <a:spcBef>
          <a:spcPct val="0"/>
        </a:spcBef>
        <a:buNone/>
        <a:defRPr sz="4000" kern="1200" baseline="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800"/>
        </a:spcBef>
        <a:buSzPct val="90000"/>
        <a:buFont typeface="Arial" pitchFamily="34" charset="0"/>
        <a:buChar char="▪"/>
        <a:defRPr sz="2000" kern="1200">
          <a:solidFill>
            <a:schemeClr val="tx1"/>
          </a:solidFill>
          <a:latin typeface="+mn-lt"/>
          <a:ea typeface="+mn-ea"/>
          <a:cs typeface="+mn-cs"/>
        </a:defRPr>
      </a:lvl1pPr>
      <a:lvl2pPr marL="502920" indent="-228600" algn="l" defTabSz="914400" rtl="0" eaLnBrk="1" latinLnBrk="0" hangingPunct="1">
        <a:lnSpc>
          <a:spcPct val="90000"/>
        </a:lnSpc>
        <a:spcBef>
          <a:spcPts val="1200"/>
        </a:spcBef>
        <a:buSzPct val="90000"/>
        <a:buFont typeface="Arial" pitchFamily="34" charset="0"/>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800"/>
        </a:spcBef>
        <a:buSzPct val="90000"/>
        <a:buFont typeface="Arial" pitchFamily="34" charset="0"/>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800"/>
        </a:spcBef>
        <a:buSzPct val="90000"/>
        <a:buFont typeface="Arial" pitchFamily="34" charset="0"/>
        <a:buChar char="▪"/>
        <a:defRPr sz="1400" kern="1200">
          <a:solidFill>
            <a:schemeClr val="tx1"/>
          </a:solidFill>
          <a:latin typeface="+mn-lt"/>
          <a:ea typeface="+mn-ea"/>
          <a:cs typeface="+mn-cs"/>
        </a:defRPr>
      </a:lvl4pPr>
      <a:lvl5pPr marL="12344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5pPr>
      <a:lvl6pPr marL="14630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6pPr>
      <a:lvl7pPr marL="16916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7pPr>
      <a:lvl8pPr marL="192024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8pPr>
      <a:lvl9pPr marL="2103120" indent="-182880" algn="l" defTabSz="914400" rtl="0" eaLnBrk="1" latinLnBrk="0" hangingPunct="1">
        <a:lnSpc>
          <a:spcPct val="90000"/>
        </a:lnSpc>
        <a:spcBef>
          <a:spcPts val="600"/>
        </a:spcBef>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Teen Depression</a:t>
            </a:r>
            <a:endParaRPr lang="en-US" dirty="0"/>
          </a:p>
        </p:txBody>
      </p:sp>
      <p:sp>
        <p:nvSpPr>
          <p:cNvPr id="4" name="Subtitle 3"/>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777908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15" y="352999"/>
            <a:ext cx="9601200" cy="506317"/>
          </a:xfrm>
        </p:spPr>
        <p:txBody>
          <a:bodyPr/>
          <a:lstStyle/>
          <a:p>
            <a:r>
              <a:rPr lang="en-US" dirty="0" smtClean="0"/>
              <a:t>DIAGNOSIS</a:t>
            </a:r>
            <a:endParaRPr lang="en-US" dirty="0"/>
          </a:p>
        </p:txBody>
      </p:sp>
      <p:sp>
        <p:nvSpPr>
          <p:cNvPr id="3" name="Content Placeholder 2"/>
          <p:cNvSpPr>
            <a:spLocks noGrp="1"/>
          </p:cNvSpPr>
          <p:nvPr>
            <p:ph idx="1"/>
          </p:nvPr>
        </p:nvSpPr>
        <p:spPr>
          <a:xfrm>
            <a:off x="259815" y="859316"/>
            <a:ext cx="10636785" cy="5312884"/>
          </a:xfrm>
        </p:spPr>
        <p:txBody>
          <a:bodyPr>
            <a:normAutofit/>
          </a:bodyPr>
          <a:lstStyle/>
          <a:p>
            <a:pPr marL="0" indent="0">
              <a:buNone/>
            </a:pPr>
            <a:r>
              <a:rPr lang="en-US" sz="2400" b="1" dirty="0" smtClean="0"/>
              <a:t>Physical </a:t>
            </a:r>
            <a:r>
              <a:rPr lang="en-US" sz="2400" b="1" dirty="0"/>
              <a:t>exam.</a:t>
            </a:r>
            <a:r>
              <a:rPr lang="en-US" sz="2400" dirty="0"/>
              <a:t> </a:t>
            </a:r>
            <a:endParaRPr lang="en-US" sz="2400" dirty="0" smtClean="0"/>
          </a:p>
          <a:p>
            <a:pPr lvl="1"/>
            <a:r>
              <a:rPr lang="en-US" sz="2000" dirty="0" smtClean="0"/>
              <a:t>The </a:t>
            </a:r>
            <a:r>
              <a:rPr lang="en-US" sz="2000" dirty="0"/>
              <a:t>doctor may do a physical exam and ask in-depth questions about your </a:t>
            </a:r>
            <a:r>
              <a:rPr lang="en-US" sz="2000" dirty="0" smtClean="0"/>
              <a:t>health </a:t>
            </a:r>
            <a:r>
              <a:rPr lang="en-US" sz="2000" dirty="0"/>
              <a:t>to determine what may be causing depression. In some cases, depression may be linked to an underlying physical health problem.</a:t>
            </a:r>
          </a:p>
          <a:p>
            <a:pPr marL="0" indent="0">
              <a:buNone/>
            </a:pPr>
            <a:r>
              <a:rPr lang="en-US" sz="2400" b="1" dirty="0"/>
              <a:t>Lab tests.</a:t>
            </a:r>
            <a:r>
              <a:rPr lang="en-US" sz="2400" dirty="0"/>
              <a:t> </a:t>
            </a:r>
            <a:endParaRPr lang="en-US" sz="2400" dirty="0" smtClean="0"/>
          </a:p>
          <a:p>
            <a:pPr lvl="1"/>
            <a:r>
              <a:rPr lang="en-US" sz="2000" dirty="0" smtClean="0"/>
              <a:t>For </a:t>
            </a:r>
            <a:r>
              <a:rPr lang="en-US" sz="2000" dirty="0"/>
              <a:t>example, your </a:t>
            </a:r>
            <a:r>
              <a:rPr lang="en-US" sz="2000" dirty="0" smtClean="0"/>
              <a:t> </a:t>
            </a:r>
            <a:r>
              <a:rPr lang="en-US" sz="2000" dirty="0"/>
              <a:t>doctor may do a blood test called a complete blood count or test your </a:t>
            </a:r>
            <a:r>
              <a:rPr lang="en-US" sz="2000" dirty="0" smtClean="0"/>
              <a:t>thyroid </a:t>
            </a:r>
            <a:r>
              <a:rPr lang="en-US" sz="2000" dirty="0"/>
              <a:t>to make sure it's functioning properly.</a:t>
            </a:r>
          </a:p>
          <a:p>
            <a:pPr marL="0" indent="0">
              <a:buNone/>
            </a:pPr>
            <a:r>
              <a:rPr lang="en-US" sz="2400" b="1" dirty="0"/>
              <a:t>Psychological evaluation.</a:t>
            </a:r>
            <a:r>
              <a:rPr lang="en-US" sz="2400" dirty="0"/>
              <a:t> </a:t>
            </a:r>
            <a:endParaRPr lang="en-US" sz="2400" dirty="0" smtClean="0"/>
          </a:p>
          <a:p>
            <a:pPr lvl="1"/>
            <a:r>
              <a:rPr lang="en-US" sz="2000" dirty="0" smtClean="0"/>
              <a:t>This </a:t>
            </a:r>
            <a:r>
              <a:rPr lang="en-US" sz="2000" dirty="0"/>
              <a:t>evaluation includes a discussion </a:t>
            </a:r>
            <a:r>
              <a:rPr lang="en-US" sz="2000" dirty="0" smtClean="0"/>
              <a:t>about </a:t>
            </a:r>
            <a:r>
              <a:rPr lang="en-US" sz="2000" dirty="0"/>
              <a:t>thoughts, feelings and behavior, and may include a questionnaire. These will help pinpoint a diagnosis and check for related </a:t>
            </a:r>
            <a:r>
              <a:rPr lang="en-US" sz="2000" dirty="0" smtClean="0"/>
              <a:t>complications</a:t>
            </a:r>
          </a:p>
          <a:p>
            <a:pPr lvl="1"/>
            <a:r>
              <a:rPr lang="en-US" sz="2000" dirty="0" smtClean="0"/>
              <a:t>Your </a:t>
            </a:r>
            <a:r>
              <a:rPr lang="en-US" sz="2000" dirty="0"/>
              <a:t>mental health provider may use the symptom criteria in the Diagnostic and Statistical Manual of Mental Disorders (DSM-5), published by the American Psychiatric Association, to diagnose major depression</a:t>
            </a:r>
            <a:endParaRPr lang="en-US" sz="2000"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203557521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64" y="286898"/>
            <a:ext cx="9601200" cy="605469"/>
          </a:xfrm>
        </p:spPr>
        <p:txBody>
          <a:bodyPr/>
          <a:lstStyle/>
          <a:p>
            <a:r>
              <a:rPr lang="en-US" dirty="0" smtClean="0"/>
              <a:t>TREATMENT</a:t>
            </a:r>
            <a:endParaRPr lang="en-US" dirty="0"/>
          </a:p>
        </p:txBody>
      </p:sp>
      <p:sp>
        <p:nvSpPr>
          <p:cNvPr id="3" name="Content Placeholder 2"/>
          <p:cNvSpPr>
            <a:spLocks noGrp="1"/>
          </p:cNvSpPr>
          <p:nvPr>
            <p:ph idx="1"/>
          </p:nvPr>
        </p:nvSpPr>
        <p:spPr>
          <a:xfrm>
            <a:off x="226764" y="892367"/>
            <a:ext cx="10669836" cy="3139806"/>
          </a:xfrm>
        </p:spPr>
        <p:txBody>
          <a:bodyPr>
            <a:normAutofit/>
          </a:bodyPr>
          <a:lstStyle/>
          <a:p>
            <a:pPr marL="0" indent="0">
              <a:buNone/>
            </a:pPr>
            <a:r>
              <a:rPr lang="en-US" sz="2400" dirty="0"/>
              <a:t>Treatment selection depends on the type and severity of your teenager's symptoms. A combination of talk therapy (psychotherapy) and medication can be very effective for most teens with depression</a:t>
            </a:r>
            <a:r>
              <a:rPr lang="en-US" sz="2400" dirty="0" smtClean="0"/>
              <a:t>.</a:t>
            </a:r>
          </a:p>
          <a:p>
            <a:r>
              <a:rPr lang="en-US" sz="2400" b="1" dirty="0" smtClean="0"/>
              <a:t>Antidepressant Medication</a:t>
            </a:r>
          </a:p>
          <a:p>
            <a:r>
              <a:rPr lang="en-US" sz="2400" b="1" dirty="0" smtClean="0"/>
              <a:t>Psychotherapy: </a:t>
            </a:r>
            <a:r>
              <a:rPr lang="en-US" sz="2400" dirty="0" smtClean="0"/>
              <a:t>is </a:t>
            </a:r>
            <a:r>
              <a:rPr lang="en-US" sz="2400" dirty="0"/>
              <a:t>a general term for treating depression by talking about depression and related issues with a mental health provider. </a:t>
            </a:r>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
        <p:nvSpPr>
          <p:cNvPr id="5" name="TextBox 4"/>
          <p:cNvSpPr txBox="1"/>
          <p:nvPr/>
        </p:nvSpPr>
        <p:spPr>
          <a:xfrm>
            <a:off x="609600" y="3521353"/>
            <a:ext cx="10858959" cy="2554545"/>
          </a:xfrm>
          <a:prstGeom prst="rect">
            <a:avLst/>
          </a:prstGeom>
          <a:noFill/>
        </p:spPr>
        <p:txBody>
          <a:bodyPr wrap="square" numCol="2" rtlCol="0">
            <a:spAutoFit/>
          </a:bodyPr>
          <a:lstStyle/>
          <a:p>
            <a:pPr marL="742950" lvl="1" indent="-285750">
              <a:buFont typeface="Arial" panose="020B0604020202020204" pitchFamily="34" charset="0"/>
              <a:buChar char="•"/>
            </a:pPr>
            <a:r>
              <a:rPr lang="en-US" sz="2000" dirty="0"/>
              <a:t>Learn about the causes </a:t>
            </a:r>
          </a:p>
          <a:p>
            <a:pPr marL="742950" lvl="1" indent="-285750">
              <a:buFont typeface="Arial" panose="020B0604020202020204" pitchFamily="34" charset="0"/>
              <a:buChar char="•"/>
            </a:pPr>
            <a:r>
              <a:rPr lang="en-US" sz="2000" dirty="0"/>
              <a:t>Learn how to identify and make changes in unhealthy behaviors or thoughts</a:t>
            </a:r>
          </a:p>
          <a:p>
            <a:pPr marL="742950" lvl="1" indent="-285750">
              <a:buFont typeface="Arial" panose="020B0604020202020204" pitchFamily="34" charset="0"/>
              <a:buChar char="•"/>
            </a:pPr>
            <a:r>
              <a:rPr lang="en-US" sz="2000" dirty="0"/>
              <a:t>Explore relationships </a:t>
            </a:r>
          </a:p>
          <a:p>
            <a:pPr marL="742950" lvl="1" indent="-285750">
              <a:buFont typeface="Arial" panose="020B0604020202020204" pitchFamily="34" charset="0"/>
              <a:buChar char="•"/>
            </a:pPr>
            <a:r>
              <a:rPr lang="en-US" sz="2000" dirty="0"/>
              <a:t>Find better ways to cope and solve </a:t>
            </a:r>
            <a:r>
              <a:rPr lang="en-US" sz="2000" dirty="0" smtClean="0"/>
              <a:t>problems</a:t>
            </a:r>
          </a:p>
          <a:p>
            <a:pPr marL="742950" lvl="1" indent="-285750">
              <a:buFont typeface="Arial" panose="020B0604020202020204" pitchFamily="34" charset="0"/>
              <a:buChar char="•"/>
            </a:pPr>
            <a:endParaRPr lang="en-US" sz="2000" dirty="0"/>
          </a:p>
          <a:p>
            <a:pPr lvl="1"/>
            <a:endParaRPr lang="en-US" sz="2000" dirty="0"/>
          </a:p>
          <a:p>
            <a:pPr marL="742950" lvl="1" indent="-285750">
              <a:buFont typeface="Arial" panose="020B0604020202020204" pitchFamily="34" charset="0"/>
              <a:buChar char="•"/>
            </a:pPr>
            <a:r>
              <a:rPr lang="en-US" sz="2000" dirty="0"/>
              <a:t>Set realistic </a:t>
            </a:r>
            <a:r>
              <a:rPr lang="en-US" sz="2000" dirty="0" smtClean="0"/>
              <a:t>goals</a:t>
            </a:r>
            <a:endParaRPr lang="en-US" sz="2000" dirty="0"/>
          </a:p>
          <a:p>
            <a:pPr marL="742950" lvl="1" indent="-285750">
              <a:buFont typeface="Arial" panose="020B0604020202020204" pitchFamily="34" charset="0"/>
              <a:buChar char="•"/>
            </a:pPr>
            <a:r>
              <a:rPr lang="en-US" sz="2000" dirty="0"/>
              <a:t>Regain a sense of happiness and control</a:t>
            </a:r>
          </a:p>
          <a:p>
            <a:pPr marL="742950" lvl="1" indent="-285750">
              <a:buFont typeface="Arial" panose="020B0604020202020204" pitchFamily="34" charset="0"/>
              <a:buChar char="•"/>
            </a:pPr>
            <a:r>
              <a:rPr lang="en-US" sz="2000" dirty="0"/>
              <a:t>Help ease symptoms such as hopelessness and anger</a:t>
            </a:r>
          </a:p>
          <a:p>
            <a:pPr marL="742950" lvl="1" indent="-285750">
              <a:buFont typeface="Arial" panose="020B0604020202020204" pitchFamily="34" charset="0"/>
              <a:buChar char="•"/>
            </a:pPr>
            <a:r>
              <a:rPr lang="en-US" sz="2000" dirty="0"/>
              <a:t>Adjust to a crisis or other current difficulty</a:t>
            </a:r>
          </a:p>
          <a:p>
            <a:endParaRPr lang="en-US" dirty="0"/>
          </a:p>
        </p:txBody>
      </p:sp>
    </p:spTree>
    <p:extLst>
      <p:ext uri="{BB962C8B-B14F-4D97-AF65-F5344CB8AC3E}">
        <p14:creationId xmlns:p14="http://schemas.microsoft.com/office/powerpoint/2010/main" val="219585737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95" y="242830"/>
            <a:ext cx="9601200" cy="649536"/>
          </a:xfrm>
        </p:spPr>
        <p:txBody>
          <a:bodyPr/>
          <a:lstStyle/>
          <a:p>
            <a:r>
              <a:rPr lang="en-US" dirty="0" smtClean="0"/>
              <a:t>LIFE STYLE/HOME REMEDIES</a:t>
            </a:r>
            <a:endParaRPr lang="en-US" dirty="0"/>
          </a:p>
        </p:txBody>
      </p:sp>
      <p:sp>
        <p:nvSpPr>
          <p:cNvPr id="3" name="Content Placeholder 2"/>
          <p:cNvSpPr>
            <a:spLocks noGrp="1"/>
          </p:cNvSpPr>
          <p:nvPr>
            <p:ph idx="1"/>
          </p:nvPr>
        </p:nvSpPr>
        <p:spPr>
          <a:xfrm>
            <a:off x="1057619" y="969484"/>
            <a:ext cx="9838981" cy="5202716"/>
          </a:xfrm>
        </p:spPr>
        <p:txBody>
          <a:bodyPr>
            <a:normAutofit/>
          </a:bodyPr>
          <a:lstStyle/>
          <a:p>
            <a:r>
              <a:rPr lang="en-US" sz="2400" b="1" dirty="0"/>
              <a:t>Stick to the treatment plan.</a:t>
            </a:r>
            <a:r>
              <a:rPr lang="en-US" sz="2400" dirty="0"/>
              <a:t> </a:t>
            </a:r>
            <a:endParaRPr lang="en-US" sz="2400" dirty="0" smtClean="0"/>
          </a:p>
          <a:p>
            <a:r>
              <a:rPr lang="en-US" sz="2400" b="1" dirty="0" smtClean="0"/>
              <a:t>Learn </a:t>
            </a:r>
            <a:r>
              <a:rPr lang="en-US" sz="2400" b="1" dirty="0"/>
              <a:t>about depression.</a:t>
            </a:r>
            <a:r>
              <a:rPr lang="en-US" sz="2400" dirty="0"/>
              <a:t> </a:t>
            </a:r>
            <a:endParaRPr lang="en-US" sz="2400" dirty="0" smtClean="0"/>
          </a:p>
          <a:p>
            <a:r>
              <a:rPr lang="en-US" sz="2400" b="1" dirty="0" smtClean="0"/>
              <a:t>Encourage </a:t>
            </a:r>
            <a:r>
              <a:rPr lang="en-US" sz="2400" b="1" dirty="0"/>
              <a:t>communication with </a:t>
            </a:r>
            <a:r>
              <a:rPr lang="en-US" sz="2400" b="1" dirty="0" smtClean="0"/>
              <a:t>loved ones.</a:t>
            </a:r>
            <a:r>
              <a:rPr lang="en-US" sz="2400" dirty="0"/>
              <a:t> </a:t>
            </a:r>
            <a:endParaRPr lang="en-US" sz="2400" dirty="0" smtClean="0"/>
          </a:p>
          <a:p>
            <a:r>
              <a:rPr lang="en-US" sz="2400" b="1" dirty="0" smtClean="0"/>
              <a:t>Pay </a:t>
            </a:r>
            <a:r>
              <a:rPr lang="en-US" sz="2400" b="1" dirty="0"/>
              <a:t>attention to warning signs.</a:t>
            </a:r>
            <a:r>
              <a:rPr lang="en-US" sz="2400" dirty="0"/>
              <a:t> </a:t>
            </a:r>
            <a:endParaRPr lang="en-US" sz="2400" dirty="0" smtClean="0"/>
          </a:p>
          <a:p>
            <a:r>
              <a:rPr lang="en-US" sz="2400" b="1" dirty="0" smtClean="0"/>
              <a:t>Make </a:t>
            </a:r>
            <a:r>
              <a:rPr lang="en-US" sz="2400" b="1" dirty="0"/>
              <a:t>sure </a:t>
            </a:r>
            <a:r>
              <a:rPr lang="en-US" sz="2400" b="1" dirty="0" smtClean="0"/>
              <a:t>to </a:t>
            </a:r>
            <a:r>
              <a:rPr lang="en-US" sz="2400" b="1" dirty="0"/>
              <a:t>adopts healthy habits.</a:t>
            </a:r>
            <a:r>
              <a:rPr lang="en-US" sz="2400" dirty="0"/>
              <a:t> </a:t>
            </a:r>
            <a:endParaRPr lang="en-US" sz="2400" dirty="0" smtClean="0"/>
          </a:p>
          <a:p>
            <a:r>
              <a:rPr lang="en-US" sz="2400" b="1" dirty="0"/>
              <a:t>A</a:t>
            </a:r>
            <a:r>
              <a:rPr lang="en-US" sz="2400" b="1" dirty="0" smtClean="0"/>
              <a:t>void </a:t>
            </a:r>
            <a:r>
              <a:rPr lang="en-US" sz="2400" b="1" dirty="0"/>
              <a:t>alcohol and other drugs.</a:t>
            </a:r>
            <a:r>
              <a:rPr lang="en-US" sz="2400" dirty="0"/>
              <a:t> </a:t>
            </a:r>
            <a:endParaRPr lang="en-US" sz="2400" dirty="0" smtClean="0"/>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1672583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96" y="286898"/>
            <a:ext cx="9601200" cy="616486"/>
          </a:xfrm>
        </p:spPr>
        <p:txBody>
          <a:bodyPr/>
          <a:lstStyle/>
          <a:p>
            <a:r>
              <a:rPr lang="en-US" dirty="0" smtClean="0"/>
              <a:t>ALTERNATIVE MEDICINE</a:t>
            </a:r>
            <a:endParaRPr lang="en-US" dirty="0"/>
          </a:p>
        </p:txBody>
      </p:sp>
      <p:sp>
        <p:nvSpPr>
          <p:cNvPr id="3" name="Content Placeholder 2"/>
          <p:cNvSpPr>
            <a:spLocks noGrp="1"/>
          </p:cNvSpPr>
          <p:nvPr>
            <p:ph idx="1"/>
          </p:nvPr>
        </p:nvSpPr>
        <p:spPr>
          <a:xfrm>
            <a:off x="793214" y="903384"/>
            <a:ext cx="10103386" cy="5268816"/>
          </a:xfrm>
        </p:spPr>
        <p:txBody>
          <a:bodyPr>
            <a:normAutofit lnSpcReduction="10000"/>
          </a:bodyPr>
          <a:lstStyle/>
          <a:p>
            <a:r>
              <a:rPr lang="en-US" sz="2400" dirty="0" smtClean="0"/>
              <a:t>Acupuncture</a:t>
            </a:r>
            <a:endParaRPr lang="en-US" sz="2400" dirty="0"/>
          </a:p>
          <a:p>
            <a:r>
              <a:rPr lang="en-US" sz="2400" dirty="0"/>
              <a:t>Relaxation techniques, such as deep breathing</a:t>
            </a:r>
          </a:p>
          <a:p>
            <a:r>
              <a:rPr lang="en-US" sz="2400" dirty="0"/>
              <a:t>Yoga or tai chi</a:t>
            </a:r>
          </a:p>
          <a:p>
            <a:r>
              <a:rPr lang="en-US" sz="2400" dirty="0"/>
              <a:t>Meditation</a:t>
            </a:r>
          </a:p>
          <a:p>
            <a:r>
              <a:rPr lang="en-US" sz="2400" dirty="0"/>
              <a:t>Guided imagery</a:t>
            </a:r>
          </a:p>
          <a:p>
            <a:r>
              <a:rPr lang="en-US" sz="2400" dirty="0"/>
              <a:t>Massage therapy</a:t>
            </a:r>
          </a:p>
          <a:p>
            <a:r>
              <a:rPr lang="en-US" sz="2400" dirty="0"/>
              <a:t>Music or art therapy</a:t>
            </a:r>
          </a:p>
          <a:p>
            <a:r>
              <a:rPr lang="en-US" sz="2400" dirty="0"/>
              <a:t>Spirituality</a:t>
            </a:r>
          </a:p>
          <a:p>
            <a:r>
              <a:rPr lang="en-US" sz="2400" dirty="0"/>
              <a:t>Relying solely on these methods is generally not enough to treat depression. But they may be helpful when used in addition to medication and psychotherapy.</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1600531082"/>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61" y="242831"/>
            <a:ext cx="9601200" cy="682587"/>
          </a:xfrm>
        </p:spPr>
        <p:txBody>
          <a:bodyPr/>
          <a:lstStyle/>
          <a:p>
            <a:r>
              <a:rPr lang="en-US" dirty="0" smtClean="0"/>
              <a:t>COPING AND SUPPORT</a:t>
            </a:r>
            <a:endParaRPr lang="en-US" dirty="0"/>
          </a:p>
        </p:txBody>
      </p:sp>
      <p:sp>
        <p:nvSpPr>
          <p:cNvPr id="3" name="Content Placeholder 2"/>
          <p:cNvSpPr>
            <a:spLocks noGrp="1"/>
          </p:cNvSpPr>
          <p:nvPr>
            <p:ph idx="1"/>
          </p:nvPr>
        </p:nvSpPr>
        <p:spPr>
          <a:xfrm>
            <a:off x="837281" y="925418"/>
            <a:ext cx="11193137" cy="5246782"/>
          </a:xfrm>
        </p:spPr>
        <p:txBody>
          <a:bodyPr>
            <a:normAutofit/>
          </a:bodyPr>
          <a:lstStyle/>
          <a:p>
            <a:r>
              <a:rPr lang="en-US" sz="2400" b="1" dirty="0"/>
              <a:t>Make and keep healthy friendships.</a:t>
            </a:r>
            <a:r>
              <a:rPr lang="en-US" sz="2400" dirty="0"/>
              <a:t> </a:t>
            </a:r>
            <a:endParaRPr lang="en-US" sz="2400" dirty="0" smtClean="0"/>
          </a:p>
          <a:p>
            <a:r>
              <a:rPr lang="en-US" sz="2400" b="1" dirty="0" smtClean="0"/>
              <a:t>Stay </a:t>
            </a:r>
            <a:r>
              <a:rPr lang="en-US" sz="2400" b="1" dirty="0"/>
              <a:t>active.</a:t>
            </a:r>
            <a:r>
              <a:rPr lang="en-US" sz="2400" dirty="0"/>
              <a:t> </a:t>
            </a:r>
            <a:endParaRPr lang="en-US" sz="2400" dirty="0" smtClean="0"/>
          </a:p>
          <a:p>
            <a:r>
              <a:rPr lang="en-US" sz="2400" b="1" dirty="0" smtClean="0"/>
              <a:t>Ask </a:t>
            </a:r>
            <a:r>
              <a:rPr lang="en-US" sz="2400" b="1" dirty="0"/>
              <a:t>for help.</a:t>
            </a:r>
            <a:r>
              <a:rPr lang="en-US" sz="2400" dirty="0"/>
              <a:t> </a:t>
            </a:r>
            <a:endParaRPr lang="en-US" sz="2400" dirty="0" smtClean="0"/>
          </a:p>
          <a:p>
            <a:r>
              <a:rPr lang="en-US" sz="2400" b="1" dirty="0" smtClean="0"/>
              <a:t>Have </a:t>
            </a:r>
            <a:r>
              <a:rPr lang="en-US" sz="2400" b="1" dirty="0"/>
              <a:t>realistic expectations.</a:t>
            </a:r>
            <a:r>
              <a:rPr lang="en-US" sz="2400" dirty="0"/>
              <a:t> </a:t>
            </a:r>
            <a:endParaRPr lang="en-US" sz="2400" dirty="0" smtClean="0"/>
          </a:p>
          <a:p>
            <a:r>
              <a:rPr lang="en-US" sz="2400" b="1" dirty="0" smtClean="0"/>
              <a:t>Simplify </a:t>
            </a:r>
            <a:r>
              <a:rPr lang="en-US" sz="2400" b="1" dirty="0"/>
              <a:t>life.</a:t>
            </a:r>
            <a:r>
              <a:rPr lang="en-US" sz="2400" dirty="0"/>
              <a:t> </a:t>
            </a:r>
            <a:endParaRPr lang="en-US" sz="2400" dirty="0" smtClean="0"/>
          </a:p>
          <a:p>
            <a:r>
              <a:rPr lang="en-US" sz="2400" b="1" dirty="0" smtClean="0"/>
              <a:t>Structure </a:t>
            </a:r>
            <a:r>
              <a:rPr lang="en-US" sz="2400" b="1" dirty="0"/>
              <a:t>time.</a:t>
            </a:r>
            <a:r>
              <a:rPr lang="en-US" sz="2400" dirty="0"/>
              <a:t> </a:t>
            </a:r>
            <a:endParaRPr lang="en-US" sz="2400" dirty="0" smtClean="0"/>
          </a:p>
          <a:p>
            <a:r>
              <a:rPr lang="en-US" sz="2400" b="1" dirty="0" smtClean="0"/>
              <a:t>Keep </a:t>
            </a:r>
            <a:r>
              <a:rPr lang="en-US" sz="2400" b="1" dirty="0"/>
              <a:t>a private journal.</a:t>
            </a:r>
            <a:r>
              <a:rPr lang="en-US" sz="2400" dirty="0"/>
              <a:t> </a:t>
            </a:r>
            <a:endParaRPr lang="en-US" sz="2400" dirty="0" smtClean="0"/>
          </a:p>
          <a:p>
            <a:r>
              <a:rPr lang="en-US" sz="2400" b="1" dirty="0" smtClean="0"/>
              <a:t>Connect </a:t>
            </a:r>
            <a:r>
              <a:rPr lang="en-US" sz="2400" b="1" dirty="0"/>
              <a:t>with other teens who struggle with depression.</a:t>
            </a:r>
            <a:r>
              <a:rPr lang="en-US" sz="2400" dirty="0"/>
              <a:t> </a:t>
            </a:r>
            <a:endParaRPr lang="en-US" sz="2400" dirty="0" smtClean="0"/>
          </a:p>
          <a:p>
            <a:r>
              <a:rPr lang="en-US" sz="2400" b="1" dirty="0" smtClean="0"/>
              <a:t>Stay </a:t>
            </a:r>
            <a:r>
              <a:rPr lang="en-US" sz="2400" b="1" dirty="0"/>
              <a:t>healthy.</a:t>
            </a:r>
            <a:r>
              <a:rPr lang="en-US" sz="2400" dirty="0"/>
              <a:t> </a:t>
            </a:r>
            <a:endParaRPr lang="en-US" sz="2400"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60337995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29" y="408791"/>
            <a:ext cx="11596744" cy="5663089"/>
          </a:xfrm>
          <a:prstGeom prst="rect">
            <a:avLst/>
          </a:prstGeom>
          <a:noFill/>
        </p:spPr>
        <p:txBody>
          <a:bodyPr wrap="square" rtlCol="0">
            <a:spAutoFit/>
          </a:bodyPr>
          <a:lstStyle/>
          <a:p>
            <a:r>
              <a:rPr lang="en-US" sz="3200" b="1" dirty="0" smtClean="0"/>
              <a:t>WHEN TO GET HELP:</a:t>
            </a:r>
          </a:p>
          <a:p>
            <a:endParaRPr lang="en-US" sz="2400" b="1" dirty="0"/>
          </a:p>
          <a:p>
            <a:endParaRPr lang="en-US" sz="2400" b="1" dirty="0"/>
          </a:p>
          <a:p>
            <a:r>
              <a:rPr lang="en-US" sz="2400" dirty="0" smtClean="0"/>
              <a:t>Suicide </a:t>
            </a:r>
            <a:r>
              <a:rPr lang="en-US" sz="2400" dirty="0"/>
              <a:t>is often associated with depression. If you think you may hurt yourself or attempt suicide, call 911 or your local emergency number immediately</a:t>
            </a:r>
            <a:r>
              <a:rPr lang="en-US" sz="2400" dirty="0" smtClean="0"/>
              <a:t>.</a:t>
            </a:r>
          </a:p>
          <a:p>
            <a:endParaRPr lang="en-US" sz="2400" dirty="0"/>
          </a:p>
          <a:p>
            <a:r>
              <a:rPr lang="en-US" sz="2400" dirty="0"/>
              <a:t>Also consider these options if you're having suicidal thoughts:</a:t>
            </a:r>
          </a:p>
          <a:p>
            <a:pPr marL="342900" indent="-342900">
              <a:buFont typeface="Arial" panose="020B0604020202020204" pitchFamily="34" charset="0"/>
              <a:buChar char="•"/>
            </a:pPr>
            <a:r>
              <a:rPr lang="en-US" sz="2400" dirty="0"/>
              <a:t>Call your mental health specialist</a:t>
            </a:r>
          </a:p>
          <a:p>
            <a:pPr marL="342900" indent="-342900">
              <a:buFont typeface="Arial" panose="020B0604020202020204" pitchFamily="34" charset="0"/>
              <a:buChar char="•"/>
            </a:pPr>
            <a:r>
              <a:rPr lang="en-US" sz="2400" dirty="0"/>
              <a:t>Call a suicide hotline number — in the U.S., call the National Suicide Prevention Lifeline at 1-800-273-TALK (</a:t>
            </a:r>
            <a:r>
              <a:rPr lang="en-US" sz="2400" dirty="0" smtClean="0"/>
              <a:t>1-800-273-8255)</a:t>
            </a:r>
          </a:p>
          <a:p>
            <a:pPr marL="342900" indent="-342900">
              <a:buFont typeface="Arial" panose="020B0604020202020204" pitchFamily="34" charset="0"/>
              <a:buChar char="•"/>
            </a:pPr>
            <a:r>
              <a:rPr lang="en-US" sz="2400" dirty="0" smtClean="0"/>
              <a:t>Seek help from your primary care doctor or other health care provider</a:t>
            </a:r>
          </a:p>
          <a:p>
            <a:pPr marL="342900" indent="-342900">
              <a:buFont typeface="Arial" panose="020B0604020202020204" pitchFamily="34" charset="0"/>
              <a:buChar char="•"/>
            </a:pPr>
            <a:r>
              <a:rPr lang="en-US" sz="2400" dirty="0" smtClean="0"/>
              <a:t>Reach </a:t>
            </a:r>
            <a:r>
              <a:rPr lang="en-US" sz="2400" dirty="0"/>
              <a:t>out to a close friend or loved </a:t>
            </a:r>
            <a:r>
              <a:rPr lang="en-US" sz="2400" dirty="0" smtClean="0"/>
              <a:t>one</a:t>
            </a:r>
          </a:p>
          <a:p>
            <a:pPr marL="342900" indent="-342900">
              <a:buFont typeface="Arial" panose="020B0604020202020204" pitchFamily="34" charset="0"/>
              <a:buChar char="•"/>
            </a:pPr>
            <a:r>
              <a:rPr lang="en-US" sz="2400" dirty="0" smtClean="0"/>
              <a:t>Contact </a:t>
            </a:r>
            <a:r>
              <a:rPr lang="en-US" sz="2400" dirty="0"/>
              <a:t>a minister, spiritual leader or someone else in your faith community</a:t>
            </a:r>
          </a:p>
          <a:p>
            <a:endParaRPr lang="en-US" sz="2400" dirty="0" smtClean="0"/>
          </a:p>
          <a:p>
            <a:endParaRPr lang="en-US" dirty="0"/>
          </a:p>
        </p:txBody>
      </p:sp>
      <p:sp>
        <p:nvSpPr>
          <p:cNvPr id="3" name="Footer Placeholder 2"/>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7567794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PREVENTION</a:t>
            </a:r>
            <a:endParaRPr lang="en-US" dirty="0"/>
          </a:p>
        </p:txBody>
      </p:sp>
      <p:sp>
        <p:nvSpPr>
          <p:cNvPr id="6" name="Content Placeholder 5"/>
          <p:cNvSpPr>
            <a:spLocks noGrp="1"/>
          </p:cNvSpPr>
          <p:nvPr>
            <p:ph idx="1"/>
          </p:nvPr>
        </p:nvSpPr>
        <p:spPr>
          <a:xfrm>
            <a:off x="5144877" y="688489"/>
            <a:ext cx="6742323" cy="5943665"/>
          </a:xfrm>
        </p:spPr>
        <p:txBody>
          <a:bodyPr/>
          <a:lstStyle/>
          <a:p>
            <a:pPr marL="0" indent="0">
              <a:buNone/>
            </a:pPr>
            <a:r>
              <a:rPr lang="en-US" sz="2800" dirty="0" smtClean="0"/>
              <a:t>There's </a:t>
            </a:r>
            <a:r>
              <a:rPr lang="en-US" sz="2800" dirty="0"/>
              <a:t>no sure way to prevent depression. However, these strategies may </a:t>
            </a:r>
            <a:r>
              <a:rPr lang="en-US" sz="2800" dirty="0" smtClean="0"/>
              <a:t>help.</a:t>
            </a:r>
          </a:p>
          <a:p>
            <a:pPr lvl="1"/>
            <a:r>
              <a:rPr lang="en-US" sz="2400" b="1" dirty="0" smtClean="0"/>
              <a:t>Take </a:t>
            </a:r>
            <a:r>
              <a:rPr lang="en-US" sz="2400" b="1" dirty="0"/>
              <a:t>steps to control stress,</a:t>
            </a:r>
            <a:r>
              <a:rPr lang="en-US" sz="2400" dirty="0"/>
              <a:t> increase resilience and boost self-esteem to help handle issues when they arise</a:t>
            </a:r>
          </a:p>
          <a:p>
            <a:pPr lvl="1"/>
            <a:r>
              <a:rPr lang="en-US" sz="2400" b="1" dirty="0"/>
              <a:t>Reach out for friendship and social support,</a:t>
            </a:r>
            <a:r>
              <a:rPr lang="en-US" sz="2400" dirty="0"/>
              <a:t> especially in times of crisis</a:t>
            </a:r>
          </a:p>
          <a:p>
            <a:pPr lvl="1"/>
            <a:r>
              <a:rPr lang="en-US" sz="2400" b="1" dirty="0"/>
              <a:t>Get treatment at the earliest sign of a problem</a:t>
            </a:r>
            <a:r>
              <a:rPr lang="en-US" sz="2400" dirty="0"/>
              <a:t> to help prevent depression from worsening</a:t>
            </a:r>
          </a:p>
          <a:p>
            <a:pPr lvl="1"/>
            <a:r>
              <a:rPr lang="en-US" sz="2400" b="1" dirty="0"/>
              <a:t>Maintain ongoing treatment, if recommended,</a:t>
            </a:r>
            <a:r>
              <a:rPr lang="en-US" sz="2400" dirty="0"/>
              <a:t> even after symptoms let up, to help prevent a relapse of depression symptoms</a:t>
            </a:r>
          </a:p>
          <a:p>
            <a:endParaRPr lang="en-US" dirty="0"/>
          </a:p>
        </p:txBody>
      </p:sp>
      <p:sp>
        <p:nvSpPr>
          <p:cNvPr id="8" name="Footer Placeholder 7"/>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2183874964"/>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arn(inVertical)">
                                      <p:cBhvr>
                                        <p:cTn id="15" dur="500"/>
                                        <p:tgtEl>
                                          <p:spTgt spid="6">
                                            <p:txEl>
                                              <p:pRg st="1" end="1"/>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barn(inVertical)">
                                      <p:cBhvr>
                                        <p:cTn id="2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44" y="198762"/>
            <a:ext cx="9601200" cy="726654"/>
          </a:xfrm>
        </p:spPr>
        <p:txBody>
          <a:bodyPr/>
          <a:lstStyle/>
          <a:p>
            <a:r>
              <a:rPr lang="en-US" dirty="0" smtClean="0"/>
              <a:t>WHAT IS DEPRESSION?</a:t>
            </a:r>
            <a:endParaRPr lang="en-US" dirty="0"/>
          </a:p>
        </p:txBody>
      </p:sp>
      <p:sp>
        <p:nvSpPr>
          <p:cNvPr id="3" name="Content Placeholder 2"/>
          <p:cNvSpPr>
            <a:spLocks noGrp="1"/>
          </p:cNvSpPr>
          <p:nvPr>
            <p:ph idx="1"/>
          </p:nvPr>
        </p:nvSpPr>
        <p:spPr>
          <a:xfrm>
            <a:off x="83544" y="1046602"/>
            <a:ext cx="11880774" cy="5125598"/>
          </a:xfrm>
        </p:spPr>
        <p:txBody>
          <a:bodyPr>
            <a:normAutofit/>
          </a:bodyPr>
          <a:lstStyle/>
          <a:p>
            <a:r>
              <a:rPr lang="en-US" sz="2400" dirty="0"/>
              <a:t>Teen depression is a serious mental health problem that causes a persistent feeling of sadness and loss of interest in activities. It affects how your teenager thinks, feels and behaves, and it can cause emotional, functional and physical problems. Although depression can occur at any time in life, symptoms may be different between teens and adults.</a:t>
            </a:r>
          </a:p>
          <a:p>
            <a:r>
              <a:rPr lang="en-US" sz="2400" dirty="0"/>
              <a:t>Issues such as peer pressure, academic expectations and changing bodies can bring a lot of ups and downs for teens. But for some teens, the lows are more than just temporary feelings — they're a symptom of depression</a:t>
            </a:r>
            <a:r>
              <a:rPr lang="en-US" sz="2400" dirty="0" smtClean="0"/>
              <a:t>.</a:t>
            </a:r>
          </a:p>
          <a:p>
            <a:r>
              <a:rPr lang="en-US" sz="2400" dirty="0"/>
              <a:t>Teen depression isn't a weakness or something that can be overcome with willpower — it can have serious consequences and requires long-term treatment. For most teens, depression symptoms ease with treatment such as medication and psychological counseling.</a:t>
            </a:r>
          </a:p>
          <a:p>
            <a:endParaRPr lang="en-US" sz="2400"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378339845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79" y="253847"/>
            <a:ext cx="9601200" cy="748688"/>
          </a:xfrm>
        </p:spPr>
        <p:txBody>
          <a:bodyPr/>
          <a:lstStyle/>
          <a:p>
            <a:r>
              <a:rPr lang="en-US" dirty="0" smtClean="0"/>
              <a:t>SYMPTOMS</a:t>
            </a:r>
            <a:endParaRPr lang="en-US" dirty="0"/>
          </a:p>
        </p:txBody>
      </p:sp>
      <p:sp>
        <p:nvSpPr>
          <p:cNvPr id="3" name="Content Placeholder 2"/>
          <p:cNvSpPr>
            <a:spLocks noGrp="1"/>
          </p:cNvSpPr>
          <p:nvPr>
            <p:ph idx="1"/>
          </p:nvPr>
        </p:nvSpPr>
        <p:spPr>
          <a:xfrm>
            <a:off x="171679" y="1079653"/>
            <a:ext cx="11671454" cy="5092547"/>
          </a:xfrm>
        </p:spPr>
        <p:txBody>
          <a:bodyPr/>
          <a:lstStyle/>
          <a:p>
            <a:r>
              <a:rPr lang="en-US" sz="2400" dirty="0" smtClean="0"/>
              <a:t>A </a:t>
            </a:r>
            <a:r>
              <a:rPr lang="en-US" sz="2400" dirty="0"/>
              <a:t>change from the teenager's previous attitude and behavior that can cause significant distress and problems at school or home, in social activities or other areas of life.</a:t>
            </a:r>
          </a:p>
          <a:p>
            <a:r>
              <a:rPr lang="en-US" sz="2400" dirty="0"/>
              <a:t>S</a:t>
            </a:r>
            <a:r>
              <a:rPr lang="en-US" sz="2400" dirty="0" smtClean="0"/>
              <a:t>ymptoms </a:t>
            </a:r>
            <a:r>
              <a:rPr lang="en-US" sz="2400" dirty="0"/>
              <a:t>can vary in severity, but changes in your </a:t>
            </a:r>
            <a:r>
              <a:rPr lang="en-US" sz="2400" dirty="0" smtClean="0"/>
              <a:t>emotions </a:t>
            </a:r>
            <a:r>
              <a:rPr lang="en-US" sz="2400" dirty="0"/>
              <a:t>and behavior may include the </a:t>
            </a:r>
            <a:r>
              <a:rPr lang="en-US" sz="2400" dirty="0" smtClean="0"/>
              <a:t>following examples:</a:t>
            </a:r>
            <a:endParaRPr lang="en-US" sz="2400" dirty="0"/>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747392893"/>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07128"/>
            <a:ext cx="9601200" cy="882575"/>
          </a:xfrm>
        </p:spPr>
        <p:txBody>
          <a:bodyPr/>
          <a:lstStyle/>
          <a:p>
            <a:r>
              <a:rPr lang="en-US" dirty="0" smtClean="0"/>
              <a:t>Emotional Changes:</a:t>
            </a:r>
            <a:endParaRPr lang="en-US" dirty="0"/>
          </a:p>
        </p:txBody>
      </p:sp>
      <p:sp>
        <p:nvSpPr>
          <p:cNvPr id="3" name="Content Placeholder 2"/>
          <p:cNvSpPr>
            <a:spLocks noGrp="1"/>
          </p:cNvSpPr>
          <p:nvPr>
            <p:ph idx="1"/>
          </p:nvPr>
        </p:nvSpPr>
        <p:spPr>
          <a:xfrm>
            <a:off x="301213" y="1065007"/>
            <a:ext cx="11629017" cy="5107193"/>
          </a:xfrm>
        </p:spPr>
        <p:txBody>
          <a:bodyPr numCol="2">
            <a:normAutofit/>
          </a:bodyPr>
          <a:lstStyle/>
          <a:p>
            <a:r>
              <a:rPr lang="en-US" sz="2400" dirty="0"/>
              <a:t>Feelings of sadness, which can include crying spells for no apparent reason</a:t>
            </a:r>
          </a:p>
          <a:p>
            <a:r>
              <a:rPr lang="en-US" sz="2400" dirty="0"/>
              <a:t>Feeling hopeless or empty</a:t>
            </a:r>
          </a:p>
          <a:p>
            <a:r>
              <a:rPr lang="en-US" sz="2400" dirty="0"/>
              <a:t>Irritable or annoyed mood</a:t>
            </a:r>
          </a:p>
          <a:p>
            <a:r>
              <a:rPr lang="en-US" sz="2400" dirty="0"/>
              <a:t>Frustration or feelings of anger, even over small matters</a:t>
            </a:r>
          </a:p>
          <a:p>
            <a:r>
              <a:rPr lang="en-US" sz="2400" dirty="0"/>
              <a:t>Loss of interest or pleasure in normal activities</a:t>
            </a:r>
          </a:p>
          <a:p>
            <a:r>
              <a:rPr lang="en-US" sz="2400" dirty="0"/>
              <a:t>Loss of interest in, or conflict with, family and friends</a:t>
            </a:r>
          </a:p>
          <a:p>
            <a:r>
              <a:rPr lang="en-US" sz="2400" dirty="0"/>
              <a:t>Low self-esteem</a:t>
            </a:r>
          </a:p>
          <a:p>
            <a:r>
              <a:rPr lang="en-US" sz="2400" dirty="0"/>
              <a:t>Feelings of worthlessness or guilt</a:t>
            </a:r>
          </a:p>
          <a:p>
            <a:r>
              <a:rPr lang="en-US" sz="2400" dirty="0"/>
              <a:t>Fixation on past failures or exaggerated self-blame or self-criticism</a:t>
            </a:r>
          </a:p>
          <a:p>
            <a:r>
              <a:rPr lang="en-US" sz="2400" dirty="0"/>
              <a:t>Extreme sensitivity to rejection or failure, and the need for excessive reassurance</a:t>
            </a:r>
          </a:p>
          <a:p>
            <a:r>
              <a:rPr lang="en-US" sz="2400" dirty="0"/>
              <a:t>Trouble thinking, concentrating, making decisions and remembering things</a:t>
            </a:r>
          </a:p>
          <a:p>
            <a:r>
              <a:rPr lang="en-US" sz="2400" dirty="0"/>
              <a:t>Ongoing sense that life and the future are grim and bleak</a:t>
            </a:r>
          </a:p>
          <a:p>
            <a:r>
              <a:rPr lang="en-US" sz="2400" dirty="0"/>
              <a:t>Frequent thoughts of death, dying or suicide</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344690137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arn(inVertic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arn(inVertical)">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arn(inVertical)">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107128"/>
            <a:ext cx="9601200" cy="882575"/>
          </a:xfrm>
        </p:spPr>
        <p:txBody>
          <a:bodyPr/>
          <a:lstStyle/>
          <a:p>
            <a:r>
              <a:rPr lang="en-US" dirty="0" smtClean="0"/>
              <a:t>Behavioral</a:t>
            </a:r>
            <a:r>
              <a:rPr lang="en-US" dirty="0" smtClean="0"/>
              <a:t> Changes:</a:t>
            </a:r>
            <a:endParaRPr lang="en-US" dirty="0"/>
          </a:p>
        </p:txBody>
      </p:sp>
      <p:sp>
        <p:nvSpPr>
          <p:cNvPr id="3" name="Content Placeholder 2"/>
          <p:cNvSpPr>
            <a:spLocks noGrp="1"/>
          </p:cNvSpPr>
          <p:nvPr>
            <p:ph idx="1"/>
          </p:nvPr>
        </p:nvSpPr>
        <p:spPr>
          <a:xfrm>
            <a:off x="301213" y="1065007"/>
            <a:ext cx="11629017" cy="5107193"/>
          </a:xfrm>
        </p:spPr>
        <p:txBody>
          <a:bodyPr numCol="2">
            <a:normAutofit lnSpcReduction="10000"/>
          </a:bodyPr>
          <a:lstStyle/>
          <a:p>
            <a:r>
              <a:rPr lang="en-US" sz="2600" dirty="0"/>
              <a:t>Tiredness and loss of energy</a:t>
            </a:r>
          </a:p>
          <a:p>
            <a:r>
              <a:rPr lang="en-US" sz="2600" dirty="0"/>
              <a:t>Insomnia or sleeping too much</a:t>
            </a:r>
          </a:p>
          <a:p>
            <a:r>
              <a:rPr lang="en-US" sz="2600" dirty="0"/>
              <a:t>Changes in </a:t>
            </a:r>
            <a:r>
              <a:rPr lang="en-US" sz="2600" dirty="0" smtClean="0"/>
              <a:t>appetite</a:t>
            </a:r>
          </a:p>
          <a:p>
            <a:r>
              <a:rPr lang="en-US" sz="2600" dirty="0" smtClean="0"/>
              <a:t>Use </a:t>
            </a:r>
            <a:r>
              <a:rPr lang="en-US" sz="2600" dirty="0"/>
              <a:t>of alcohol or drugs</a:t>
            </a:r>
          </a:p>
          <a:p>
            <a:r>
              <a:rPr lang="en-US" sz="2600" dirty="0"/>
              <a:t>Agitation or </a:t>
            </a:r>
            <a:r>
              <a:rPr lang="en-US" sz="2600" dirty="0" smtClean="0"/>
              <a:t>restlessness</a:t>
            </a:r>
          </a:p>
          <a:p>
            <a:r>
              <a:rPr lang="en-US" sz="2600" dirty="0" smtClean="0"/>
              <a:t>Slowed </a:t>
            </a:r>
            <a:r>
              <a:rPr lang="en-US" sz="2600" dirty="0"/>
              <a:t>thinking, speaking or body </a:t>
            </a:r>
            <a:r>
              <a:rPr lang="en-US" sz="2600" dirty="0" smtClean="0"/>
              <a:t>movements</a:t>
            </a:r>
          </a:p>
          <a:p>
            <a:r>
              <a:rPr lang="en-US" sz="2600" dirty="0"/>
              <a:t>Social </a:t>
            </a:r>
            <a:r>
              <a:rPr lang="en-US" sz="2600" dirty="0" smtClean="0"/>
              <a:t>isolation</a:t>
            </a:r>
            <a:endParaRPr lang="en-US" sz="2600" dirty="0"/>
          </a:p>
          <a:p>
            <a:r>
              <a:rPr lang="en-US" sz="2600" dirty="0"/>
              <a:t>Frequent complaints of unexplained body aches and </a:t>
            </a:r>
            <a:r>
              <a:rPr lang="en-US" sz="2600" dirty="0" smtClean="0"/>
              <a:t>headaches</a:t>
            </a:r>
          </a:p>
          <a:p>
            <a:r>
              <a:rPr lang="en-US" sz="2600" dirty="0" smtClean="0"/>
              <a:t>Poor </a:t>
            </a:r>
            <a:r>
              <a:rPr lang="en-US" sz="2600" dirty="0"/>
              <a:t>school performance or frequent absences from school</a:t>
            </a:r>
          </a:p>
          <a:p>
            <a:r>
              <a:rPr lang="en-US" sz="2600" dirty="0"/>
              <a:t>Neglected appearance</a:t>
            </a:r>
          </a:p>
          <a:p>
            <a:r>
              <a:rPr lang="en-US" sz="2600" dirty="0"/>
              <a:t>Angry outbursts, disruptive or risky behavior, or other acting-out behaviors</a:t>
            </a:r>
          </a:p>
          <a:p>
            <a:r>
              <a:rPr lang="en-US" sz="2600" dirty="0"/>
              <a:t>Self-harm — for example, cutting, burning, or excessive piercing or tattooing</a:t>
            </a:r>
          </a:p>
          <a:p>
            <a:r>
              <a:rPr lang="en-US" sz="2600" dirty="0"/>
              <a:t>Making a suicide plan or a suicide attempt</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377015099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barn(inVertical)">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barn(inVertical)">
                                      <p:cBhvr>
                                        <p:cTn id="57" dur="500"/>
                                        <p:tgtEl>
                                          <p:spTgt spid="3">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
                                            <p:txEl>
                                              <p:pRg st="10" end="10"/>
                                            </p:txEl>
                                          </p:spTgt>
                                        </p:tgtEl>
                                        <p:attrNameLst>
                                          <p:attrName>style.visibility</p:attrName>
                                        </p:attrNameLst>
                                      </p:cBhvr>
                                      <p:to>
                                        <p:strVal val="visible"/>
                                      </p:to>
                                    </p:set>
                                    <p:animEffect transition="in" filter="barn(inVertical)">
                                      <p:cBhvr>
                                        <p:cTn id="62" dur="500"/>
                                        <p:tgtEl>
                                          <p:spTgt spid="3">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Effect transition="in" filter="barn(inVertical)">
                                      <p:cBhvr>
                                        <p:cTn id="67" dur="500"/>
                                        <p:tgtEl>
                                          <p:spTgt spid="3">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
                                            <p:txEl>
                                              <p:pRg st="12" end="12"/>
                                            </p:txEl>
                                          </p:spTgt>
                                        </p:tgtEl>
                                        <p:attrNameLst>
                                          <p:attrName>style.visibility</p:attrName>
                                        </p:attrNameLst>
                                      </p:cBhvr>
                                      <p:to>
                                        <p:strVal val="visible"/>
                                      </p:to>
                                    </p:set>
                                    <p:animEffect transition="in" filter="barn(inVertical)">
                                      <p:cBhvr>
                                        <p:cTn id="7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662" y="286898"/>
            <a:ext cx="9601200" cy="693604"/>
          </a:xfrm>
        </p:spPr>
        <p:txBody>
          <a:bodyPr/>
          <a:lstStyle/>
          <a:p>
            <a:r>
              <a:rPr lang="en-US" dirty="0" smtClean="0"/>
              <a:t>WHEN TO SEE A DOCTOR</a:t>
            </a:r>
            <a:endParaRPr lang="en-US" dirty="0"/>
          </a:p>
        </p:txBody>
      </p:sp>
      <p:sp>
        <p:nvSpPr>
          <p:cNvPr id="3" name="Content Placeholder 2"/>
          <p:cNvSpPr>
            <a:spLocks noGrp="1"/>
          </p:cNvSpPr>
          <p:nvPr>
            <p:ph idx="1"/>
          </p:nvPr>
        </p:nvSpPr>
        <p:spPr>
          <a:xfrm>
            <a:off x="160661" y="1090670"/>
            <a:ext cx="11836707" cy="5081530"/>
          </a:xfrm>
        </p:spPr>
        <p:txBody>
          <a:bodyPr/>
          <a:lstStyle/>
          <a:p>
            <a:r>
              <a:rPr lang="en-US" sz="2400" dirty="0" smtClean="0"/>
              <a:t>When symptoms </a:t>
            </a:r>
            <a:r>
              <a:rPr lang="en-US" sz="2400" dirty="0"/>
              <a:t>continue or begin to interfere in your </a:t>
            </a:r>
            <a:r>
              <a:rPr lang="en-US" sz="2400" dirty="0" smtClean="0"/>
              <a:t> </a:t>
            </a:r>
            <a:r>
              <a:rPr lang="en-US" sz="2400" dirty="0"/>
              <a:t>life, talk to a doctor or a mental health professional trained to work with adolescents. Your </a:t>
            </a:r>
            <a:r>
              <a:rPr lang="en-US" sz="2400" dirty="0" smtClean="0"/>
              <a:t>family </a:t>
            </a:r>
            <a:r>
              <a:rPr lang="en-US" sz="2400" dirty="0"/>
              <a:t>doctor or pediatrician is a good place to start. Or your </a:t>
            </a:r>
            <a:r>
              <a:rPr lang="en-US" sz="2400" dirty="0" smtClean="0"/>
              <a:t>school counselor or trusted teacher.</a:t>
            </a:r>
            <a:endParaRPr lang="en-US" sz="2400" dirty="0"/>
          </a:p>
          <a:p>
            <a:r>
              <a:rPr lang="en-US" sz="2400" dirty="0" smtClean="0"/>
              <a:t>Symptoms </a:t>
            </a:r>
            <a:r>
              <a:rPr lang="en-US" sz="2400" dirty="0"/>
              <a:t>likely won't get better on their own — and they may get worse or lead to other problems if untreated. Depressed teenagers may be at risk of suicide, even if signs and symptoms don't appear to be severe.</a:t>
            </a:r>
          </a:p>
          <a:p>
            <a:r>
              <a:rPr lang="en-US" sz="2400" dirty="0"/>
              <a:t>If </a:t>
            </a:r>
            <a:r>
              <a:rPr lang="en-US" sz="2400" dirty="0" smtClean="0"/>
              <a:t>you </a:t>
            </a:r>
            <a:r>
              <a:rPr lang="en-US" sz="2400" dirty="0"/>
              <a:t>think you may be depressed — or you have a friend who may be depressed — don't wait to get help. Talk to a health care provider such as your doctor or school nurse. Share your concerns with a parent, a close friend, a spiritual leader, a teacher or someone else you trust.</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236191268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46" y="220796"/>
            <a:ext cx="9601200" cy="726654"/>
          </a:xfrm>
        </p:spPr>
        <p:txBody>
          <a:bodyPr/>
          <a:lstStyle/>
          <a:p>
            <a:r>
              <a:rPr lang="en-US" dirty="0" smtClean="0"/>
              <a:t>CAUSES – Unknown…</a:t>
            </a:r>
            <a:endParaRPr lang="en-US" dirty="0"/>
          </a:p>
        </p:txBody>
      </p:sp>
      <p:sp>
        <p:nvSpPr>
          <p:cNvPr id="3" name="Content Placeholder 2"/>
          <p:cNvSpPr>
            <a:spLocks noGrp="1"/>
          </p:cNvSpPr>
          <p:nvPr>
            <p:ph idx="1"/>
          </p:nvPr>
        </p:nvSpPr>
        <p:spPr>
          <a:xfrm>
            <a:off x="253387" y="947450"/>
            <a:ext cx="11677879" cy="5224750"/>
          </a:xfrm>
        </p:spPr>
        <p:txBody>
          <a:bodyPr>
            <a:normAutofit fontScale="92500" lnSpcReduction="20000"/>
          </a:bodyPr>
          <a:lstStyle/>
          <a:p>
            <a:pPr marL="0" indent="0">
              <a:buNone/>
            </a:pPr>
            <a:r>
              <a:rPr lang="en-US" sz="2400" b="1" dirty="0" smtClean="0"/>
              <a:t>Biological </a:t>
            </a:r>
            <a:r>
              <a:rPr lang="en-US" sz="2400" b="1" dirty="0"/>
              <a:t>chemistry.</a:t>
            </a:r>
            <a:r>
              <a:rPr lang="en-US" sz="2400" dirty="0"/>
              <a:t> </a:t>
            </a:r>
            <a:endParaRPr lang="en-US" sz="2400" dirty="0" smtClean="0"/>
          </a:p>
          <a:p>
            <a:pPr lvl="1"/>
            <a:r>
              <a:rPr lang="en-US" sz="2200" dirty="0" smtClean="0"/>
              <a:t>Neurotransmitters </a:t>
            </a:r>
            <a:r>
              <a:rPr lang="en-US" sz="2200" dirty="0"/>
              <a:t>are naturally occurring brain chemicals that carry signals to other parts of your brain and body. When these chemicals are abnormal or impaired, the function of nerve receptors and nerve systems change, leading to depression.</a:t>
            </a:r>
          </a:p>
          <a:p>
            <a:pPr marL="0" indent="0">
              <a:buNone/>
            </a:pPr>
            <a:r>
              <a:rPr lang="en-US" sz="2400" b="1" dirty="0"/>
              <a:t>Hormones.</a:t>
            </a:r>
            <a:r>
              <a:rPr lang="en-US" sz="2400" dirty="0"/>
              <a:t> </a:t>
            </a:r>
            <a:endParaRPr lang="en-US" sz="2400" dirty="0" smtClean="0"/>
          </a:p>
          <a:p>
            <a:pPr lvl="1"/>
            <a:r>
              <a:rPr lang="en-US" sz="2200" dirty="0" smtClean="0"/>
              <a:t>Changes </a:t>
            </a:r>
            <a:r>
              <a:rPr lang="en-US" sz="2200" dirty="0"/>
              <a:t>in the body's balance of hormones may be involved in causing or triggering depression.</a:t>
            </a:r>
          </a:p>
          <a:p>
            <a:pPr marL="0" indent="0">
              <a:buNone/>
            </a:pPr>
            <a:r>
              <a:rPr lang="en-US" sz="2400" b="1" dirty="0"/>
              <a:t>Inherited traits.</a:t>
            </a:r>
            <a:r>
              <a:rPr lang="en-US" sz="2400" dirty="0"/>
              <a:t> </a:t>
            </a:r>
            <a:endParaRPr lang="en-US" sz="2400" dirty="0" smtClean="0"/>
          </a:p>
          <a:p>
            <a:pPr lvl="1"/>
            <a:r>
              <a:rPr lang="en-US" sz="2200" dirty="0" smtClean="0"/>
              <a:t>Depression </a:t>
            </a:r>
            <a:r>
              <a:rPr lang="en-US" sz="2200" dirty="0"/>
              <a:t>is more common in people whose blood relatives also have the condition.</a:t>
            </a:r>
          </a:p>
          <a:p>
            <a:pPr marL="0" indent="0">
              <a:buNone/>
            </a:pPr>
            <a:r>
              <a:rPr lang="en-US" sz="2400" b="1" dirty="0"/>
              <a:t>Early childhood trauma.</a:t>
            </a:r>
            <a:r>
              <a:rPr lang="en-US" sz="2400" dirty="0"/>
              <a:t> </a:t>
            </a:r>
            <a:endParaRPr lang="en-US" sz="2400" dirty="0" smtClean="0"/>
          </a:p>
          <a:p>
            <a:pPr lvl="1"/>
            <a:r>
              <a:rPr lang="en-US" sz="2200" dirty="0" smtClean="0"/>
              <a:t>Traumatic </a:t>
            </a:r>
            <a:r>
              <a:rPr lang="en-US" sz="2200" dirty="0"/>
              <a:t>events during childhood, such as physical or emotional abuse, or loss of a parent, may cause changes in the brain that make a person more susceptible to depression.</a:t>
            </a:r>
          </a:p>
          <a:p>
            <a:pPr marL="0" indent="0">
              <a:buNone/>
            </a:pPr>
            <a:r>
              <a:rPr lang="en-US" sz="2400" b="1" dirty="0"/>
              <a:t>Learned patterns of negative thinking</a:t>
            </a:r>
            <a:r>
              <a:rPr lang="en-US" sz="2400" b="1" dirty="0" smtClean="0"/>
              <a:t>.</a:t>
            </a:r>
          </a:p>
          <a:p>
            <a:pPr lvl="1"/>
            <a:r>
              <a:rPr lang="en-US" sz="2200" dirty="0" smtClean="0"/>
              <a:t>Teen </a:t>
            </a:r>
            <a:r>
              <a:rPr lang="en-US" sz="2200" dirty="0"/>
              <a:t>depression may be linked to learning to feel helpless — rather than learning to feel capable of finding solutions for life's challenges.</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304611207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barn(inVertical)">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barn(inVertical)">
                                      <p:cBhvr>
                                        <p:cTn id="39" dur="500"/>
                                        <p:tgtEl>
                                          <p:spTgt spid="3">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barn(inVertical)">
                                      <p:cBhvr>
                                        <p:cTn id="4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14" y="209779"/>
            <a:ext cx="9601200" cy="693604"/>
          </a:xfrm>
        </p:spPr>
        <p:txBody>
          <a:bodyPr/>
          <a:lstStyle/>
          <a:p>
            <a:r>
              <a:rPr lang="en-US" dirty="0" smtClean="0"/>
              <a:t>RISK FACTORS</a:t>
            </a:r>
            <a:endParaRPr lang="en-US" dirty="0"/>
          </a:p>
        </p:txBody>
      </p:sp>
      <p:sp>
        <p:nvSpPr>
          <p:cNvPr id="3" name="Content Placeholder 2"/>
          <p:cNvSpPr>
            <a:spLocks noGrp="1"/>
          </p:cNvSpPr>
          <p:nvPr>
            <p:ph idx="1"/>
          </p:nvPr>
        </p:nvSpPr>
        <p:spPr>
          <a:xfrm>
            <a:off x="193714" y="903383"/>
            <a:ext cx="11814672" cy="5268817"/>
          </a:xfrm>
        </p:spPr>
        <p:txBody>
          <a:bodyPr>
            <a:normAutofit/>
          </a:bodyPr>
          <a:lstStyle/>
          <a:p>
            <a:r>
              <a:rPr lang="en-US" sz="2400" dirty="0" smtClean="0"/>
              <a:t>Negative self-esteem</a:t>
            </a:r>
            <a:r>
              <a:rPr lang="en-US" sz="2400" dirty="0"/>
              <a:t>, such as obesity, peer problems, long-term bullying or academic problems</a:t>
            </a:r>
          </a:p>
          <a:p>
            <a:r>
              <a:rPr lang="en-US" sz="2400" dirty="0"/>
              <a:t>Having been the victim or witness of violence, such as physical or sexual abuse</a:t>
            </a:r>
          </a:p>
          <a:p>
            <a:r>
              <a:rPr lang="en-US" sz="2400" dirty="0"/>
              <a:t>Having other conditions, such as bipolar disorder, an anxiety disorder, a personality disorder, anorexia or bulimia</a:t>
            </a:r>
          </a:p>
          <a:p>
            <a:r>
              <a:rPr lang="en-US" sz="2400" dirty="0"/>
              <a:t>Having a learning disability or attention-deficit/hyperactivity disorder (ADHD)</a:t>
            </a:r>
          </a:p>
          <a:p>
            <a:r>
              <a:rPr lang="en-US" sz="2400" dirty="0"/>
              <a:t>Having ongoing pain or a chronic physical illness such as cancer, diabetes or asthma</a:t>
            </a:r>
          </a:p>
          <a:p>
            <a:r>
              <a:rPr lang="en-US" sz="2400" dirty="0"/>
              <a:t>Having a physical disability</a:t>
            </a:r>
          </a:p>
          <a:p>
            <a:r>
              <a:rPr lang="en-US" sz="2400" dirty="0"/>
              <a:t>Having certain personality traits, such as low self-esteem or being overly dependent, self-critical or </a:t>
            </a:r>
            <a:r>
              <a:rPr lang="en-US" sz="2400" dirty="0" smtClean="0"/>
              <a:t>pessimistic</a:t>
            </a:r>
            <a:endParaRPr lang="en-US" sz="2400"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130859841"/>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646" y="187746"/>
            <a:ext cx="9601200" cy="671570"/>
          </a:xfrm>
        </p:spPr>
        <p:txBody>
          <a:bodyPr/>
          <a:lstStyle/>
          <a:p>
            <a:r>
              <a:rPr lang="en-US" dirty="0" smtClean="0"/>
              <a:t>RISK FACTORS CONTINUED…</a:t>
            </a:r>
            <a:endParaRPr lang="en-US" dirty="0"/>
          </a:p>
        </p:txBody>
      </p:sp>
      <p:sp>
        <p:nvSpPr>
          <p:cNvPr id="3" name="Content Placeholder 2"/>
          <p:cNvSpPr>
            <a:spLocks noGrp="1"/>
          </p:cNvSpPr>
          <p:nvPr>
            <p:ph idx="1"/>
          </p:nvPr>
        </p:nvSpPr>
        <p:spPr>
          <a:xfrm>
            <a:off x="149646" y="958467"/>
            <a:ext cx="11759588" cy="5213733"/>
          </a:xfrm>
        </p:spPr>
        <p:txBody>
          <a:bodyPr>
            <a:normAutofit/>
          </a:bodyPr>
          <a:lstStyle/>
          <a:p>
            <a:r>
              <a:rPr lang="en-US" sz="2400" dirty="0"/>
              <a:t>Abusing alcohol, nicotine or other drugs</a:t>
            </a:r>
          </a:p>
          <a:p>
            <a:r>
              <a:rPr lang="en-US" sz="2400" dirty="0"/>
              <a:t>Being gay, lesbian, bisexual or transgender in an unsupportive </a:t>
            </a:r>
            <a:r>
              <a:rPr lang="en-US" sz="2400" dirty="0" smtClean="0"/>
              <a:t>environment</a:t>
            </a:r>
          </a:p>
          <a:p>
            <a:r>
              <a:rPr lang="en-US" sz="2400" dirty="0" smtClean="0"/>
              <a:t>Family </a:t>
            </a:r>
            <a:r>
              <a:rPr lang="en-US" sz="2400" dirty="0"/>
              <a:t>history and issues with family or others may also increase </a:t>
            </a:r>
            <a:r>
              <a:rPr lang="en-US" sz="2400" dirty="0" smtClean="0"/>
              <a:t>your risk </a:t>
            </a:r>
            <a:r>
              <a:rPr lang="en-US" sz="2400" dirty="0"/>
              <a:t>of depression, such as:</a:t>
            </a:r>
          </a:p>
          <a:p>
            <a:pPr lvl="1"/>
            <a:r>
              <a:rPr lang="en-US" sz="2000" dirty="0"/>
              <a:t>Having a parent, grandparent or other blood relative with depression, bipolar disorder or alcoholism</a:t>
            </a:r>
          </a:p>
          <a:p>
            <a:pPr lvl="1"/>
            <a:r>
              <a:rPr lang="en-US" sz="2000" dirty="0"/>
              <a:t>Having a family member who committed suicide</a:t>
            </a:r>
          </a:p>
          <a:p>
            <a:pPr lvl="1"/>
            <a:r>
              <a:rPr lang="en-US" sz="2000" dirty="0"/>
              <a:t>Having a dysfunctional family and conflict</a:t>
            </a:r>
          </a:p>
          <a:p>
            <a:pPr lvl="1"/>
            <a:r>
              <a:rPr lang="en-US" sz="2000" dirty="0"/>
              <a:t>Having experienced recent stressful life events, such as parental divorce, parental military service or the death of a loved one</a:t>
            </a:r>
          </a:p>
          <a:p>
            <a:endParaRPr lang="en-US" dirty="0"/>
          </a:p>
        </p:txBody>
      </p:sp>
      <p:sp>
        <p:nvSpPr>
          <p:cNvPr id="4" name="Footer Placeholder 3"/>
          <p:cNvSpPr>
            <a:spLocks noGrp="1"/>
          </p:cNvSpPr>
          <p:nvPr>
            <p:ph type="ftr" sz="quarter" idx="11"/>
          </p:nvPr>
        </p:nvSpPr>
        <p:spPr/>
        <p:txBody>
          <a:bodyPr/>
          <a:lstStyle/>
          <a:p>
            <a:r>
              <a:rPr lang="en-US" smtClean="0"/>
              <a:t>www.mayoclinic.org/diseases-conditions/teen-depression</a:t>
            </a:r>
            <a:endParaRPr lang="en-US"/>
          </a:p>
        </p:txBody>
      </p:sp>
    </p:spTree>
    <p:extLst>
      <p:ext uri="{BB962C8B-B14F-4D97-AF65-F5344CB8AC3E}">
        <p14:creationId xmlns:p14="http://schemas.microsoft.com/office/powerpoint/2010/main" val="2651469618"/>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barn(inVertical)">
                                      <p:cBhvr>
                                        <p:cTn id="25" dur="500"/>
                                        <p:tgtEl>
                                          <p:spTgt spid="3">
                                            <p:txEl>
                                              <p:pRg st="3" end="3"/>
                                            </p:txEl>
                                          </p:spTgt>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barn(inVertical)">
                                      <p:cBhvr>
                                        <p:cTn id="31" dur="500"/>
                                        <p:tgtEl>
                                          <p:spTgt spid="3">
                                            <p:txEl>
                                              <p:pRg st="5" end="5"/>
                                            </p:txEl>
                                          </p:spTgt>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barn(inVertical)">
                                      <p:cBhvr>
                                        <p:cTn id="3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Blue Tan Gradient 16x9">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lueTanGradient">
      <a:dk1>
        <a:srgbClr val="31312F"/>
      </a:dk1>
      <a:lt1>
        <a:sysClr val="window" lastClr="FFFFFF"/>
      </a:lt1>
      <a:dk2>
        <a:srgbClr val="000000"/>
      </a:dk2>
      <a:lt2>
        <a:srgbClr val="D9CBB9"/>
      </a:lt2>
      <a:accent1>
        <a:srgbClr val="52AC97"/>
      </a:accent1>
      <a:accent2>
        <a:srgbClr val="B79E6D"/>
      </a:accent2>
      <a:accent3>
        <a:srgbClr val="478BA9"/>
      </a:accent3>
      <a:accent4>
        <a:srgbClr val="BF4F39"/>
      </a:accent4>
      <a:accent5>
        <a:srgbClr val="826C8E"/>
      </a:accent5>
      <a:accent6>
        <a:srgbClr val="D58637"/>
      </a:accent6>
      <a:hlink>
        <a:srgbClr val="52AC97"/>
      </a:hlink>
      <a:folHlink>
        <a:srgbClr val="969696"/>
      </a:folHlink>
    </a:clrScheme>
    <a:fontScheme name="BlueTanGradient">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792E8D6-7A87-418E-8C48-2723019F95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Blue-Tan Gradient presentation (widescreen)</Template>
  <TotalTime>0</TotalTime>
  <Words>1073</Words>
  <Application>Microsoft Office PowerPoint</Application>
  <PresentationFormat>Widescreen</PresentationFormat>
  <Paragraphs>149</Paragraphs>
  <Slides>16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Franklin Gothic Medium</vt:lpstr>
      <vt:lpstr>Blue Tan Gradient 16x9</vt:lpstr>
      <vt:lpstr>Teen Depression</vt:lpstr>
      <vt:lpstr>WHAT IS DEPRESSION?</vt:lpstr>
      <vt:lpstr>SYMPTOMS</vt:lpstr>
      <vt:lpstr>Emotional Changes:</vt:lpstr>
      <vt:lpstr>Behavioral Changes:</vt:lpstr>
      <vt:lpstr>WHEN TO SEE A DOCTOR</vt:lpstr>
      <vt:lpstr>CAUSES – Unknown…</vt:lpstr>
      <vt:lpstr>RISK FACTORS</vt:lpstr>
      <vt:lpstr>RISK FACTORS CONTINUED…</vt:lpstr>
      <vt:lpstr>DIAGNOSIS</vt:lpstr>
      <vt:lpstr>TREATMENT</vt:lpstr>
      <vt:lpstr>LIFE STYLE/HOME REMEDIES</vt:lpstr>
      <vt:lpstr>ALTERNATIVE MEDICINE</vt:lpstr>
      <vt:lpstr>COPING AND SUPPORT</vt:lpstr>
      <vt:lpstr>PowerPoint Presentation</vt:lpstr>
      <vt:lpstr>PREVENTION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2018-01-07T21:04:28Z</dcterms:created>
  <dcterms:modified xsi:type="dcterms:W3CDTF">2018-01-07T21:58:58Z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TC030306239991</vt:lpwstr>
  </property>
</Properties>
</file>