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6" autoAdjust="0"/>
    <p:restoredTop sz="86429" autoAdjust="0"/>
  </p:normalViewPr>
  <p:slideViewPr>
    <p:cSldViewPr>
      <p:cViewPr varScale="1">
        <p:scale>
          <a:sx n="75" d="100"/>
          <a:sy n="7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49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2B4A9F-CB3A-460E-A774-5271800C1A03}" type="datetimeFigureOut">
              <a:rPr lang="en-US" smtClean="0"/>
              <a:t>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FF6B26-4062-47B3-9A8F-E04E26D187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028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FF6B26-4062-47B3-9A8F-E04E26D187CF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252D9293-B873-4F61-809F-DE84A9AF8F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CA198-EECD-4F60-B578-9F5BE7EB22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3BDAC-281E-429C-90FD-D8C54DB409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54248F-74CD-4B29-AF8F-DB5C5AAECC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FC87E8-C3F7-4E5F-88DA-F02FCD55BD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124D9-DD8A-499C-B74C-E3861090FB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861DD-BBBA-4032-B26D-ADB8BEA07F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F80254-95AA-4610-855D-92F02CE128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D05A3-86E0-42C7-B74F-A456DDE7DA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F67C2-3532-483A-8F92-D744DE4C66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173A1-26EF-4260-A33A-D146D2026F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7E5C9C20-317E-42A3-AFB8-E278F23E034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09800"/>
            <a:ext cx="7162800" cy="11430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SUICIDE AND RESILIENCY</a:t>
            </a:r>
            <a:endParaRPr lang="en-US" dirty="0">
              <a:latin typeface="Adobe Garamond Pro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What to do…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/>
          <a:lstStyle/>
          <a:p>
            <a:r>
              <a:rPr lang="en-US" dirty="0" smtClean="0">
                <a:latin typeface="Arno Pro" pitchFamily="18" charset="0"/>
              </a:rPr>
              <a:t>Look for warning signs, especially watch when you know they are depressed</a:t>
            </a:r>
          </a:p>
          <a:p>
            <a:r>
              <a:rPr lang="en-US" dirty="0" smtClean="0">
                <a:latin typeface="Arno Pro" pitchFamily="18" charset="0"/>
              </a:rPr>
              <a:t>Listen without giving advice</a:t>
            </a:r>
          </a:p>
          <a:p>
            <a:r>
              <a:rPr lang="en-US" dirty="0" smtClean="0">
                <a:latin typeface="Arno Pro" pitchFamily="18" charset="0"/>
              </a:rPr>
              <a:t>Take them seriously!</a:t>
            </a:r>
          </a:p>
          <a:p>
            <a:r>
              <a:rPr lang="en-US" dirty="0" smtClean="0">
                <a:latin typeface="Arno Pro" pitchFamily="18" charset="0"/>
              </a:rPr>
              <a:t>Ask them if they have a plan</a:t>
            </a:r>
          </a:p>
          <a:p>
            <a:r>
              <a:rPr lang="en-US" dirty="0" smtClean="0">
                <a:latin typeface="Arno Pro" pitchFamily="18" charset="0"/>
              </a:rPr>
              <a:t>Do not be sworn to secrecy</a:t>
            </a:r>
          </a:p>
          <a:p>
            <a:r>
              <a:rPr lang="en-US" dirty="0" smtClean="0">
                <a:latin typeface="Arno Pro" pitchFamily="18" charset="0"/>
              </a:rPr>
              <a:t>Call a parent, a guardian, or other responsible adult immediately.</a:t>
            </a:r>
          </a:p>
          <a:p>
            <a:r>
              <a:rPr lang="en-US" dirty="0" smtClean="0">
                <a:latin typeface="Arno Pro" pitchFamily="18" charset="0"/>
              </a:rPr>
              <a:t>Stay with them until professional help arrives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How to be Resilient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no Pro" pitchFamily="18" charset="0"/>
              </a:rPr>
              <a:t>Work on your relationships with family and friends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no Pro" pitchFamily="18" charset="0"/>
              </a:rPr>
              <a:t>Develop a close relationship with a mentor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no Pro" pitchFamily="18" charset="0"/>
              </a:rPr>
              <a:t>Choose friends who are supportive and who have responsible behavior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no Pro" pitchFamily="18" charset="0"/>
              </a:rPr>
              <a:t>Do not put off dealing with difficult situations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no Pro" pitchFamily="18" charset="0"/>
              </a:rPr>
              <a:t>Avoid choosing harmful behaviors as a way to cope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no Pro" pitchFamily="18" charset="0"/>
              </a:rPr>
              <a:t>Ask for support when you need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Arno Pro" pitchFamily="18" charset="0"/>
              </a:rPr>
              <a:t>Be involved at school and your community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“</a:t>
            </a:r>
            <a:r>
              <a:rPr lang="en-US" b="1" dirty="0" smtClean="0">
                <a:latin typeface="Adobe Garamond Pro" pitchFamily="18" charset="0"/>
              </a:rPr>
              <a:t>TOUGH TIMES NEVER LAST, BUT TOUGH PEOPLE DO”</a:t>
            </a:r>
            <a:endParaRPr lang="en-US" b="1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458200" cy="4419600"/>
          </a:xfrm>
        </p:spPr>
        <p:txBody>
          <a:bodyPr/>
          <a:lstStyle/>
          <a:p>
            <a:r>
              <a:rPr lang="en-US" dirty="0" smtClean="0">
                <a:latin typeface="Arno Pro" pitchFamily="18" charset="0"/>
              </a:rPr>
              <a:t>Some people have more difficult times than other people do, but those difficult times don’t have last.</a:t>
            </a:r>
          </a:p>
          <a:p>
            <a:r>
              <a:rPr lang="en-US" dirty="0" smtClean="0">
                <a:latin typeface="Arno Pro" pitchFamily="18" charset="0"/>
              </a:rPr>
              <a:t>People who hang in are resilient</a:t>
            </a:r>
          </a:p>
          <a:p>
            <a:r>
              <a:rPr lang="en-US" b="1" dirty="0" smtClean="0">
                <a:solidFill>
                  <a:srgbClr val="FFFF00"/>
                </a:solidFill>
                <a:latin typeface="Arno Pro" pitchFamily="18" charset="0"/>
              </a:rPr>
              <a:t>Resilient: </a:t>
            </a:r>
            <a:r>
              <a:rPr lang="en-US" dirty="0" smtClean="0">
                <a:latin typeface="Arno Pro" pitchFamily="18" charset="0"/>
              </a:rPr>
              <a:t>is to be able to adjust, recover, bounce back and learn from difficult times.</a:t>
            </a:r>
          </a:p>
          <a:p>
            <a:r>
              <a:rPr lang="en-US" dirty="0" smtClean="0">
                <a:latin typeface="Arno Pro" pitchFamily="18" charset="0"/>
              </a:rPr>
              <a:t>When those bad things happen it can put you into a life crisis where you experience a high level of stress.</a:t>
            </a:r>
            <a:endParaRPr lang="en-US" dirty="0">
              <a:latin typeface="Arno Pro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5 EMOTIONAL RESPONSES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4876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RESPONSES USED TO COPE WITH A LIFE CRISIS</a:t>
            </a:r>
          </a:p>
          <a:p>
            <a:pPr>
              <a:buNone/>
            </a:pPr>
            <a:endParaRPr lang="en-US" sz="2800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DENY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BEING ANGRY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BARGAINING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BEING DEPRESSED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rgbClr val="FFFF00"/>
                </a:solidFill>
              </a:rPr>
              <a:t>ACCEPTING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*</a:t>
            </a:r>
            <a:r>
              <a:rPr lang="en-US" sz="2400" i="1" dirty="0" smtClean="0"/>
              <a:t>Drinking alcohol interferes with a person’s ability to cope with a life crisis. Alcohol intensifies feelings of anger and depression.</a:t>
            </a:r>
            <a:endParaRPr lang="en-US" i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HOW TO PREVENT SUICIDE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610600" cy="51816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>
                <a:latin typeface="Arno Pro" pitchFamily="18" charset="0"/>
              </a:rPr>
              <a:t>A philosopher once said </a:t>
            </a:r>
            <a:r>
              <a:rPr lang="en-US" dirty="0" smtClean="0">
                <a:solidFill>
                  <a:srgbClr val="FFFF00"/>
                </a:solidFill>
                <a:latin typeface="Arno Pro" pitchFamily="18" charset="0"/>
              </a:rPr>
              <a:t>“The three grand essentials to happiness in life are: something to do, someone to love, and something to be hopeful for.”</a:t>
            </a:r>
          </a:p>
          <a:p>
            <a:pPr marL="0" indent="0" algn="just">
              <a:buNone/>
            </a:pPr>
            <a:endParaRPr lang="en-US" dirty="0" smtClean="0">
              <a:latin typeface="Arno Pro" pitchFamily="18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Arno Pro" pitchFamily="18" charset="0"/>
              </a:rPr>
              <a:t>Something to do</a:t>
            </a:r>
            <a:r>
              <a:rPr lang="en-US" dirty="0" smtClean="0">
                <a:latin typeface="Arno Pro" pitchFamily="18" charset="0"/>
              </a:rPr>
              <a:t>: gives sense </a:t>
            </a:r>
            <a:r>
              <a:rPr lang="en-US" dirty="0" smtClean="0">
                <a:latin typeface="Arno Pro" pitchFamily="18" charset="0"/>
              </a:rPr>
              <a:t>of accomplishment</a:t>
            </a:r>
            <a:endParaRPr lang="en-US" dirty="0" smtClean="0">
              <a:latin typeface="Arno Pro" pitchFamily="18" charset="0"/>
            </a:endParaRPr>
          </a:p>
          <a:p>
            <a:r>
              <a:rPr lang="en-US" dirty="0" smtClean="0">
                <a:solidFill>
                  <a:srgbClr val="FFFF00"/>
                </a:solidFill>
                <a:latin typeface="Arno Pro" pitchFamily="18" charset="0"/>
              </a:rPr>
              <a:t>Someone to love</a:t>
            </a:r>
            <a:r>
              <a:rPr lang="en-US" dirty="0" smtClean="0">
                <a:latin typeface="Arno Pro" pitchFamily="18" charset="0"/>
              </a:rPr>
              <a:t>: gives you a chance to </a:t>
            </a:r>
            <a:r>
              <a:rPr lang="en-US" smtClean="0">
                <a:latin typeface="Arno Pro" pitchFamily="18" charset="0"/>
              </a:rPr>
              <a:t>share </a:t>
            </a:r>
            <a:r>
              <a:rPr lang="en-US" smtClean="0">
                <a:latin typeface="Arno Pro" pitchFamily="18" charset="0"/>
              </a:rPr>
              <a:t>thoughts</a:t>
            </a:r>
            <a:r>
              <a:rPr lang="en-US" dirty="0" smtClean="0">
                <a:latin typeface="Arno Pro" pitchFamily="18" charset="0"/>
              </a:rPr>
              <a:t>, feelings, </a:t>
            </a:r>
            <a:r>
              <a:rPr lang="en-US" dirty="0" smtClean="0">
                <a:latin typeface="Arno Pro" pitchFamily="18" charset="0"/>
              </a:rPr>
              <a:t>disappointments</a:t>
            </a:r>
          </a:p>
          <a:p>
            <a:r>
              <a:rPr lang="en-US" dirty="0" smtClean="0">
                <a:solidFill>
                  <a:srgbClr val="FFFF00"/>
                </a:solidFill>
                <a:latin typeface="Arno Pro" pitchFamily="18" charset="0"/>
              </a:rPr>
              <a:t>Something </a:t>
            </a:r>
            <a:r>
              <a:rPr lang="en-US" dirty="0" smtClean="0">
                <a:solidFill>
                  <a:srgbClr val="FFFF00"/>
                </a:solidFill>
                <a:latin typeface="Arno Pro" pitchFamily="18" charset="0"/>
              </a:rPr>
              <a:t>to be hopeful</a:t>
            </a:r>
            <a:r>
              <a:rPr lang="en-US" dirty="0" smtClean="0">
                <a:latin typeface="Arno Pro" pitchFamily="18" charset="0"/>
              </a:rPr>
              <a:t>: you look forward to the </a:t>
            </a:r>
            <a:r>
              <a:rPr lang="en-US" dirty="0" smtClean="0">
                <a:latin typeface="Arno Pro" pitchFamily="18" charset="0"/>
              </a:rPr>
              <a:t>     future</a:t>
            </a:r>
            <a:r>
              <a:rPr lang="en-US" dirty="0" smtClean="0">
                <a:latin typeface="Arno Pro" pitchFamily="18" charset="0"/>
              </a:rPr>
              <a:t>.</a:t>
            </a:r>
            <a:endParaRPr lang="en-US" dirty="0">
              <a:latin typeface="Arno Pro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Suicide	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229600" cy="4953000"/>
          </a:xfrm>
        </p:spPr>
        <p:txBody>
          <a:bodyPr/>
          <a:lstStyle/>
          <a:p>
            <a:r>
              <a:rPr lang="en-US" dirty="0" smtClean="0">
                <a:latin typeface="Arno Pro" pitchFamily="18" charset="0"/>
              </a:rPr>
              <a:t>Suicide is the intentional taking of one’s own life.</a:t>
            </a:r>
          </a:p>
          <a:p>
            <a:r>
              <a:rPr lang="en-US" dirty="0" smtClean="0">
                <a:latin typeface="Arno Pro" pitchFamily="18" charset="0"/>
              </a:rPr>
              <a:t>Some view it as a way to escape problems</a:t>
            </a:r>
          </a:p>
          <a:p>
            <a:r>
              <a:rPr lang="en-US" dirty="0" smtClean="0">
                <a:latin typeface="Arno Pro" pitchFamily="18" charset="0"/>
              </a:rPr>
              <a:t>Some view it as a way to gain attention, or a way to get even with those who reject them</a:t>
            </a:r>
          </a:p>
          <a:p>
            <a:r>
              <a:rPr lang="en-US" dirty="0" smtClean="0">
                <a:latin typeface="Arno Pro" pitchFamily="18" charset="0"/>
              </a:rPr>
              <a:t>There is always a better choice than suicide.</a:t>
            </a:r>
          </a:p>
          <a:p>
            <a:r>
              <a:rPr lang="en-US" dirty="0" err="1" smtClean="0">
                <a:solidFill>
                  <a:srgbClr val="FFFF00"/>
                </a:solidFill>
                <a:latin typeface="Arno Pro" pitchFamily="18" charset="0"/>
              </a:rPr>
              <a:t>Parasuicide</a:t>
            </a:r>
            <a:r>
              <a:rPr lang="en-US" dirty="0" smtClean="0">
                <a:latin typeface="Arno Pro" pitchFamily="18" charset="0"/>
              </a:rPr>
              <a:t>: is a suicide attempt in which a person does not intend to die. It is a cry for help.</a:t>
            </a:r>
          </a:p>
          <a:p>
            <a:pPr lvl="1"/>
            <a:r>
              <a:rPr lang="en-US" dirty="0" smtClean="0">
                <a:latin typeface="Arno Pro" pitchFamily="18" charset="0"/>
              </a:rPr>
              <a:t>Teens who make an attempt are depressed, discouraged, and lacking hope.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SUICIDAL TENDENCIES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19400"/>
            <a:ext cx="8534400" cy="2286000"/>
          </a:xfrm>
        </p:spPr>
        <p:txBody>
          <a:bodyPr numCol="2"/>
          <a:lstStyle/>
          <a:p>
            <a:r>
              <a:rPr lang="en-US" dirty="0" smtClean="0">
                <a:latin typeface="Arno Pro" pitchFamily="18" charset="0"/>
              </a:rPr>
              <a:t>Aggressive Behavior</a:t>
            </a:r>
          </a:p>
          <a:p>
            <a:r>
              <a:rPr lang="en-US" dirty="0" smtClean="0">
                <a:latin typeface="Arno Pro" pitchFamily="18" charset="0"/>
              </a:rPr>
              <a:t>Perfectionistic Behavior</a:t>
            </a:r>
          </a:p>
          <a:p>
            <a:r>
              <a:rPr lang="en-US" dirty="0" smtClean="0">
                <a:latin typeface="Arno Pro" pitchFamily="18" charset="0"/>
              </a:rPr>
              <a:t>Feelings of Hopelessness</a:t>
            </a:r>
          </a:p>
          <a:p>
            <a:r>
              <a:rPr lang="en-US" dirty="0" smtClean="0">
                <a:latin typeface="Arno Pro" pitchFamily="18" charset="0"/>
              </a:rPr>
              <a:t>Low Self-Esteem</a:t>
            </a:r>
          </a:p>
          <a:p>
            <a:r>
              <a:rPr lang="en-US" dirty="0" smtClean="0">
                <a:latin typeface="Arno Pro" pitchFamily="18" charset="0"/>
              </a:rPr>
              <a:t>Inadequate Social Skills</a:t>
            </a:r>
          </a:p>
          <a:p>
            <a:r>
              <a:rPr lang="en-US" dirty="0" smtClean="0">
                <a:latin typeface="Arno Pro" pitchFamily="18" charset="0"/>
              </a:rPr>
              <a:t>Mental Disorders</a:t>
            </a:r>
          </a:p>
          <a:p>
            <a:r>
              <a:rPr lang="en-US" dirty="0" smtClean="0">
                <a:latin typeface="Arno Pro" pitchFamily="18" charset="0"/>
              </a:rPr>
              <a:t>Depression</a:t>
            </a:r>
          </a:p>
          <a:p>
            <a:r>
              <a:rPr lang="en-US" dirty="0" smtClean="0">
                <a:latin typeface="Arno Pro" pitchFamily="18" charset="0"/>
              </a:rPr>
              <a:t>Hidden Anger</a:t>
            </a:r>
            <a:endParaRPr lang="en-US" dirty="0">
              <a:latin typeface="Arno Pro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447800"/>
            <a:ext cx="79248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no Pro" pitchFamily="18" charset="0"/>
              </a:rPr>
              <a:t>Teens who are at risk for attempting suicide may have one ore more of the following characteristics: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Additional Risk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200400"/>
            <a:ext cx="8610600" cy="2286000"/>
          </a:xfrm>
        </p:spPr>
        <p:txBody>
          <a:bodyPr/>
          <a:lstStyle/>
          <a:p>
            <a:r>
              <a:rPr lang="en-US" sz="2800" dirty="0" smtClean="0">
                <a:latin typeface="Arno Pro" pitchFamily="18" charset="0"/>
              </a:rPr>
              <a:t>Abuse alcohol and other drugs</a:t>
            </a:r>
          </a:p>
          <a:p>
            <a:r>
              <a:rPr lang="en-US" sz="2800" dirty="0" smtClean="0">
                <a:latin typeface="Arno Pro" pitchFamily="18" charset="0"/>
              </a:rPr>
              <a:t>Have experienced the death of a parent, parental separation or divorce</a:t>
            </a:r>
          </a:p>
          <a:p>
            <a:r>
              <a:rPr lang="en-US" sz="2800" dirty="0" smtClean="0">
                <a:latin typeface="Arno Pro" pitchFamily="18" charset="0"/>
              </a:rPr>
              <a:t>Feel alienated from family and friends</a:t>
            </a:r>
          </a:p>
          <a:p>
            <a:r>
              <a:rPr lang="en-US" sz="2800" dirty="0" smtClean="0">
                <a:latin typeface="Arno Pro" pitchFamily="18" charset="0"/>
              </a:rPr>
              <a:t>Are teased or rejected by peers</a:t>
            </a:r>
          </a:p>
          <a:p>
            <a:r>
              <a:rPr lang="en-US" sz="2800" dirty="0" smtClean="0">
                <a:latin typeface="Arno Pro" pitchFamily="18" charset="0"/>
              </a:rPr>
              <a:t>Have difficulty coping with body changes and sexuality</a:t>
            </a:r>
            <a:endParaRPr lang="en-US" sz="2800" dirty="0">
              <a:latin typeface="Arno Pro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19200"/>
            <a:ext cx="8534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no Pro" pitchFamily="18" charset="0"/>
              </a:rPr>
              <a:t>Teens who attempt suicide may have had a difficult life experience such as a breakup, unwanted pregnancy, failure at school. Teens are more likely to attempt suicide if they:</a:t>
            </a:r>
          </a:p>
          <a:p>
            <a:endParaRPr lang="en-US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How to Recognize Signs of Suicide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/>
          <a:lstStyle/>
          <a:p>
            <a:r>
              <a:rPr lang="en-US" dirty="0" smtClean="0">
                <a:latin typeface="Arno Pro" pitchFamily="18" charset="0"/>
              </a:rPr>
              <a:t>Make direct statements</a:t>
            </a:r>
          </a:p>
          <a:p>
            <a:r>
              <a:rPr lang="en-US" dirty="0" smtClean="0">
                <a:latin typeface="Arno Pro" pitchFamily="18" charset="0"/>
              </a:rPr>
              <a:t>Make indirect statements about killing themselves.</a:t>
            </a:r>
          </a:p>
          <a:p>
            <a:pPr lvl="1"/>
            <a:r>
              <a:rPr lang="en-US" dirty="0" smtClean="0">
                <a:latin typeface="Arno Pro" pitchFamily="18" charset="0"/>
              </a:rPr>
              <a:t>“I wonder where I can get…”</a:t>
            </a:r>
          </a:p>
          <a:p>
            <a:r>
              <a:rPr lang="en-US" dirty="0" smtClean="0">
                <a:latin typeface="Arno Pro" pitchFamily="18" charset="0"/>
              </a:rPr>
              <a:t>Have a change in personality</a:t>
            </a:r>
          </a:p>
          <a:p>
            <a:r>
              <a:rPr lang="en-US" dirty="0" smtClean="0">
                <a:latin typeface="Arno Pro" pitchFamily="18" charset="0"/>
              </a:rPr>
              <a:t>Withdraw from family and friends</a:t>
            </a:r>
          </a:p>
          <a:p>
            <a:r>
              <a:rPr lang="en-US" dirty="0" smtClean="0">
                <a:latin typeface="Arno Pro" pitchFamily="18" charset="0"/>
              </a:rPr>
              <a:t>Losing interest in personal appearance</a:t>
            </a:r>
          </a:p>
          <a:p>
            <a:r>
              <a:rPr lang="en-US" dirty="0" smtClean="0">
                <a:latin typeface="Arno Pro" pitchFamily="18" charset="0"/>
              </a:rPr>
              <a:t>Having preoccupation with death and dying</a:t>
            </a:r>
          </a:p>
          <a:p>
            <a:r>
              <a:rPr lang="en-US" dirty="0" smtClean="0">
                <a:latin typeface="Arno Pro" pitchFamily="18" charset="0"/>
              </a:rPr>
              <a:t>Make frequent complaints about physical symptoms related to emotions, such as stomachaches</a:t>
            </a:r>
            <a:endParaRPr lang="en-US" dirty="0">
              <a:latin typeface="Arno Pro" pitchFamily="18" charset="0"/>
            </a:endParaRP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7696200" cy="914400"/>
          </a:xfrm>
        </p:spPr>
        <p:txBody>
          <a:bodyPr/>
          <a:lstStyle/>
          <a:p>
            <a:r>
              <a:rPr lang="en-US" dirty="0" smtClean="0">
                <a:latin typeface="Adobe Garamond Pro" pitchFamily="18" charset="0"/>
              </a:rPr>
              <a:t>How to Recognize Signs of Suicide</a:t>
            </a:r>
            <a:endParaRPr lang="en-US" dirty="0">
              <a:latin typeface="Adobe Garamond Pro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953000"/>
          </a:xfrm>
        </p:spPr>
        <p:txBody>
          <a:bodyPr/>
          <a:lstStyle/>
          <a:p>
            <a:r>
              <a:rPr lang="en-US" dirty="0" smtClean="0">
                <a:latin typeface="Arno Pro" pitchFamily="18" charset="0"/>
              </a:rPr>
              <a:t>Use alcohol and other drugs</a:t>
            </a:r>
          </a:p>
          <a:p>
            <a:r>
              <a:rPr lang="en-US" dirty="0" smtClean="0">
                <a:latin typeface="Arno Pro" pitchFamily="18" charset="0"/>
              </a:rPr>
              <a:t>Lose interest in school work</a:t>
            </a:r>
          </a:p>
          <a:p>
            <a:r>
              <a:rPr lang="en-US" dirty="0" smtClean="0">
                <a:latin typeface="Arno Pro" pitchFamily="18" charset="0"/>
              </a:rPr>
              <a:t>Give possessions away</a:t>
            </a:r>
          </a:p>
          <a:p>
            <a:r>
              <a:rPr lang="en-US" dirty="0" smtClean="0">
                <a:latin typeface="Arno Pro" pitchFamily="18" charset="0"/>
              </a:rPr>
              <a:t>Talk about getting even with others</a:t>
            </a:r>
          </a:p>
          <a:p>
            <a:r>
              <a:rPr lang="en-US" dirty="0" smtClean="0">
                <a:latin typeface="Arno Pro" pitchFamily="18" charset="0"/>
              </a:rPr>
              <a:t>Fail to recover from a disappointing loss</a:t>
            </a:r>
          </a:p>
          <a:p>
            <a:r>
              <a:rPr lang="en-US" dirty="0" smtClean="0">
                <a:latin typeface="Arno Pro" pitchFamily="18" charset="0"/>
              </a:rPr>
              <a:t>Run away from home</a:t>
            </a:r>
          </a:p>
          <a:p>
            <a:r>
              <a:rPr lang="en-US" dirty="0" smtClean="0">
                <a:latin typeface="Arno Pro" pitchFamily="18" charset="0"/>
              </a:rPr>
              <a:t>Have a close friend or relative who has committed suicide</a:t>
            </a:r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Blue gel design template">
  <a:themeElements>
    <a:clrScheme name="Office Theme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Office Them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gel design template</Template>
  <TotalTime>203</TotalTime>
  <Words>609</Words>
  <Application>Microsoft Office PowerPoint</Application>
  <PresentationFormat>On-screen Show (4:3)</PresentationFormat>
  <Paragraphs>79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Blue gel design template</vt:lpstr>
      <vt:lpstr>SUICIDE AND RESILIENCY</vt:lpstr>
      <vt:lpstr>“TOUGH TIMES NEVER LAST, BUT TOUGH PEOPLE DO”</vt:lpstr>
      <vt:lpstr>5 EMOTIONAL RESPONSES</vt:lpstr>
      <vt:lpstr>HOW TO PREVENT SUICIDE</vt:lpstr>
      <vt:lpstr>Suicide </vt:lpstr>
      <vt:lpstr>SUICIDAL TENDENCIES</vt:lpstr>
      <vt:lpstr>Additional Risk</vt:lpstr>
      <vt:lpstr>How to Recognize Signs of Suicide</vt:lpstr>
      <vt:lpstr>How to Recognize Signs of Suicide</vt:lpstr>
      <vt:lpstr>What to do…</vt:lpstr>
      <vt:lpstr>How to be Resilient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SUICIDE AND RESILIENCY</dc:title>
  <dc:creator>stueve</dc:creator>
  <cp:lastModifiedBy>Windows User</cp:lastModifiedBy>
  <cp:revision>6</cp:revision>
  <cp:lastPrinted>1601-01-01T00:00:00Z</cp:lastPrinted>
  <dcterms:created xsi:type="dcterms:W3CDTF">2012-09-30T23:53:56Z</dcterms:created>
  <dcterms:modified xsi:type="dcterms:W3CDTF">2015-01-15T20:34:14Z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TC010721191033</vt:lpwstr>
  </property>
</Properties>
</file>