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4" r:id="rId6"/>
    <p:sldId id="275" r:id="rId7"/>
    <p:sldId id="276" r:id="rId8"/>
    <p:sldId id="277" r:id="rId9"/>
    <p:sldId id="278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2EFE8-F215-4254-8D12-7F70FF3E5D2B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59706-D6D7-4C5B-8575-B2658E8E3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9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DCC1D-A8B3-4785-8956-03A2CCD01185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10DC2-B8BA-4BDC-B6E0-68396E184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7215C-9C0C-43B8-B075-37A15F4D9916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33FED-1CA8-4F3A-B264-C52513422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0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1C095-D114-4F56-A4F1-27371FAB18E9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0FAE4-094A-4B56-B4B8-EC1C8675F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8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2C399-C23D-488E-AF79-07BA539BE04F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F0B0-AFC3-4E70-B11C-020F5E5A5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1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DBECE-5EB6-4CBE-8583-592BF3208301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33AE6-CC91-4AB9-912A-74F3744C5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28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81C08-14D4-4444-A1A8-A2A699133C67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A3CAE-BCF2-42EA-809F-FAB2177B0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0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5C8F9-7F21-4DD1-931E-F816ABFFB0EA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77280-7137-45A2-B4F7-C93F0C1E2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7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EEC90-9F49-4FCE-B597-B53883D1AA27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EF9B6-1EEE-49C4-8F0A-2EDAB4452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2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6F8FD-8F0F-45BB-9A1D-88C715B5F45D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5379C-A7C8-416F-85F5-F74699F92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5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F192-9CDF-4AA1-830B-BCC0611B9359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CDC67-64DB-4372-B22B-7204BAEE3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3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66D94E-05DC-4C26-91A3-C68D8E05A03B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C0CF5C-D348-4311-B7FF-35046DA25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d.com/health/wellness/37-stress-management-tips/" TargetMode="External"/><Relationship Id="rId2" Type="http://schemas.openxmlformats.org/officeDocument/2006/relationships/hyperlink" Target="http://www.mayoclinic.com/health/stress-management/MY0043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md.com/balance/guide/tips-to-control-stress#mainContentContainer_are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02146" y="5331346"/>
            <a:ext cx="2243137" cy="41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1690688" y="1024731"/>
            <a:ext cx="57007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800" dirty="0">
                <a:latin typeface="Arial" charset="0"/>
              </a:rPr>
              <a:t>Stress Management</a:t>
            </a:r>
          </a:p>
        </p:txBody>
      </p:sp>
      <p:pic>
        <p:nvPicPr>
          <p:cNvPr id="2053" name="Picture 5" descr="http://cf.ltkcdn.net/stress/images/slide/123562-346x390-unhappy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75" y="3048000"/>
            <a:ext cx="3295650" cy="371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Tm="433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Common Signs of Stress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39763" y="1752600"/>
            <a:ext cx="8199437" cy="4797425"/>
          </a:xfrm>
        </p:spPr>
        <p:txBody>
          <a:bodyPr/>
          <a:lstStyle/>
          <a:p>
            <a:pPr lvl="2" eaLnBrk="1" hangingPunct="1">
              <a:buClr>
                <a:srgbClr val="C00000"/>
              </a:buClr>
              <a:buSzPct val="120000"/>
            </a:pPr>
            <a:r>
              <a:rPr lang="en-US" altLang="en-US" sz="2800" dirty="0" smtClean="0">
                <a:latin typeface="Arial" charset="0"/>
                <a:cs typeface="Arial" charset="0"/>
              </a:rPr>
              <a:t>Pounding </a:t>
            </a:r>
            <a:r>
              <a:rPr lang="en-US" altLang="en-US" sz="2800" dirty="0" smtClean="0">
                <a:latin typeface="Arial" charset="0"/>
                <a:cs typeface="Arial" charset="0"/>
              </a:rPr>
              <a:t>heart rate</a:t>
            </a:r>
          </a:p>
          <a:p>
            <a:pPr lvl="2" eaLnBrk="1" hangingPunct="1">
              <a:buClr>
                <a:srgbClr val="C00000"/>
              </a:buClr>
              <a:buSzPct val="120000"/>
            </a:pPr>
            <a:r>
              <a:rPr lang="en-US" altLang="en-US" sz="2800" dirty="0" smtClean="0">
                <a:latin typeface="Arial" charset="0"/>
                <a:cs typeface="Arial" charset="0"/>
              </a:rPr>
              <a:t>Shaking</a:t>
            </a:r>
          </a:p>
          <a:p>
            <a:pPr lvl="2" eaLnBrk="1" hangingPunct="1">
              <a:buClr>
                <a:srgbClr val="C00000"/>
              </a:buClr>
              <a:buSzPct val="120000"/>
            </a:pPr>
            <a:r>
              <a:rPr lang="en-US" altLang="en-US" sz="2800" dirty="0" smtClean="0">
                <a:latin typeface="Arial" charset="0"/>
                <a:cs typeface="Arial" charset="0"/>
              </a:rPr>
              <a:t>Inability to make decisions</a:t>
            </a:r>
          </a:p>
          <a:p>
            <a:pPr lvl="2" eaLnBrk="1" hangingPunct="1">
              <a:buClr>
                <a:srgbClr val="C00000"/>
              </a:buClr>
              <a:buSzPct val="120000"/>
            </a:pPr>
            <a:r>
              <a:rPr lang="en-US" altLang="en-US" sz="2800" dirty="0" smtClean="0">
                <a:latin typeface="Arial" charset="0"/>
                <a:cs typeface="Arial" charset="0"/>
              </a:rPr>
              <a:t>Inability to act</a:t>
            </a:r>
          </a:p>
          <a:p>
            <a:pPr lvl="2" eaLnBrk="1" hangingPunct="1">
              <a:buClr>
                <a:srgbClr val="C00000"/>
              </a:buClr>
              <a:buSzPct val="120000"/>
            </a:pPr>
            <a:r>
              <a:rPr lang="en-US" altLang="en-US" sz="2800" dirty="0" smtClean="0">
                <a:latin typeface="Arial" charset="0"/>
                <a:cs typeface="Arial" charset="0"/>
              </a:rPr>
              <a:t>Lack of focus</a:t>
            </a:r>
          </a:p>
          <a:p>
            <a:pPr lvl="2" eaLnBrk="1" hangingPunct="1">
              <a:buClr>
                <a:srgbClr val="C00000"/>
              </a:buClr>
              <a:buSzPct val="120000"/>
            </a:pPr>
            <a:r>
              <a:rPr lang="en-US" altLang="en-US" sz="2800" dirty="0" smtClean="0">
                <a:latin typeface="Arial" charset="0"/>
                <a:cs typeface="Arial" charset="0"/>
              </a:rPr>
              <a:t>Hyperactivity</a:t>
            </a:r>
          </a:p>
          <a:p>
            <a:pPr lvl="2" eaLnBrk="1" hangingPunct="1">
              <a:buClr>
                <a:srgbClr val="C00000"/>
              </a:buClr>
              <a:buSzPct val="120000"/>
            </a:pPr>
            <a:r>
              <a:rPr lang="en-US" altLang="en-US" sz="2800" dirty="0" smtClean="0">
                <a:latin typeface="Arial" charset="0"/>
                <a:cs typeface="Arial" charset="0"/>
              </a:rPr>
              <a:t>Appetite changes</a:t>
            </a:r>
          </a:p>
          <a:p>
            <a:pPr lvl="2" eaLnBrk="1" hangingPunct="1">
              <a:buClr>
                <a:srgbClr val="C00000"/>
              </a:buClr>
              <a:buSzPct val="120000"/>
            </a:pPr>
            <a:r>
              <a:rPr lang="en-US" altLang="en-US" sz="2800" dirty="0" smtClean="0">
                <a:latin typeface="Arial" charset="0"/>
                <a:cs typeface="Arial" charset="0"/>
              </a:rPr>
              <a:t>Sleep pattern changes</a:t>
            </a:r>
          </a:p>
          <a:p>
            <a:pPr lvl="2" eaLnBrk="1" hangingPunct="1">
              <a:buClr>
                <a:srgbClr val="C00000"/>
              </a:buClr>
              <a:buSzPct val="120000"/>
            </a:pPr>
            <a:r>
              <a:rPr lang="en-US" altLang="en-US" sz="2800" dirty="0" smtClean="0">
                <a:latin typeface="Arial" charset="0"/>
                <a:cs typeface="Arial" charset="0"/>
              </a:rPr>
              <a:t>Many other possible signs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Potential Stress Triggers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763" y="1755775"/>
            <a:ext cx="8199437" cy="4721225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There are many potential triggers for stress, including the following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Increased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responsibility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Major life changes (marriage, divorce, relationship troubles, childbirth, death of loved ones, etc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Relocation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Financial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pressures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Job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changes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Natural and man-made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disasters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Many other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factors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10 Stress Management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25963"/>
          </a:xfrm>
        </p:spPr>
        <p:txBody>
          <a:bodyPr rtlCol="0">
            <a:noAutofit/>
          </a:bodyPr>
          <a:lstStyle/>
          <a:p>
            <a:pPr marL="274320" lvl="1" indent="0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Relaxation Techniques</a:t>
            </a:r>
          </a:p>
          <a:p>
            <a:pPr lvl="3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Meditation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3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Deep Breathing</a:t>
            </a:r>
          </a:p>
          <a:p>
            <a:pPr lvl="3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Visualization Activities</a:t>
            </a:r>
          </a:p>
          <a:p>
            <a:pPr lvl="3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Aromatherapy</a:t>
            </a:r>
          </a:p>
          <a:p>
            <a:pPr lvl="3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Massage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Therapy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10 Stress Management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800600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 smtClean="0">
                <a:latin typeface="Arial" pitchFamily="34" charset="0"/>
                <a:cs typeface="Arial" pitchFamily="34" charset="0"/>
              </a:rPr>
              <a:t>2. Exercise</a:t>
            </a:r>
          </a:p>
          <a:p>
            <a:pPr lvl="2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3100" dirty="0" smtClean="0">
                <a:latin typeface="Arial" pitchFamily="34" charset="0"/>
                <a:cs typeface="Arial" pitchFamily="34" charset="0"/>
              </a:rPr>
              <a:t>Aerobic 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activities</a:t>
            </a:r>
          </a:p>
          <a:p>
            <a:pPr lvl="3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Running </a:t>
            </a:r>
          </a:p>
          <a:p>
            <a:pPr lvl="3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Swimming</a:t>
            </a:r>
          </a:p>
          <a:p>
            <a:pPr lvl="3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3100" dirty="0" err="1">
                <a:latin typeface="Arial" pitchFamily="34" charset="0"/>
                <a:cs typeface="Arial" pitchFamily="34" charset="0"/>
              </a:rPr>
              <a:t>Zumba</a:t>
            </a:r>
            <a:endParaRPr lang="en-US" sz="3100" dirty="0">
              <a:latin typeface="Arial" pitchFamily="34" charset="0"/>
              <a:cs typeface="Arial" pitchFamily="34" charset="0"/>
            </a:endParaRPr>
          </a:p>
          <a:p>
            <a:pPr lvl="2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Anaerobic activities</a:t>
            </a:r>
          </a:p>
          <a:p>
            <a:pPr lvl="3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Walking</a:t>
            </a:r>
          </a:p>
          <a:p>
            <a:pPr lvl="3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Stretching</a:t>
            </a:r>
          </a:p>
          <a:p>
            <a:pPr lvl="3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Yoga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10 Stress Management Techniques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25963"/>
          </a:xfrm>
        </p:spPr>
        <p:txBody>
          <a:bodyPr/>
          <a:lstStyle/>
          <a:p>
            <a:pPr marL="273050" lvl="1" indent="0" eaLnBrk="1" hangingPunct="1">
              <a:buFont typeface="Arial" charset="0"/>
              <a:buNone/>
            </a:pPr>
            <a:endParaRPr lang="en-US" altLang="en-US" sz="2000" dirty="0" smtClean="0">
              <a:latin typeface="Arial" charset="0"/>
              <a:cs typeface="Arial" charset="0"/>
            </a:endParaRPr>
          </a:p>
          <a:p>
            <a:pPr marL="273050" lvl="1" indent="0" eaLnBrk="1" hangingPunct="1">
              <a:buFont typeface="Arial" charset="0"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3. Nutrition</a:t>
            </a:r>
          </a:p>
          <a:p>
            <a:pPr lvl="2" eaLnBrk="1" hangingPunct="1">
              <a:lnSpc>
                <a:spcPct val="150000"/>
              </a:lnSpc>
              <a:buClr>
                <a:srgbClr val="C00000"/>
              </a:buClr>
              <a:buSzPct val="120000"/>
            </a:pPr>
            <a:r>
              <a:rPr lang="en-US" altLang="en-US" dirty="0" smtClean="0">
                <a:latin typeface="Arial" charset="0"/>
                <a:cs typeface="Arial" charset="0"/>
              </a:rPr>
              <a:t>Eat </a:t>
            </a:r>
            <a:r>
              <a:rPr lang="en-US" altLang="en-US" dirty="0" smtClean="0">
                <a:latin typeface="Arial" charset="0"/>
                <a:cs typeface="Arial" charset="0"/>
              </a:rPr>
              <a:t>a balanced diet.</a:t>
            </a:r>
          </a:p>
          <a:p>
            <a:pPr lvl="2" eaLnBrk="1" hangingPunct="1">
              <a:lnSpc>
                <a:spcPct val="150000"/>
              </a:lnSpc>
              <a:buClr>
                <a:srgbClr val="C00000"/>
              </a:buClr>
              <a:buSzPct val="120000"/>
            </a:pPr>
            <a:r>
              <a:rPr lang="en-US" altLang="en-US" dirty="0" smtClean="0">
                <a:latin typeface="Arial" charset="0"/>
                <a:cs typeface="Arial" charset="0"/>
              </a:rPr>
              <a:t>Stay hydrated with plenty of water.</a:t>
            </a:r>
          </a:p>
          <a:p>
            <a:pPr lvl="2" eaLnBrk="1" hangingPunct="1">
              <a:lnSpc>
                <a:spcPct val="150000"/>
              </a:lnSpc>
              <a:buClr>
                <a:srgbClr val="C00000"/>
              </a:buClr>
              <a:buSzPct val="120000"/>
            </a:pPr>
            <a:r>
              <a:rPr lang="en-US" altLang="en-US" dirty="0" smtClean="0">
                <a:latin typeface="Arial" charset="0"/>
                <a:cs typeface="Arial" charset="0"/>
              </a:rPr>
              <a:t>Avoid processed foods.</a:t>
            </a:r>
          </a:p>
          <a:p>
            <a:pPr lvl="2" eaLnBrk="1" hangingPunct="1">
              <a:lnSpc>
                <a:spcPct val="150000"/>
              </a:lnSpc>
              <a:buClr>
                <a:srgbClr val="C00000"/>
              </a:buClr>
              <a:buSzPct val="120000"/>
            </a:pPr>
            <a:r>
              <a:rPr lang="en-US" altLang="en-US" dirty="0" smtClean="0">
                <a:latin typeface="Arial" charset="0"/>
                <a:cs typeface="Arial" charset="0"/>
              </a:rPr>
              <a:t>Reduce caffeine consumption.</a:t>
            </a:r>
          </a:p>
          <a:p>
            <a:pPr lvl="2" eaLnBrk="1" hangingPunct="1">
              <a:lnSpc>
                <a:spcPct val="150000"/>
              </a:lnSpc>
              <a:buClr>
                <a:srgbClr val="C00000"/>
              </a:buClr>
              <a:buSzPct val="120000"/>
            </a:pPr>
            <a:r>
              <a:rPr lang="en-US" altLang="en-US" dirty="0" smtClean="0">
                <a:latin typeface="Arial" charset="0"/>
                <a:cs typeface="Arial" charset="0"/>
              </a:rPr>
              <a:t>Avoid alcohol.</a:t>
            </a:r>
          </a:p>
          <a:p>
            <a:pPr lvl="2" eaLnBrk="1" hangingPunct="1">
              <a:lnSpc>
                <a:spcPct val="150000"/>
              </a:lnSpc>
              <a:buClr>
                <a:srgbClr val="C00000"/>
              </a:buClr>
              <a:buSzPct val="120000"/>
            </a:pPr>
            <a:r>
              <a:rPr lang="en-US" altLang="en-US" dirty="0" smtClean="0">
                <a:latin typeface="Arial" charset="0"/>
                <a:cs typeface="Arial" charset="0"/>
              </a:rPr>
              <a:t>Take appropriate nutritional supplements.</a:t>
            </a:r>
          </a:p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10 Stress Management Techniques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09600" y="1798638"/>
            <a:ext cx="8229600" cy="4525962"/>
          </a:xfrm>
        </p:spPr>
        <p:txBody>
          <a:bodyPr/>
          <a:lstStyle/>
          <a:p>
            <a:pPr marL="273050" lvl="1" indent="0" eaLnBrk="1" hangingPunct="1">
              <a:buFont typeface="Arial" charset="0"/>
              <a:buNone/>
            </a:pPr>
            <a:endParaRPr lang="en-US" altLang="en-US" sz="2000" dirty="0" smtClean="0"/>
          </a:p>
          <a:p>
            <a:pPr marL="273050" lvl="1" indent="0" eaLnBrk="1" hangingPunct="1">
              <a:buFont typeface="Arial" charset="0"/>
              <a:buNone/>
            </a:pPr>
            <a:r>
              <a:rPr lang="en-US" altLang="en-US" sz="2000" dirty="0" smtClean="0">
                <a:latin typeface="Arial" charset="0"/>
                <a:cs typeface="Arial" charset="0"/>
              </a:rPr>
              <a:t>4</a:t>
            </a:r>
            <a:r>
              <a:rPr lang="en-US" altLang="en-US" sz="2400" dirty="0" smtClean="0">
                <a:latin typeface="Arial" charset="0"/>
                <a:cs typeface="Arial" charset="0"/>
              </a:rPr>
              <a:t>. Sufficient Rest</a:t>
            </a:r>
          </a:p>
          <a:p>
            <a:pPr lvl="2" eaLnBrk="1" hangingPunct="1">
              <a:lnSpc>
                <a:spcPct val="150000"/>
              </a:lnSpc>
              <a:buClr>
                <a:srgbClr val="C00000"/>
              </a:buClr>
              <a:buSzPct val="120000"/>
            </a:pPr>
            <a:r>
              <a:rPr lang="en-US" altLang="en-US" dirty="0" smtClean="0">
                <a:latin typeface="Arial" charset="0"/>
                <a:cs typeface="Arial" charset="0"/>
              </a:rPr>
              <a:t>Get </a:t>
            </a:r>
            <a:r>
              <a:rPr lang="en-US" altLang="en-US" dirty="0" smtClean="0">
                <a:latin typeface="Arial" charset="0"/>
                <a:cs typeface="Arial" charset="0"/>
              </a:rPr>
              <a:t>plenty of sleep.</a:t>
            </a:r>
          </a:p>
          <a:p>
            <a:pPr lvl="2" eaLnBrk="1" hangingPunct="1">
              <a:lnSpc>
                <a:spcPct val="150000"/>
              </a:lnSpc>
              <a:buClr>
                <a:srgbClr val="C00000"/>
              </a:buClr>
              <a:buSzPct val="120000"/>
            </a:pPr>
            <a:r>
              <a:rPr lang="en-US" altLang="en-US" dirty="0" smtClean="0">
                <a:latin typeface="Arial" charset="0"/>
                <a:cs typeface="Arial" charset="0"/>
              </a:rPr>
              <a:t>Take a few short breaks throughout the day.</a:t>
            </a:r>
          </a:p>
          <a:p>
            <a:pPr lvl="2" eaLnBrk="1" hangingPunct="1">
              <a:lnSpc>
                <a:spcPct val="150000"/>
              </a:lnSpc>
              <a:buClr>
                <a:srgbClr val="C00000"/>
              </a:buClr>
              <a:buSzPct val="120000"/>
            </a:pPr>
            <a:r>
              <a:rPr lang="en-US" altLang="en-US" dirty="0" smtClean="0">
                <a:latin typeface="Arial" charset="0"/>
                <a:cs typeface="Arial" charset="0"/>
              </a:rPr>
              <a:t>Allow your mind to rest periodically.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10 Stress Management Techniques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09600" y="1798638"/>
            <a:ext cx="8229600" cy="4525962"/>
          </a:xfrm>
        </p:spPr>
        <p:txBody>
          <a:bodyPr/>
          <a:lstStyle/>
          <a:p>
            <a:pPr marL="273050" lvl="1" indent="0" eaLnBrk="1" hangingPunct="1">
              <a:buFont typeface="Arial" charset="0"/>
              <a:buNone/>
            </a:pPr>
            <a:endParaRPr lang="en-US" altLang="en-US" sz="2000" dirty="0" smtClean="0"/>
          </a:p>
          <a:p>
            <a:pPr marL="273050" lvl="1" indent="0" eaLnBrk="1" hangingPunct="1">
              <a:buFont typeface="Arial" charset="0"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5. Goal Setting</a:t>
            </a:r>
          </a:p>
          <a:p>
            <a:pPr lvl="2" eaLnBrk="1" hangingPunct="1">
              <a:lnSpc>
                <a:spcPct val="150000"/>
              </a:lnSpc>
              <a:buClr>
                <a:srgbClr val="C00000"/>
              </a:buClr>
              <a:buSzPct val="120000"/>
            </a:pPr>
            <a:r>
              <a:rPr lang="en-US" altLang="en-US" dirty="0" smtClean="0">
                <a:latin typeface="Arial" charset="0"/>
                <a:cs typeface="Arial" charset="0"/>
              </a:rPr>
              <a:t>Break </a:t>
            </a:r>
            <a:r>
              <a:rPr lang="en-US" altLang="en-US" dirty="0" smtClean="0">
                <a:latin typeface="Arial" charset="0"/>
                <a:cs typeface="Arial" charset="0"/>
              </a:rPr>
              <a:t>major projects/tasks down into achievable goals.</a:t>
            </a:r>
          </a:p>
          <a:p>
            <a:pPr lvl="2" eaLnBrk="1" hangingPunct="1">
              <a:lnSpc>
                <a:spcPct val="150000"/>
              </a:lnSpc>
              <a:buClr>
                <a:srgbClr val="C00000"/>
              </a:buClr>
              <a:buSzPct val="120000"/>
            </a:pPr>
            <a:r>
              <a:rPr lang="en-US" altLang="en-US" dirty="0" smtClean="0">
                <a:latin typeface="Arial" charset="0"/>
                <a:cs typeface="Arial" charset="0"/>
              </a:rPr>
              <a:t>Set milestones for goal achievement.</a:t>
            </a:r>
          </a:p>
          <a:p>
            <a:pPr lvl="2" eaLnBrk="1" hangingPunct="1">
              <a:lnSpc>
                <a:spcPct val="150000"/>
              </a:lnSpc>
              <a:buClr>
                <a:srgbClr val="C00000"/>
              </a:buClr>
              <a:buSzPct val="120000"/>
            </a:pPr>
            <a:r>
              <a:rPr lang="en-US" altLang="en-US" dirty="0" smtClean="0">
                <a:latin typeface="Arial" charset="0"/>
                <a:cs typeface="Arial" charset="0"/>
              </a:rPr>
              <a:t>Track progress toward goal accomplishment.</a:t>
            </a:r>
          </a:p>
          <a:p>
            <a:pPr lvl="2" eaLnBrk="1" hangingPunct="1">
              <a:lnSpc>
                <a:spcPct val="150000"/>
              </a:lnSpc>
              <a:buClr>
                <a:srgbClr val="C00000"/>
              </a:buClr>
              <a:buSzPct val="120000"/>
            </a:pPr>
            <a:r>
              <a:rPr lang="en-US" altLang="en-US" dirty="0" smtClean="0">
                <a:latin typeface="Arial" charset="0"/>
                <a:cs typeface="Arial" charset="0"/>
              </a:rPr>
              <a:t>Reward yourself for progress. 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10 Stress Management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8638"/>
            <a:ext cx="8229600" cy="4525962"/>
          </a:xfrm>
        </p:spPr>
        <p:txBody>
          <a:bodyPr rtlCol="0">
            <a:normAutofit/>
          </a:bodyPr>
          <a:lstStyle/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6. Journaling</a:t>
            </a:r>
          </a:p>
          <a:p>
            <a:pPr lvl="2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Keeping </a:t>
            </a:r>
            <a:r>
              <a:rPr lang="en-US" dirty="0">
                <a:latin typeface="Arial" pitchFamily="34" charset="0"/>
                <a:cs typeface="Arial" pitchFamily="34" charset="0"/>
              </a:rPr>
              <a:t>a journal is a good way to keep stressors from building up inside yourself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937260" lvl="2" indent="-342900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2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Journaling also provides a way to make it easier to recognize circumstances and patterns that lead to stress reactions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937260" lvl="2" indent="-342900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2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Writing down stressors can be a great step toward learning how to manage them effectively.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10 Stress Management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8638"/>
            <a:ext cx="8229600" cy="4525962"/>
          </a:xfrm>
        </p:spPr>
        <p:txBody>
          <a:bodyPr rtlCol="0">
            <a:normAutofit/>
          </a:bodyPr>
          <a:lstStyle/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Proactive Communication</a:t>
            </a:r>
          </a:p>
          <a:p>
            <a:pPr lvl="2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Express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your feelings to those who are involved in the stressful circumstances in your life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937260" lvl="2" indent="-342900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2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Discuss the circumstances you are facing with trusted friends and confidantes.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10 Stress Management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22438"/>
            <a:ext cx="8229600" cy="4525962"/>
          </a:xfrm>
        </p:spPr>
        <p:txBody>
          <a:bodyPr rtlCol="0">
            <a:normAutofit/>
          </a:bodyPr>
          <a:lstStyle/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Seek </a:t>
            </a:r>
            <a:r>
              <a:rPr lang="en-US" dirty="0">
                <a:latin typeface="Arial" pitchFamily="34" charset="0"/>
                <a:cs typeface="Arial" pitchFamily="34" charset="0"/>
              </a:rPr>
              <a:t>Counseling 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Therapy</a:t>
            </a:r>
          </a:p>
          <a:p>
            <a:pPr lvl="2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Seeking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professional assistance when needed is a sign of strength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914400" lvl="2" indent="0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None/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2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Working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with a qualified therapist, counselor or other qualified mental health professional can be one of the best ways to learn how to deal with stress.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Importance of Stress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5105400"/>
          </a:xfrm>
        </p:spPr>
        <p:txBody>
          <a:bodyPr rtlCol="0">
            <a:normAutofit fontScale="92500" lnSpcReduction="20000"/>
          </a:bodyPr>
          <a:lstStyle/>
          <a:p>
            <a:pPr lvl="1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Stress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something that everyone experiences, so learning how to cope with its effects is something that everyone needs to master for their own physical and psychological well-being. 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Those who don’t learn and use appropriate stress-management techniques can experience a variety of negative effects, including physical illness, psychological illness, damaged personal relationships, poor productivity and more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400" i="1" dirty="0">
                <a:solidFill>
                  <a:srgbClr val="000000"/>
                </a:solidFill>
              </a:rPr>
              <a:t>Stress is a top health concern for U.S. teens between 9th and 12th grade, psychologists say that if they don’t learn healthy ways to manage that stress now, it could have serious long-term health implications </a:t>
            </a:r>
            <a:r>
              <a:rPr lang="en-US" sz="2400" dirty="0">
                <a:solidFill>
                  <a:srgbClr val="000000"/>
                </a:solidFill>
              </a:rPr>
              <a:t>– American Psychological Association.</a:t>
            </a:r>
          </a:p>
          <a:p>
            <a:pPr marL="457200" lvl="1" indent="0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10 Stress Management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8638"/>
            <a:ext cx="8229600" cy="4525962"/>
          </a:xfrm>
        </p:spPr>
        <p:txBody>
          <a:bodyPr rtlCol="0">
            <a:normAutofit/>
          </a:bodyPr>
          <a:lstStyle/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Deal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Circumstances</a:t>
            </a:r>
          </a:p>
          <a:p>
            <a:pPr lvl="2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Engaging </a:t>
            </a:r>
            <a:r>
              <a:rPr lang="en-US" dirty="0">
                <a:latin typeface="Arial" pitchFamily="34" charset="0"/>
                <a:cs typeface="Arial" pitchFamily="34" charset="0"/>
              </a:rPr>
              <a:t>in avoidance behavior is not an effective technique for stress management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937260" lvl="2" indent="-342900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2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Ignoring problems or pretending that things are fine when they are not only leads to greater stress in the long run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937260" lvl="2" indent="-342900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2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Managing stress effectively requires actually dealing with it and working through it.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10 Stress Management Techniques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09600" y="1798638"/>
            <a:ext cx="8229600" cy="4525962"/>
          </a:xfrm>
        </p:spPr>
        <p:txBody>
          <a:bodyPr/>
          <a:lstStyle/>
          <a:p>
            <a:pPr marL="273050" lvl="1" indent="0" eaLnBrk="1" hangingPunct="1">
              <a:buFont typeface="Arial" charset="0"/>
              <a:buNone/>
            </a:pPr>
            <a:r>
              <a:rPr lang="en-US" altLang="en-US" sz="2000" dirty="0" smtClean="0"/>
              <a:t>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10</a:t>
            </a:r>
            <a:r>
              <a:rPr lang="en-US" altLang="en-US" sz="2400" dirty="0" smtClean="0">
                <a:latin typeface="Arial" charset="0"/>
                <a:cs typeface="Arial" charset="0"/>
              </a:rPr>
              <a:t>. Apply Effective Time Management Skills</a:t>
            </a:r>
          </a:p>
          <a:p>
            <a:pPr lvl="2" eaLnBrk="1" hangingPunct="1">
              <a:lnSpc>
                <a:spcPct val="150000"/>
              </a:lnSpc>
              <a:buClr>
                <a:srgbClr val="C00000"/>
              </a:buClr>
              <a:buSzPct val="120000"/>
            </a:pPr>
            <a:r>
              <a:rPr lang="en-US" altLang="en-US" dirty="0" smtClean="0">
                <a:latin typeface="Arial" charset="0"/>
                <a:cs typeface="Arial" charset="0"/>
              </a:rPr>
              <a:t>Take </a:t>
            </a:r>
            <a:r>
              <a:rPr lang="en-US" altLang="en-US" dirty="0" smtClean="0">
                <a:latin typeface="Arial" charset="0"/>
                <a:cs typeface="Arial" charset="0"/>
              </a:rPr>
              <a:t>the time to get organized.</a:t>
            </a:r>
          </a:p>
          <a:p>
            <a:pPr lvl="2" eaLnBrk="1" hangingPunct="1">
              <a:lnSpc>
                <a:spcPct val="150000"/>
              </a:lnSpc>
              <a:buClr>
                <a:srgbClr val="C00000"/>
              </a:buClr>
              <a:buSzPct val="120000"/>
            </a:pPr>
            <a:r>
              <a:rPr lang="en-US" altLang="en-US" dirty="0" smtClean="0">
                <a:latin typeface="Arial" charset="0"/>
                <a:cs typeface="Arial" charset="0"/>
              </a:rPr>
              <a:t>Prioritize your to-do list.</a:t>
            </a:r>
          </a:p>
          <a:p>
            <a:pPr lvl="2" eaLnBrk="1" hangingPunct="1">
              <a:lnSpc>
                <a:spcPct val="150000"/>
              </a:lnSpc>
              <a:buClr>
                <a:srgbClr val="C00000"/>
              </a:buClr>
              <a:buSzPct val="120000"/>
            </a:pPr>
            <a:r>
              <a:rPr lang="en-US" altLang="en-US" dirty="0" smtClean="0">
                <a:latin typeface="Arial" charset="0"/>
                <a:cs typeface="Arial" charset="0"/>
              </a:rPr>
              <a:t>Learn to delegate.</a:t>
            </a:r>
          </a:p>
          <a:p>
            <a:pPr lvl="2" eaLnBrk="1" hangingPunct="1">
              <a:lnSpc>
                <a:spcPct val="150000"/>
              </a:lnSpc>
              <a:buClr>
                <a:srgbClr val="C00000"/>
              </a:buClr>
              <a:buSzPct val="120000"/>
            </a:pPr>
            <a:r>
              <a:rPr lang="en-US" altLang="en-US" dirty="0" smtClean="0">
                <a:latin typeface="Arial" charset="0"/>
                <a:cs typeface="Arial" charset="0"/>
              </a:rPr>
              <a:t>Leave time for yourself in your schedule.</a:t>
            </a:r>
          </a:p>
          <a:p>
            <a:pPr lvl="2" eaLnBrk="1" hangingPunct="1">
              <a:lnSpc>
                <a:spcPct val="150000"/>
              </a:lnSpc>
              <a:buClr>
                <a:srgbClr val="C00000"/>
              </a:buClr>
              <a:buSzPct val="120000"/>
            </a:pPr>
            <a:r>
              <a:rPr lang="en-US" altLang="en-US" dirty="0" smtClean="0">
                <a:latin typeface="Arial" charset="0"/>
                <a:cs typeface="Arial" charset="0"/>
              </a:rPr>
              <a:t>Learn how to say “no” to stress-inducing requests that are not essential.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Stress Management That Works for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8638"/>
            <a:ext cx="8229600" cy="4525962"/>
          </a:xfrm>
        </p:spPr>
        <p:txBody>
          <a:bodyPr rtlCol="0">
            <a:normAutofit/>
          </a:bodyPr>
          <a:lstStyle/>
          <a:p>
            <a:pPr lvl="1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Finding </a:t>
            </a:r>
            <a:r>
              <a:rPr lang="en-US" dirty="0">
                <a:latin typeface="Arial" pitchFamily="34" charset="0"/>
                <a:cs typeface="Arial" pitchFamily="34" charset="0"/>
              </a:rPr>
              <a:t>the stress management techniques that work effectively for you in the stressful situations that arise throughout your life can be a powerful resource for health promotion.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17220" lvl="1" indent="-342900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mindful of when you experience stress, how it affects you and what actions best allow you to cope with its effects.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8638"/>
            <a:ext cx="8229600" cy="452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u="sng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u="sng" dirty="0" smtClean="0">
                <a:solidFill>
                  <a:srgbClr val="0070C0"/>
                </a:solidFill>
                <a:hlinkClick r:id="rId2"/>
              </a:rPr>
              <a:t>Mayo Clinic</a:t>
            </a:r>
            <a:r>
              <a:rPr lang="en-US" u="sng" dirty="0" smtClean="0">
                <a:solidFill>
                  <a:srgbClr val="0070C0"/>
                </a:solidFill>
                <a:hlinkClick r:id="rId2"/>
              </a:rPr>
              <a:t/>
            </a:r>
            <a:br>
              <a:rPr lang="en-US" u="sng" dirty="0" smtClean="0">
                <a:solidFill>
                  <a:srgbClr val="0070C0"/>
                </a:solidFill>
                <a:hlinkClick r:id="rId2"/>
              </a:rPr>
            </a:br>
            <a:r>
              <a:rPr lang="en-US" sz="1400" u="sng" dirty="0" smtClean="0">
                <a:solidFill>
                  <a:srgbClr val="0070C0"/>
                </a:solidFill>
                <a:hlinkClick r:id="rId2"/>
              </a:rPr>
              <a:t>http</a:t>
            </a:r>
            <a:r>
              <a:rPr lang="en-US" sz="1400" u="sng" dirty="0">
                <a:solidFill>
                  <a:srgbClr val="0070C0"/>
                </a:solidFill>
                <a:hlinkClick r:id="rId2"/>
              </a:rPr>
              <a:t>://www.mayoclinic.com/health/stress-management/MY00435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endParaRPr lang="en-US" sz="1400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u="sng" dirty="0" smtClean="0">
                <a:solidFill>
                  <a:srgbClr val="0070C0"/>
                </a:solidFill>
                <a:hlinkClick r:id="rId3"/>
              </a:rPr>
              <a:t>RD.com</a:t>
            </a:r>
            <a:r>
              <a:rPr lang="en-US" u="sng" dirty="0" smtClean="0">
                <a:solidFill>
                  <a:srgbClr val="0070C0"/>
                </a:solidFill>
                <a:hlinkClick r:id="rId3"/>
              </a:rPr>
              <a:t/>
            </a:r>
            <a:br>
              <a:rPr lang="en-US" u="sng" dirty="0" smtClean="0">
                <a:solidFill>
                  <a:srgbClr val="0070C0"/>
                </a:solidFill>
                <a:hlinkClick r:id="rId3"/>
              </a:rPr>
            </a:br>
            <a:r>
              <a:rPr lang="en-US" sz="1400" u="sng" dirty="0" smtClean="0">
                <a:solidFill>
                  <a:srgbClr val="0070C0"/>
                </a:solidFill>
                <a:hlinkClick r:id="rId3"/>
              </a:rPr>
              <a:t>http</a:t>
            </a:r>
            <a:r>
              <a:rPr lang="en-US" sz="1400" u="sng" dirty="0">
                <a:solidFill>
                  <a:srgbClr val="0070C0"/>
                </a:solidFill>
                <a:hlinkClick r:id="rId3"/>
              </a:rPr>
              <a:t>://www.rd.com/health/wellness/37-stress-management-tips</a:t>
            </a:r>
            <a:r>
              <a:rPr lang="en-US" sz="1400" u="sng" dirty="0" smtClean="0">
                <a:solidFill>
                  <a:srgbClr val="0070C0"/>
                </a:solidFill>
                <a:hlinkClick r:id="rId3"/>
              </a:rPr>
              <a:t>/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u="sng" dirty="0" smtClean="0">
                <a:solidFill>
                  <a:srgbClr val="0070C0"/>
                </a:solidFill>
                <a:hlinkClick r:id="rId4"/>
              </a:rPr>
              <a:t>Web MD</a:t>
            </a:r>
            <a:r>
              <a:rPr lang="en-US" u="sng" dirty="0" smtClean="0">
                <a:solidFill>
                  <a:srgbClr val="0070C0"/>
                </a:solidFill>
                <a:hlinkClick r:id="rId4"/>
              </a:rPr>
              <a:t/>
            </a:r>
            <a:br>
              <a:rPr lang="en-US" u="sng" dirty="0" smtClean="0">
                <a:solidFill>
                  <a:srgbClr val="0070C0"/>
                </a:solidFill>
                <a:hlinkClick r:id="rId4"/>
              </a:rPr>
            </a:br>
            <a:r>
              <a:rPr lang="en-US" sz="1400" u="sng" dirty="0" smtClean="0">
                <a:solidFill>
                  <a:srgbClr val="0070C0"/>
                </a:solidFill>
                <a:hlinkClick r:id="rId4"/>
              </a:rPr>
              <a:t>http</a:t>
            </a:r>
            <a:r>
              <a:rPr lang="en-US" sz="1400" u="sng" dirty="0">
                <a:solidFill>
                  <a:srgbClr val="0070C0"/>
                </a:solidFill>
                <a:hlinkClick r:id="rId4"/>
              </a:rPr>
              <a:t>://www.webmd.com/balance/guide/tips-to-control-stress#mainContentContainer_area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Learning to Manage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534400" cy="452596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Effective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stress management involves the following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Learning to recognize the signs that you are experiencing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stress</a:t>
            </a:r>
          </a:p>
          <a:p>
            <a:pPr lvl="1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Recognizing the circumstances that trigger stress reactions in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you</a:t>
            </a:r>
          </a:p>
          <a:p>
            <a:pPr lvl="1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Applying stress management techniques to help you cope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Recognizing</a:t>
            </a:r>
            <a:r>
              <a:rPr lang="en-US" altLang="en-US" smtClean="0"/>
              <a:t> the Signs of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25963"/>
          </a:xfrm>
        </p:spPr>
        <p:txBody>
          <a:bodyPr rtlCol="0">
            <a:noAutofit/>
          </a:bodyPr>
          <a:lstStyle/>
          <a:p>
            <a:pPr lvl="1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Stress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 both a psychological and physiological response to change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74320" lvl="1" indent="0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None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It does not manifest itself the same way in everyone.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617220" lvl="1" indent="-342900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2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Some people do not eat enough when they are stressed, while others binge-eat.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937260" lvl="2" indent="-342900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2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Some develop insomnia during times of stress, while others sleep excessively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937260" lvl="2" indent="-342900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When your “ordinary” behaviors and responses change significantly as a result of life circumstances, chances are that you are experiencing stress.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Main Sources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Stress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81534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Mental: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 thoughts is the #1 source for stress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Social: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Parent, peers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Environmental: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Noise background, construction, weather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Physiological: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eating breakfast, lack of sleep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64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Types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Stress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EUSTRESS: 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good/positive stress,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adrenaline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released. </a:t>
            </a: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– causes positive change</a:t>
            </a:r>
          </a:p>
          <a:p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DISTRESS: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bad/negative stress, worrying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550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3 Ways to </a:t>
            </a:r>
            <a:r>
              <a:rPr lang="en-US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Deal/Cope</a:t>
            </a:r>
            <a:endParaRPr lang="en-US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the stressor</a:t>
            </a:r>
          </a:p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 your perception</a:t>
            </a:r>
          </a:p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to deal with it</a:t>
            </a:r>
            <a:endParaRPr lang="en-US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91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Body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eact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9416"/>
            <a:ext cx="8153400" cy="4846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General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Adaptation Syndrome GAS:  </a:t>
            </a: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Body’s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to stress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Alarm: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Fight or Flight response, adrenaline released into the bloodstream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Resistance: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attempts to regain balance</a:t>
            </a:r>
          </a:p>
          <a:p>
            <a:pPr marL="987552" lvl="2" indent="-457200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Homeostasis (body tries to maintain internal balance)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Exhaustion: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harmful body changes, lowers your bodies resistance to disease/illness</a:t>
            </a:r>
          </a:p>
          <a:p>
            <a:pPr marL="987552" lvl="2" indent="-457200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Key is to reach relaxation before exhaustion</a:t>
            </a:r>
          </a:p>
        </p:txBody>
      </p:sp>
    </p:spTree>
    <p:extLst>
      <p:ext uri="{BB962C8B-B14F-4D97-AF65-F5344CB8AC3E}">
        <p14:creationId xmlns:p14="http://schemas.microsoft.com/office/powerpoint/2010/main" val="1595819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82000" cy="762000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Stress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ake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ou Sick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05000"/>
            <a:ext cx="8458200" cy="4648200"/>
          </a:xfrm>
        </p:spPr>
        <p:txBody>
          <a:bodyPr numCol="2">
            <a:noAutofit/>
          </a:bodyPr>
          <a:lstStyle/>
          <a:p>
            <a:r>
              <a:rPr lang="en-US" sz="2500" dirty="0" smtClean="0">
                <a:solidFill>
                  <a:srgbClr val="000000"/>
                </a:solidFill>
              </a:rPr>
              <a:t>60% to 80% of all physical and mental disorders are related to stress.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Not all are caused by stress, but many are made worse by stress.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Some other disorders/diseases made worse by stress:</a:t>
            </a:r>
          </a:p>
          <a:p>
            <a:pPr>
              <a:buNone/>
            </a:pPr>
            <a:endParaRPr lang="en-US" sz="25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2500" dirty="0" smtClean="0">
              <a:solidFill>
                <a:srgbClr val="000000"/>
              </a:solidFill>
            </a:endParaRPr>
          </a:p>
          <a:p>
            <a:r>
              <a:rPr lang="en-US" sz="2500" dirty="0" smtClean="0">
                <a:solidFill>
                  <a:srgbClr val="000000"/>
                </a:solidFill>
              </a:rPr>
              <a:t>Colds/flu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Headaches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Backaches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TMJ syndrome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Heart disease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High blood pressure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Chronic Fatigue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Depression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Asthma</a:t>
            </a:r>
            <a:endParaRPr lang="en-US" sz="2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477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898</Words>
  <Application>Microsoft Office PowerPoint</Application>
  <PresentationFormat>On-screen Show (4:3)</PresentationFormat>
  <Paragraphs>166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Calibri</vt:lpstr>
      <vt:lpstr>Arial</vt:lpstr>
      <vt:lpstr>Office Theme</vt:lpstr>
      <vt:lpstr>PowerPoint Presentation</vt:lpstr>
      <vt:lpstr>Importance of Stress Management</vt:lpstr>
      <vt:lpstr>Learning to Manage Stress</vt:lpstr>
      <vt:lpstr>Recognizing the Signs of Stress</vt:lpstr>
      <vt:lpstr>4 Main Sources of Stress</vt:lpstr>
      <vt:lpstr>Two Types of Stress</vt:lpstr>
      <vt:lpstr>3 Ways to Deal/Cope</vt:lpstr>
      <vt:lpstr>How Does the Body React</vt:lpstr>
      <vt:lpstr>Stress Can Make You Sick </vt:lpstr>
      <vt:lpstr>Common Signs of Stress</vt:lpstr>
      <vt:lpstr>Potential Stress Triggers</vt:lpstr>
      <vt:lpstr>10 Stress Management Techniques</vt:lpstr>
      <vt:lpstr>10 Stress Management Techniques</vt:lpstr>
      <vt:lpstr>10 Stress Management Techniques</vt:lpstr>
      <vt:lpstr>10 Stress Management Techniques</vt:lpstr>
      <vt:lpstr>10 Stress Management Techniques</vt:lpstr>
      <vt:lpstr>10 Stress Management Techniques</vt:lpstr>
      <vt:lpstr>10 Stress Management Techniques</vt:lpstr>
      <vt:lpstr>10 Stress Management Techniques</vt:lpstr>
      <vt:lpstr>10 Stress Management Techniques</vt:lpstr>
      <vt:lpstr>10 Stress Management Techniques</vt:lpstr>
      <vt:lpstr>Stress Management That Works for You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Vikki</dc:creator>
  <cp:lastModifiedBy>Windows User</cp:lastModifiedBy>
  <cp:revision>60</cp:revision>
  <dcterms:created xsi:type="dcterms:W3CDTF">2012-08-15T03:53:11Z</dcterms:created>
  <dcterms:modified xsi:type="dcterms:W3CDTF">2015-04-07T18:42:51Z</dcterms:modified>
</cp:coreProperties>
</file>