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68" r:id="rId17"/>
    <p:sldId id="269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85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5E470-C19D-46FF-B1B2-517A1CD01191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5710A-A9AB-4CAD-8E34-B2CF20325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82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5710A-A9AB-4CAD-8E34-B2CF20325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97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AC15ACB-0343-48DF-A12C-EB24716FF2A6}" type="datetime1">
              <a:rPr lang="en-US" smtClean="0"/>
              <a:t>9/3/2015</a:t>
            </a:fld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02BB0-5D0C-4562-AF5E-75E097AC998B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3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4EC5FE-2D26-49F6-8C2A-204BB0C7CFBC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0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4921EC-68E4-4D5A-A100-7650059C3238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8B8E2-261D-48A8-B592-875095B15C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0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AD2C7E-7638-48E3-B5E9-188C540A5E37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DB320-10E0-40D6-AFFE-DFE922D49B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9BE7F7-8D65-4840-BD93-C222B3AC3A56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F19EB-675B-47A0-9895-2F574935C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40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A9314-E5E2-4011-ACF8-63E8F64FFFB6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713E6-4F1B-492F-9C9B-3BCA93D0F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55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F097E-42A2-48DD-883A-9C21BF074682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50053-C5A9-4DC2-9055-04896B259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22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904783-3933-4652-BC89-D2C8DC2DF4F6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6ABB6-E25B-44D1-B221-3888A91A3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29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C4C2F-08E8-493B-B53C-573D80142046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2A6BB-14AF-40C5-9EC3-4A4EC3932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50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53F016-7BB4-4E6F-8756-C467E3441E3C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B8CCF-D4D2-40FC-9C94-86977B030D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781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2D8B06-7218-4995-A97F-57D6EB80CBB1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6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093463-E8AA-49CD-81D7-D2CCAB68C7AA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3700A-7A25-4FD9-824A-5BDA721149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4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64D608-56F7-4A37-B436-720EA68B5002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FCDB5-0C73-4C07-95F9-957821CDE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6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58119-C7C6-4863-8BDB-4B86AE4290A2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673F9-895B-4869-9ACF-966314014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877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00C93-CB3E-43D5-8452-7EAD5BA9DE91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54E5-24DB-4C46-BCB5-BCB0EEB5F7AF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8B4B0-E73D-46B9-8C2C-72DB7D7294ED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A153-BD13-4A69-B0F3-2CAF3AFECC5D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14F6-5354-49B4-8156-AD735E9BDDB3}" type="datetime1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EF49-79F0-4E2F-8D7E-D7B7E1228BEF}" type="datetime1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51EA-AA0A-43B4-8B55-F2F0AC005346}" type="datetime1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C10E7D-B1CA-401F-96EB-37FB551FC23F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8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2566-852C-4D8B-A277-F594846B89A6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0616-0E8D-4490-8200-4E938C47C9EA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A80F-C5C9-4940-BA82-217578BFDD4F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0E79-67BB-488F-8CA8-678F387BF3C5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566B93-A3D9-4A39-9AB4-DD982C8DA644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48137A-617B-4F9B-BB7C-F00CCB032C4C}" type="datetime1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1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3AC3C8-2462-4636-AF30-7DEA9B61665B}" type="datetime1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BF902F-4972-4DD8-9AFB-A51DDF72434E}" type="datetime1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C17FA-246C-45DA-9ACB-67157660E488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6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90798-9C87-42E0-96F9-CA0AB1D4ABD6}" type="datetime1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33F22B49-DCA3-4A4E-B4FD-FF7D95F75738}" type="datetime1">
              <a:rPr lang="en-US" smtClean="0"/>
              <a:t>9/3/2015</a:t>
            </a:fld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2CA22E5F-3505-44F4-AFE6-69204D4C9B41}" type="datetime1">
              <a:rPr lang="en-US" altLang="en-US" smtClean="0"/>
              <a:t>9/3/2015</a:t>
            </a:fld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altLang="en-US" smtClean="0"/>
              <a:t>Goodheart-Wilcox Co. Inc. - Comprehensive Heatlh</a:t>
            </a:r>
            <a:endParaRPr lang="en-US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6A106E08-6BB5-49F9-9DF2-60907E07DB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6F18A03-C184-45C4-AF93-2EA5E1813D81}" type="datetime1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Goodheart-Wilcox Co. Inc. - Comprehensive Heatlh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89BC12A-E149-48D5-A3BA-98B8418C9FB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n1.classes.redcross.org/learningcontent/PHSS/PHSS/Flanker/flanker_p6/lesson4/video_conscious_choking_adult.html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Safety in the home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85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Drowning	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Drowning people panic. The American Red Cross recommends that untrained rescuers avoid entering the water. </a:t>
            </a:r>
          </a:p>
          <a:p>
            <a:r>
              <a:rPr lang="en-US" sz="2800" dirty="0" smtClean="0"/>
              <a:t>The drowning person often pushes the rescuer down under the water. They can drown you.</a:t>
            </a:r>
          </a:p>
          <a:p>
            <a:r>
              <a:rPr lang="en-US" sz="2800" dirty="0" smtClean="0"/>
              <a:t>Reach for them or throw them an object that will float.</a:t>
            </a:r>
          </a:p>
          <a:p>
            <a:r>
              <a:rPr lang="en-US" sz="2800" dirty="0" smtClean="0"/>
              <a:t>Once out check their pulse and breathing before you give them CPR</a:t>
            </a:r>
          </a:p>
          <a:p>
            <a:r>
              <a:rPr lang="en-US" sz="2800" dirty="0" smtClean="0"/>
              <a:t>Avoid moving their head, neck or back. You can place a rolled towel on either side of their head to keep it from moving.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1816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0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7200" y="838200"/>
            <a:ext cx="46482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Electrical Shock:</a:t>
            </a:r>
          </a:p>
          <a:p>
            <a:r>
              <a:rPr lang="en-US" sz="2400" dirty="0" smtClean="0"/>
              <a:t>Call 911</a:t>
            </a:r>
          </a:p>
          <a:p>
            <a:r>
              <a:rPr lang="en-US" sz="2400" dirty="0" smtClean="0"/>
              <a:t>Do not touch the person if they are in contact with electricity</a:t>
            </a:r>
          </a:p>
          <a:p>
            <a:r>
              <a:rPr lang="en-US" sz="2400" dirty="0" smtClean="0"/>
              <a:t>Turn off power at the source</a:t>
            </a:r>
          </a:p>
          <a:p>
            <a:r>
              <a:rPr lang="en-US" sz="2400" dirty="0" smtClean="0"/>
              <a:t>If you must move a live wire or appliance, push it away with a piece of wood, plastic or cardboard</a:t>
            </a:r>
          </a:p>
          <a:p>
            <a:r>
              <a:rPr lang="en-US" sz="2400" dirty="0" smtClean="0"/>
              <a:t>Check to see if CPR is needed</a:t>
            </a:r>
          </a:p>
          <a:p>
            <a:r>
              <a:rPr lang="en-US" sz="2400" dirty="0" smtClean="0"/>
              <a:t>Treat the person for shock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105400" y="914400"/>
            <a:ext cx="3733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Sever Bleeding:</a:t>
            </a:r>
          </a:p>
          <a:p>
            <a:r>
              <a:rPr lang="en-US" sz="2400" dirty="0" smtClean="0"/>
              <a:t>Apply pressure to wound</a:t>
            </a:r>
          </a:p>
          <a:p>
            <a:r>
              <a:rPr lang="en-US" sz="2400" dirty="0" smtClean="0"/>
              <a:t>Position higher than the heart</a:t>
            </a:r>
          </a:p>
          <a:p>
            <a:r>
              <a:rPr lang="en-US" sz="2400" dirty="0" smtClean="0"/>
              <a:t>Cover wound</a:t>
            </a:r>
          </a:p>
          <a:p>
            <a:r>
              <a:rPr lang="en-US" sz="2400" dirty="0" smtClean="0"/>
              <a:t>Keep victim calm</a:t>
            </a:r>
          </a:p>
          <a:p>
            <a:r>
              <a:rPr lang="en-US" sz="2400" dirty="0" smtClean="0"/>
              <a:t>Tightly affix a bandage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Shock and sever bleeding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3340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3733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Shock may result from trauma, heatstroke, blood loss, an allergic reaction, severe infection, poisoning, severe burns or other causes.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/>
              <a:t>a person is in shock, his or her organs aren't getting enough blood or oxygen. If untreated, this can lead to permanent organ damage or even death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343400" y="381000"/>
            <a:ext cx="4572000" cy="632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Signs and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symptoms</a:t>
            </a:r>
          </a:p>
          <a:p>
            <a:r>
              <a:rPr lang="en-US" sz="2400" dirty="0" smtClean="0"/>
              <a:t>Cool</a:t>
            </a:r>
            <a:r>
              <a:rPr lang="en-US" sz="2400" dirty="0"/>
              <a:t>, clammy skin</a:t>
            </a:r>
          </a:p>
          <a:p>
            <a:r>
              <a:rPr lang="en-US" sz="2400" dirty="0"/>
              <a:t>Pale or ashen skin</a:t>
            </a:r>
          </a:p>
          <a:p>
            <a:r>
              <a:rPr lang="en-US" sz="2400" dirty="0"/>
              <a:t>Rapid pulse</a:t>
            </a:r>
          </a:p>
          <a:p>
            <a:r>
              <a:rPr lang="en-US" sz="2400" dirty="0"/>
              <a:t>Rapid breathing</a:t>
            </a:r>
          </a:p>
          <a:p>
            <a:r>
              <a:rPr lang="en-US" sz="2400" dirty="0"/>
              <a:t>Nausea or vomiting</a:t>
            </a:r>
          </a:p>
          <a:p>
            <a:r>
              <a:rPr lang="en-US" sz="2400" dirty="0"/>
              <a:t>Enlarged pupils</a:t>
            </a:r>
          </a:p>
          <a:p>
            <a:r>
              <a:rPr lang="en-US" sz="2400" dirty="0"/>
              <a:t>Weakness or fatigue</a:t>
            </a:r>
          </a:p>
          <a:p>
            <a:r>
              <a:rPr lang="en-US" sz="2400" dirty="0"/>
              <a:t>Dizziness or fainting</a:t>
            </a:r>
          </a:p>
          <a:p>
            <a:r>
              <a:rPr lang="en-US" sz="2400" dirty="0"/>
              <a:t>Changes in </a:t>
            </a:r>
            <a:r>
              <a:rPr lang="en-US" sz="2400" dirty="0" smtClean="0"/>
              <a:t>behavior</a:t>
            </a:r>
            <a:r>
              <a:rPr lang="en-US" sz="2400" dirty="0"/>
              <a:t>, such as anxiousness or agitation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7921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shock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553200"/>
            <a:ext cx="5029200" cy="1682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3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burns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According to the Centers of Disease Control and Prevention, 300 people under 20 years of age visit an emergency room each day for burn injuries.</a:t>
            </a:r>
          </a:p>
          <a:p>
            <a:r>
              <a:rPr lang="en-US" sz="2400" dirty="0" smtClean="0"/>
              <a:t>Can be caused by: fire, smoldering materials, steam, hot surfaces, hot gases and liquids</a:t>
            </a:r>
          </a:p>
          <a:p>
            <a:r>
              <a:rPr lang="en-US" sz="2400" dirty="0" smtClean="0"/>
              <a:t>Can be also caused by: chemicals, electric current and sun</a:t>
            </a:r>
          </a:p>
          <a:p>
            <a:r>
              <a:rPr lang="en-US" sz="2400" dirty="0" smtClean="0"/>
              <a:t>Complications can arise from burns: infection, shock, dehydration, pain, immobility of the affected body part</a:t>
            </a:r>
          </a:p>
          <a:p>
            <a:r>
              <a:rPr lang="en-US" sz="2400" dirty="0" smtClean="0"/>
              <a:t>Need to identify what type of burn it is before administering care: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1054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1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Burn classification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First Degree Burns: </a:t>
            </a:r>
            <a:r>
              <a:rPr lang="en-US" sz="2800" dirty="0"/>
              <a:t>Outermost layer of skin, red and slightly swollen, painful. (sunburn, touching stove or pots and pans)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Second Degree Burns: </a:t>
            </a:r>
            <a:r>
              <a:rPr lang="en-US" sz="2800" dirty="0"/>
              <a:t>Second layer of skin, blisters, red and swelling. Less than 3” in diameter is considered minor. Second degree burns larger than 3” are considered a medical </a:t>
            </a:r>
            <a:r>
              <a:rPr lang="en-US" sz="2800" dirty="0" smtClean="0"/>
              <a:t>emergency</a:t>
            </a: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Third Degree Burns: </a:t>
            </a:r>
            <a:r>
              <a:rPr lang="en-US" sz="2800" dirty="0" smtClean="0"/>
              <a:t>Most serious, affecting all layers of the skin, underlying tissue, muscle, fat and sometimes bone. Can lead to shock, infections, blood loss, dehydration, unconsciousness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553200"/>
            <a:ext cx="5562600" cy="1682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7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066800"/>
            <a:ext cx="3581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First Degree Burns: </a:t>
            </a:r>
          </a:p>
          <a:p>
            <a:pPr marL="400050" lvl="1" indent="-228600"/>
            <a:r>
              <a:rPr lang="en-US" sz="2800" dirty="0" smtClean="0"/>
              <a:t>Hold under cool water for at least 10 minutes</a:t>
            </a:r>
          </a:p>
          <a:p>
            <a:pPr marL="400050" lvl="1" indent="-228600"/>
            <a:r>
              <a:rPr lang="en-US" sz="2800" dirty="0" smtClean="0"/>
              <a:t>Cover with gauze or bandage</a:t>
            </a:r>
          </a:p>
          <a:p>
            <a:pPr marL="400050" lvl="1" indent="-228600"/>
            <a:r>
              <a:rPr lang="en-US" sz="2800" dirty="0" smtClean="0"/>
              <a:t>Take acetaminophen or ibuprofen</a:t>
            </a:r>
          </a:p>
          <a:p>
            <a:pPr lvl="1"/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038600" y="1066800"/>
            <a:ext cx="5029200" cy="464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Serious Burns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400050" lvl="1"/>
            <a:r>
              <a:rPr lang="en-US" sz="2800" dirty="0" smtClean="0"/>
              <a:t> Call 911</a:t>
            </a:r>
          </a:p>
          <a:p>
            <a:pPr marL="400050" lvl="1"/>
            <a:r>
              <a:rPr lang="en-US" sz="2800" dirty="0" smtClean="0"/>
              <a:t>If unconscious check for breathing, give CPR if needed</a:t>
            </a:r>
          </a:p>
          <a:p>
            <a:pPr marL="400050" lvl="1"/>
            <a:r>
              <a:rPr lang="en-US" sz="2800" dirty="0" smtClean="0"/>
              <a:t>Elevate the burned parts above the heart</a:t>
            </a:r>
          </a:p>
          <a:p>
            <a:pPr marL="400050" lvl="1"/>
            <a:r>
              <a:rPr lang="en-US" sz="2800" dirty="0" smtClean="0"/>
              <a:t>Cover burned area loosely with moist, cool, sterile gauze or cloth</a:t>
            </a:r>
          </a:p>
          <a:p>
            <a:pPr marL="400050" lvl="1"/>
            <a:r>
              <a:rPr lang="en-US" sz="2800" dirty="0" smtClean="0"/>
              <a:t>Treat for shock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First aid for burns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77634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Do not remove burned clothing. Do not immerse serious burns into cold water, could cause shock.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24400" y="6629400"/>
            <a:ext cx="4191000" cy="156120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80772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Frostbite:</a:t>
            </a:r>
          </a:p>
          <a:p>
            <a:pPr marL="742950" indent="-400050"/>
            <a:r>
              <a:rPr lang="en-US" sz="2800" dirty="0" smtClean="0"/>
              <a:t>Can kill tissue</a:t>
            </a:r>
          </a:p>
          <a:p>
            <a:pPr marL="742950" indent="-400050"/>
            <a:r>
              <a:rPr lang="en-US" sz="2800" dirty="0" smtClean="0"/>
              <a:t>Cause infections or loss of limbs</a:t>
            </a:r>
          </a:p>
          <a:p>
            <a:pPr marL="742950" indent="-400050"/>
            <a:r>
              <a:rPr lang="en-US" sz="2800" dirty="0" smtClean="0"/>
              <a:t>White, gray, or yellow skin</a:t>
            </a:r>
          </a:p>
          <a:p>
            <a:pPr marL="742950" indent="-400050"/>
            <a:r>
              <a:rPr lang="en-US" sz="2800" dirty="0" smtClean="0"/>
              <a:t>Cold and waxy skin</a:t>
            </a:r>
          </a:p>
          <a:p>
            <a:pPr marL="742950" indent="-400050"/>
            <a:r>
              <a:rPr lang="en-US" sz="2800" dirty="0" smtClean="0"/>
              <a:t>Blistered, hardened skin</a:t>
            </a:r>
          </a:p>
          <a:p>
            <a:pPr marL="742950" indent="-400050"/>
            <a:r>
              <a:rPr lang="en-US" sz="2800" dirty="0" smtClean="0"/>
              <a:t>Numbness, burning and itching</a:t>
            </a:r>
          </a:p>
          <a:p>
            <a:pPr marL="742950" indent="-400050"/>
            <a:r>
              <a:rPr lang="en-US" sz="2800" dirty="0" smtClean="0"/>
              <a:t>Remove wet clothes</a:t>
            </a:r>
          </a:p>
          <a:p>
            <a:pPr marL="742950" indent="-400050"/>
            <a:r>
              <a:rPr lang="en-US" sz="2800" dirty="0" smtClean="0"/>
              <a:t>Immerse in warm not hot water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563562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Cold weather emergencies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553200"/>
            <a:ext cx="5715000" cy="1682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6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3733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Hypothermia</a:t>
            </a: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171450" indent="-171450"/>
            <a:r>
              <a:rPr lang="en-US" sz="2400" dirty="0" smtClean="0"/>
              <a:t>Dangerously low temperature</a:t>
            </a:r>
          </a:p>
          <a:p>
            <a:pPr marL="171450" indent="-171450"/>
            <a:r>
              <a:rPr lang="en-US" sz="2400" dirty="0" smtClean="0"/>
              <a:t>Body is wet and cold</a:t>
            </a:r>
          </a:p>
          <a:p>
            <a:pPr marL="171450" indent="-171450"/>
            <a:r>
              <a:rPr lang="en-US" sz="2400" dirty="0" smtClean="0"/>
              <a:t>Can be fatal if untreated</a:t>
            </a:r>
          </a:p>
          <a:p>
            <a:pPr marL="171450" indent="-171450"/>
            <a:r>
              <a:rPr lang="en-US" sz="2400" dirty="0" smtClean="0"/>
              <a:t>Uncontrollable shivering</a:t>
            </a:r>
          </a:p>
          <a:p>
            <a:pPr marL="171450" indent="-171450"/>
            <a:r>
              <a:rPr lang="en-US" sz="2400" dirty="0" smtClean="0"/>
              <a:t>Slurred speech</a:t>
            </a:r>
          </a:p>
          <a:p>
            <a:pPr marL="171450" indent="-171450"/>
            <a:r>
              <a:rPr lang="en-US" sz="2400" dirty="0" smtClean="0"/>
              <a:t>Loss of coordination</a:t>
            </a:r>
          </a:p>
          <a:p>
            <a:pPr marL="171450" indent="-171450"/>
            <a:r>
              <a:rPr lang="en-US" sz="2400" dirty="0" smtClean="0"/>
              <a:t>Abnormal/slow breathing</a:t>
            </a:r>
          </a:p>
          <a:p>
            <a:pPr marL="171450" indent="-171450"/>
            <a:r>
              <a:rPr lang="en-US" sz="2400" dirty="0" smtClean="0"/>
              <a:t>Extreme fatigue</a:t>
            </a:r>
          </a:p>
          <a:p>
            <a:pPr marL="171450" indent="-171450"/>
            <a:r>
              <a:rPr lang="en-US" sz="2400" dirty="0" smtClean="0"/>
              <a:t>Confusion/memory problems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800600" y="1066800"/>
            <a:ext cx="3733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Treatment:</a:t>
            </a:r>
          </a:p>
          <a:p>
            <a:pPr marL="171450" indent="-171450"/>
            <a:r>
              <a:rPr lang="en-US" sz="2400" dirty="0" smtClean="0"/>
              <a:t>Move person indoors</a:t>
            </a:r>
          </a:p>
          <a:p>
            <a:pPr marL="171450" indent="-171450"/>
            <a:r>
              <a:rPr lang="en-US" sz="2400" dirty="0" smtClean="0"/>
              <a:t>Remove wet clothing</a:t>
            </a:r>
          </a:p>
          <a:p>
            <a:pPr marL="171450" indent="-171450"/>
            <a:r>
              <a:rPr lang="en-US" sz="2400" dirty="0" smtClean="0"/>
              <a:t>Cover with blankets</a:t>
            </a:r>
          </a:p>
          <a:p>
            <a:pPr marL="171450" indent="-171450"/>
            <a:r>
              <a:rPr lang="en-US" sz="2400" dirty="0" smtClean="0"/>
              <a:t>Give warm drinks</a:t>
            </a:r>
          </a:p>
          <a:p>
            <a:pPr marL="171450" indent="-171450"/>
            <a:r>
              <a:rPr lang="en-US" sz="2400" dirty="0" smtClean="0"/>
              <a:t>Do not use heating pads</a:t>
            </a:r>
          </a:p>
          <a:p>
            <a:pPr marL="171450" indent="-171450"/>
            <a:r>
              <a:rPr lang="en-US" sz="2400" dirty="0" smtClean="0"/>
              <a:t>Do not give alcohol drinks</a:t>
            </a:r>
          </a:p>
          <a:p>
            <a:pPr marL="171450" indent="-171450"/>
            <a:r>
              <a:rPr lang="en-US" sz="2400" dirty="0" smtClean="0"/>
              <a:t>Do not massage or rub skin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Cold weather emergencies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1816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0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143000"/>
            <a:ext cx="42672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Heat/Dehydration</a:t>
            </a:r>
          </a:p>
          <a:p>
            <a:r>
              <a:rPr lang="en-US" sz="2400" dirty="0" smtClean="0"/>
              <a:t>Can cause heat cramps </a:t>
            </a:r>
          </a:p>
          <a:p>
            <a:pPr lvl="1"/>
            <a:r>
              <a:rPr lang="en-US" sz="2400" dirty="0" smtClean="0"/>
              <a:t>Stomach cramps, muscle cramps and spasms (legs)</a:t>
            </a:r>
          </a:p>
          <a:p>
            <a:r>
              <a:rPr lang="en-US" sz="2400" dirty="0" smtClean="0"/>
              <a:t>Heat exhaustion/stroke</a:t>
            </a:r>
          </a:p>
          <a:p>
            <a:pPr lvl="1"/>
            <a:r>
              <a:rPr lang="en-US" sz="2400" dirty="0" smtClean="0"/>
              <a:t>Cool moist skin</a:t>
            </a:r>
          </a:p>
          <a:p>
            <a:pPr lvl="1"/>
            <a:r>
              <a:rPr lang="en-US" sz="2400" dirty="0" smtClean="0"/>
              <a:t>Pale, gray, flushed skin</a:t>
            </a:r>
          </a:p>
          <a:p>
            <a:pPr lvl="1"/>
            <a:r>
              <a:rPr lang="en-US" sz="2400" dirty="0" smtClean="0"/>
              <a:t>Headache</a:t>
            </a:r>
          </a:p>
          <a:p>
            <a:pPr lvl="1"/>
            <a:r>
              <a:rPr lang="en-US" sz="2400" dirty="0" smtClean="0"/>
              <a:t>Nausea</a:t>
            </a:r>
          </a:p>
          <a:p>
            <a:pPr lvl="1"/>
            <a:r>
              <a:rPr lang="en-US" sz="2400" dirty="0" smtClean="0"/>
              <a:t>Dizziness</a:t>
            </a:r>
          </a:p>
          <a:p>
            <a:pPr lvl="1"/>
            <a:r>
              <a:rPr lang="en-US" sz="2400" dirty="0" smtClean="0"/>
              <a:t>Weakness/exhaustion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419600" y="1143000"/>
            <a:ext cx="45720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Treatment</a:t>
            </a:r>
          </a:p>
          <a:p>
            <a:r>
              <a:rPr lang="en-US" sz="2400" dirty="0" smtClean="0"/>
              <a:t>Move to shade or indoors</a:t>
            </a:r>
          </a:p>
          <a:p>
            <a:r>
              <a:rPr lang="en-US" sz="2400" dirty="0" smtClean="0"/>
              <a:t>Remove as much clothing as possible</a:t>
            </a:r>
          </a:p>
          <a:p>
            <a:r>
              <a:rPr lang="en-US" sz="2400" dirty="0" smtClean="0"/>
              <a:t>Apply cold, wet towels to skin</a:t>
            </a:r>
          </a:p>
          <a:p>
            <a:r>
              <a:rPr lang="en-US" sz="2400" dirty="0" smtClean="0"/>
              <a:t>Sip cold drinks</a:t>
            </a:r>
          </a:p>
          <a:p>
            <a:r>
              <a:rPr lang="en-US" sz="2400" dirty="0" smtClean="0"/>
              <a:t>Gently stretch cramping muscles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Call 911: </a:t>
            </a:r>
          </a:p>
          <a:p>
            <a:pPr marL="400050" lvl="1" indent="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Very high body temp, altered consciousness/confusion, seizures, rapid or weak pulse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Hot weather emergencies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45720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Home fire prevention  and safety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19200"/>
            <a:ext cx="8458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Install smoke detectors (doubles your chances of survival)</a:t>
            </a:r>
          </a:p>
          <a:p>
            <a:pPr lvl="1"/>
            <a:r>
              <a:rPr lang="en-US" sz="3000" dirty="0" smtClean="0"/>
              <a:t>Should be on every level of the home</a:t>
            </a:r>
          </a:p>
          <a:p>
            <a:pPr lvl="1"/>
            <a:r>
              <a:rPr lang="en-US" sz="3000" dirty="0" smtClean="0"/>
              <a:t>Need detector around sleeping areas, kitchen, and near furnace</a:t>
            </a:r>
          </a:p>
          <a:p>
            <a:pPr lvl="1"/>
            <a:r>
              <a:rPr lang="en-US" sz="3000" dirty="0" smtClean="0"/>
              <a:t>Test your smoke detectors monthly</a:t>
            </a:r>
          </a:p>
          <a:p>
            <a:pPr lvl="1"/>
            <a:r>
              <a:rPr lang="en-US" sz="3000" dirty="0" smtClean="0"/>
              <a:t>Replace batteries once a year</a:t>
            </a:r>
          </a:p>
          <a:p>
            <a:pPr lvl="1"/>
            <a:r>
              <a:rPr lang="en-US" sz="3000" dirty="0" smtClean="0"/>
              <a:t>Always have a fire extinguisher on hand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43434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  <p:sp>
        <p:nvSpPr>
          <p:cNvPr id="5" name="AutoShape 2" descr="Image result for fi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fir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9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159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Other fire preventions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Prohibit smoking indoors</a:t>
            </a:r>
          </a:p>
          <a:p>
            <a:r>
              <a:rPr lang="en-US" sz="2800" dirty="0" smtClean="0"/>
              <a:t>Never leave burning candles unattended</a:t>
            </a:r>
          </a:p>
          <a:p>
            <a:r>
              <a:rPr lang="en-US" sz="2800" dirty="0" smtClean="0"/>
              <a:t>Keep flammable materials away from heat or flames</a:t>
            </a:r>
          </a:p>
          <a:p>
            <a:r>
              <a:rPr lang="en-US" sz="2800" dirty="0" smtClean="0"/>
              <a:t>Use space heaters EXACTLY as described</a:t>
            </a:r>
          </a:p>
          <a:p>
            <a:r>
              <a:rPr lang="en-US" sz="2800" dirty="0" smtClean="0"/>
              <a:t>Always clean grease buildup</a:t>
            </a:r>
          </a:p>
          <a:p>
            <a:r>
              <a:rPr lang="en-US" sz="2800" dirty="0" smtClean="0"/>
              <a:t>Clean filter on dryer after every use</a:t>
            </a:r>
          </a:p>
          <a:p>
            <a:r>
              <a:rPr lang="en-US" sz="2800" dirty="0" smtClean="0"/>
              <a:t>Dispose of coals from fireplace in nonflammable container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553200"/>
            <a:ext cx="5410200" cy="1682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683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Chemical hazards</a:t>
            </a:r>
            <a:r>
              <a:rPr lang="en-US" sz="3600" dirty="0" smtClean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5181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Chemicals that seem safe can become dangerous when the body is exposed to it. Some will irritate the skin, eyes, or lungs (including breathing problems)</a:t>
            </a:r>
          </a:p>
          <a:p>
            <a:r>
              <a:rPr lang="en-US" sz="3000" dirty="0" smtClean="0"/>
              <a:t>Chemicals known as </a:t>
            </a:r>
            <a:r>
              <a:rPr lang="en-US" sz="3000" i="1" dirty="0" smtClean="0">
                <a:solidFill>
                  <a:srgbClr val="C00000"/>
                </a:solidFill>
              </a:rPr>
              <a:t>carcinogens </a:t>
            </a:r>
            <a:r>
              <a:rPr lang="en-US" sz="3000" dirty="0" smtClean="0"/>
              <a:t>can cause cancer if handled improperly</a:t>
            </a:r>
          </a:p>
          <a:p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</a:rPr>
              <a:t>Radon</a:t>
            </a:r>
            <a:r>
              <a:rPr lang="en-US" sz="3000" dirty="0" smtClean="0"/>
              <a:t>: colorless, odorless, tasteless radioactive gas. It is formed naturally from uranium in the earth’s soil and rocks. Can seep from the ground and accumulate in basements. Can damage lung tissue.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2578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5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Chemical hazards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518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Carbon Monoxide: </a:t>
            </a:r>
            <a:r>
              <a:rPr lang="en-US" sz="2800" dirty="0" smtClean="0"/>
              <a:t>toxic, odorless, invisible gas produced during combustion of gasoline, natural gas, oil, kerosene, charcoal, and other fuels. </a:t>
            </a:r>
          </a:p>
          <a:p>
            <a:r>
              <a:rPr lang="en-US" sz="2800" dirty="0" smtClean="0"/>
              <a:t>Attaches to red blood cells, prevents the blood from transporting oxygen to the tissues. Death can occur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029200" cy="244475"/>
          </a:xfrm>
        </p:spPr>
        <p:txBody>
          <a:bodyPr/>
          <a:lstStyle/>
          <a:p>
            <a:r>
              <a:rPr lang="en-US" smtClean="0"/>
              <a:t>Goodheart-Wilcox Co. Inc. - Comprehensive Heatlh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37338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Signs &amp; Symptoms:</a:t>
            </a:r>
          </a:p>
          <a:p>
            <a:pPr lvl="1"/>
            <a:r>
              <a:rPr lang="en-US" sz="3000" dirty="0" smtClean="0"/>
              <a:t>Extreme fatigue</a:t>
            </a:r>
          </a:p>
          <a:p>
            <a:pPr lvl="1"/>
            <a:r>
              <a:rPr lang="en-US" sz="3000" dirty="0" smtClean="0"/>
              <a:t>Sleepiness</a:t>
            </a:r>
          </a:p>
          <a:p>
            <a:pPr lvl="1"/>
            <a:r>
              <a:rPr lang="en-US" sz="3000" dirty="0" smtClean="0"/>
              <a:t>Nausea</a:t>
            </a:r>
          </a:p>
          <a:p>
            <a:pPr lvl="1"/>
            <a:r>
              <a:rPr lang="en-US" sz="3000" dirty="0" smtClean="0"/>
              <a:t>Confusion</a:t>
            </a:r>
          </a:p>
          <a:p>
            <a:pPr lvl="1"/>
            <a:r>
              <a:rPr lang="en-US" sz="3000" dirty="0" smtClean="0"/>
              <a:t>Dizziness</a:t>
            </a:r>
          </a:p>
          <a:p>
            <a:pPr lvl="1"/>
            <a:r>
              <a:rPr lang="en-US" sz="3000" dirty="0" smtClean="0"/>
              <a:t>Headache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343400" y="1066800"/>
            <a:ext cx="44958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Prevention:</a:t>
            </a:r>
            <a:endParaRPr lang="en-US" sz="3000" dirty="0"/>
          </a:p>
          <a:p>
            <a:pPr lvl="1"/>
            <a:r>
              <a:rPr lang="en-US" sz="3000" dirty="0" smtClean="0"/>
              <a:t>Install CO detectors</a:t>
            </a:r>
          </a:p>
          <a:p>
            <a:pPr lvl="1"/>
            <a:r>
              <a:rPr lang="en-US" sz="3000" dirty="0" smtClean="0"/>
              <a:t>Never use BBQ grills indoors</a:t>
            </a:r>
          </a:p>
          <a:p>
            <a:pPr lvl="1"/>
            <a:r>
              <a:rPr lang="en-US" sz="3000" dirty="0" smtClean="0"/>
              <a:t>Never use gas stove or oven to heat house</a:t>
            </a:r>
          </a:p>
          <a:p>
            <a:pPr lvl="1"/>
            <a:r>
              <a:rPr lang="en-US" sz="3000" dirty="0" smtClean="0"/>
              <a:t>Never leave a vehicle running or lawn mower in a garage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921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Carbon monoxide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48006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5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Emergency preparedness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5638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Carry a first aid kit in your vehicle</a:t>
            </a:r>
          </a:p>
          <a:p>
            <a:r>
              <a:rPr lang="en-US" sz="3000" dirty="0" smtClean="0"/>
              <a:t>Phone numbers of poison control, doctor, police and fire should be posted </a:t>
            </a:r>
          </a:p>
          <a:p>
            <a:r>
              <a:rPr lang="en-US" sz="3000" dirty="0" smtClean="0"/>
              <a:t>Make an emergency plan</a:t>
            </a:r>
          </a:p>
          <a:p>
            <a:r>
              <a:rPr lang="en-US" sz="3000" dirty="0" smtClean="0"/>
              <a:t>Common emergencies:</a:t>
            </a:r>
          </a:p>
          <a:p>
            <a:pPr lvl="1"/>
            <a:r>
              <a:rPr lang="en-US" sz="3000" dirty="0" smtClean="0"/>
              <a:t>Weather related</a:t>
            </a:r>
          </a:p>
          <a:p>
            <a:pPr lvl="1"/>
            <a:r>
              <a:rPr lang="en-US" sz="3000" dirty="0" smtClean="0"/>
              <a:t>Power failure</a:t>
            </a:r>
          </a:p>
          <a:p>
            <a:pPr lvl="1"/>
            <a:r>
              <a:rPr lang="en-US" sz="3000" dirty="0" smtClean="0"/>
              <a:t>Fire</a:t>
            </a:r>
          </a:p>
          <a:p>
            <a:pPr lvl="1"/>
            <a:r>
              <a:rPr lang="en-US" sz="3000" dirty="0" smtClean="0"/>
              <a:t>Accident</a:t>
            </a:r>
          </a:p>
          <a:p>
            <a:pPr lvl="1"/>
            <a:endParaRPr lang="en-US" sz="3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48768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3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choking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066800"/>
            <a:ext cx="79248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Signs:</a:t>
            </a:r>
          </a:p>
          <a:p>
            <a:r>
              <a:rPr lang="en-US" sz="2800" dirty="0" smtClean="0"/>
              <a:t>Grabbing the throat</a:t>
            </a:r>
          </a:p>
          <a:p>
            <a:r>
              <a:rPr lang="en-US" sz="2800" dirty="0" smtClean="0"/>
              <a:t>Cannot speak or breath</a:t>
            </a:r>
          </a:p>
          <a:p>
            <a:r>
              <a:rPr lang="en-US" sz="2800" dirty="0" smtClean="0"/>
              <a:t>Cannot talk or make noise</a:t>
            </a:r>
          </a:p>
          <a:p>
            <a:r>
              <a:rPr lang="en-US" sz="2800" dirty="0" smtClean="0"/>
              <a:t>Cannot cough or expel air forcefully</a:t>
            </a:r>
          </a:p>
          <a:p>
            <a:r>
              <a:rPr lang="en-US" sz="2800" dirty="0" smtClean="0"/>
              <a:t>Blue lips</a:t>
            </a:r>
          </a:p>
          <a:p>
            <a:r>
              <a:rPr lang="en-US" sz="2800" dirty="0" smtClean="0"/>
              <a:t>Eventually becomes unconscious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Video:  </a:t>
            </a:r>
            <a:r>
              <a:rPr lang="en-US" sz="2800" dirty="0" smtClean="0">
                <a:hlinkClick r:id="rId2"/>
              </a:rPr>
              <a:t>Choking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1816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9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9762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Choking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990600"/>
            <a:ext cx="7924800" cy="5181600"/>
          </a:xfrm>
        </p:spPr>
        <p:txBody>
          <a:bodyPr>
            <a:noAutofit/>
          </a:bodyPr>
          <a:lstStyle/>
          <a:p>
            <a:r>
              <a:rPr lang="en-US" sz="2500" dirty="0" smtClean="0"/>
              <a:t>Ask someone to call “911”</a:t>
            </a:r>
          </a:p>
          <a:p>
            <a:r>
              <a:rPr lang="en-US" sz="2500" dirty="0" smtClean="0"/>
              <a:t>Perform 5 back blows, between the should blades with the heel of your hand</a:t>
            </a:r>
          </a:p>
          <a:p>
            <a:r>
              <a:rPr lang="en-US" sz="2500" dirty="0" smtClean="0"/>
              <a:t>Perform 5 abdominal thrusts:</a:t>
            </a:r>
          </a:p>
          <a:p>
            <a:pPr lvl="1"/>
            <a:r>
              <a:rPr lang="en-US" sz="2500" dirty="0" smtClean="0"/>
              <a:t>Stand behind the person, wrap your arms around their waist, and clasp your hands together at the front.</a:t>
            </a:r>
          </a:p>
          <a:p>
            <a:pPr lvl="1"/>
            <a:r>
              <a:rPr lang="en-US" sz="2500" dirty="0" smtClean="0"/>
              <a:t>Bend the person forward slightly</a:t>
            </a:r>
          </a:p>
          <a:p>
            <a:pPr lvl="1"/>
            <a:r>
              <a:rPr lang="en-US" sz="2500" dirty="0" smtClean="0"/>
              <a:t>Form a fist with one hand and press it against the abdomen. Hold your fist with your other hand.</a:t>
            </a:r>
          </a:p>
          <a:p>
            <a:pPr lvl="1"/>
            <a:r>
              <a:rPr lang="en-US" sz="2500" dirty="0" smtClean="0"/>
              <a:t>Push hard, in and up against the abdomen</a:t>
            </a:r>
          </a:p>
          <a:p>
            <a:pPr lvl="1"/>
            <a:r>
              <a:rPr lang="en-US" sz="2500" dirty="0" smtClean="0"/>
              <a:t>Prepare to give CPR if necessary</a:t>
            </a: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5715000" cy="244475"/>
          </a:xfrm>
        </p:spPr>
        <p:txBody>
          <a:bodyPr/>
          <a:lstStyle/>
          <a:p>
            <a:r>
              <a:rPr lang="en-US" dirty="0" err="1" smtClean="0"/>
              <a:t>Goodheart</a:t>
            </a:r>
            <a:r>
              <a:rPr lang="en-US" dirty="0" smtClean="0"/>
              <a:t>-Wilcox Co. Inc. - Comprehensive </a:t>
            </a:r>
            <a:r>
              <a:rPr lang="en-US" dirty="0" err="1" smtClean="0"/>
              <a:t>Heatlh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63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range circles design template">
  <a:themeElements>
    <a:clrScheme name="Office Theme 1">
      <a:dk1>
        <a:srgbClr val="993300"/>
      </a:dk1>
      <a:lt1>
        <a:srgbClr val="FFFFFF"/>
      </a:lt1>
      <a:dk2>
        <a:srgbClr val="996633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822A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993300"/>
        </a:dk1>
        <a:lt1>
          <a:srgbClr val="FFFFFF"/>
        </a:lt1>
        <a:dk2>
          <a:srgbClr val="996633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822A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6600"/>
        </a:dk1>
        <a:lt1>
          <a:srgbClr val="DEF6F1"/>
        </a:lt1>
        <a:dk2>
          <a:srgbClr val="CC3300"/>
        </a:dk2>
        <a:lt2>
          <a:srgbClr val="969696"/>
        </a:lt2>
        <a:accent1>
          <a:srgbClr val="FEF0CE"/>
        </a:accent1>
        <a:accent2>
          <a:srgbClr val="FFCC00"/>
        </a:accent2>
        <a:accent3>
          <a:srgbClr val="ECFAF7"/>
        </a:accent3>
        <a:accent4>
          <a:srgbClr val="825600"/>
        </a:accent4>
        <a:accent5>
          <a:srgbClr val="FEF6E3"/>
        </a:accent5>
        <a:accent6>
          <a:srgbClr val="E7B900"/>
        </a:accent6>
        <a:hlink>
          <a:srgbClr val="0066CC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996633"/>
        </a:dk1>
        <a:lt1>
          <a:srgbClr val="FFFFD9"/>
        </a:lt1>
        <a:dk2>
          <a:srgbClr val="EE8E00"/>
        </a:dk2>
        <a:lt2>
          <a:srgbClr val="777777"/>
        </a:lt2>
        <a:accent1>
          <a:srgbClr val="FEF27E"/>
        </a:accent1>
        <a:accent2>
          <a:srgbClr val="CC9900"/>
        </a:accent2>
        <a:accent3>
          <a:srgbClr val="FFFFE9"/>
        </a:accent3>
        <a:accent4>
          <a:srgbClr val="82562A"/>
        </a:accent4>
        <a:accent5>
          <a:srgbClr val="FEF7C0"/>
        </a:accent5>
        <a:accent6>
          <a:srgbClr val="B98A00"/>
        </a:accent6>
        <a:hlink>
          <a:srgbClr val="FF505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996633"/>
        </a:dk1>
        <a:lt1>
          <a:srgbClr val="FFFFCC"/>
        </a:lt1>
        <a:dk2>
          <a:srgbClr val="CC6600"/>
        </a:dk2>
        <a:lt2>
          <a:srgbClr val="808080"/>
        </a:lt2>
        <a:accent1>
          <a:srgbClr val="E6DAB8"/>
        </a:accent1>
        <a:accent2>
          <a:srgbClr val="333399"/>
        </a:accent2>
        <a:accent3>
          <a:srgbClr val="FFFFE2"/>
        </a:accent3>
        <a:accent4>
          <a:srgbClr val="82562A"/>
        </a:accent4>
        <a:accent5>
          <a:srgbClr val="F0EAD8"/>
        </a:accent5>
        <a:accent6>
          <a:srgbClr val="2D2D8A"/>
        </a:accent6>
        <a:hlink>
          <a:srgbClr val="CC99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5A58"/>
        </a:dk1>
        <a:lt1>
          <a:srgbClr val="E08500"/>
        </a:lt1>
        <a:dk2>
          <a:srgbClr val="008080"/>
        </a:dk2>
        <a:lt2>
          <a:srgbClr val="FFCC00"/>
        </a:lt2>
        <a:accent1>
          <a:srgbClr val="F0D45E"/>
        </a:accent1>
        <a:accent2>
          <a:srgbClr val="996633"/>
        </a:accent2>
        <a:accent3>
          <a:srgbClr val="AAC0C0"/>
        </a:accent3>
        <a:accent4>
          <a:srgbClr val="BF7100"/>
        </a:accent4>
        <a:accent5>
          <a:srgbClr val="F6E6B6"/>
        </a:accent5>
        <a:accent6>
          <a:srgbClr val="8A5C2D"/>
        </a:accent6>
        <a:hlink>
          <a:srgbClr val="FF66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99"/>
        </a:dk1>
        <a:lt1>
          <a:srgbClr val="CC9900"/>
        </a:lt1>
        <a:dk2>
          <a:srgbClr val="996633"/>
        </a:dk2>
        <a:lt2>
          <a:srgbClr val="D67F00"/>
        </a:lt2>
        <a:accent1>
          <a:srgbClr val="003399"/>
        </a:accent1>
        <a:accent2>
          <a:srgbClr val="B65E36"/>
        </a:accent2>
        <a:accent3>
          <a:srgbClr val="CAB8AD"/>
        </a:accent3>
        <a:accent4>
          <a:srgbClr val="AE8200"/>
        </a:accent4>
        <a:accent5>
          <a:srgbClr val="AAADCA"/>
        </a:accent5>
        <a:accent6>
          <a:srgbClr val="A55430"/>
        </a:accent6>
        <a:hlink>
          <a:srgbClr val="FFCC66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25252"/>
        </a:dk1>
        <a:lt1>
          <a:srgbClr val="686B5D"/>
        </a:lt1>
        <a:dk2>
          <a:srgbClr val="FFCC00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45454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6633"/>
        </a:dk1>
        <a:lt1>
          <a:srgbClr val="FFFFCC"/>
        </a:lt1>
        <a:dk2>
          <a:srgbClr val="CC9900"/>
        </a:dk2>
        <a:lt2>
          <a:srgbClr val="808080"/>
        </a:lt2>
        <a:accent1>
          <a:srgbClr val="FDED9B"/>
        </a:accent1>
        <a:accent2>
          <a:srgbClr val="F3A353"/>
        </a:accent2>
        <a:accent3>
          <a:srgbClr val="FFFFE2"/>
        </a:accent3>
        <a:accent4>
          <a:srgbClr val="82562A"/>
        </a:accent4>
        <a:accent5>
          <a:srgbClr val="FEF4CB"/>
        </a:accent5>
        <a:accent6>
          <a:srgbClr val="DC934A"/>
        </a:accent6>
        <a:hlink>
          <a:srgbClr val="3333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A20000"/>
        </a:dk1>
        <a:lt1>
          <a:srgbClr val="FF9900"/>
        </a:lt1>
        <a:dk2>
          <a:srgbClr val="CF7551"/>
        </a:dk2>
        <a:lt2>
          <a:srgbClr val="5C1F00"/>
        </a:lt2>
        <a:accent1>
          <a:srgbClr val="E5330F"/>
        </a:accent1>
        <a:accent2>
          <a:srgbClr val="BE7960"/>
        </a:accent2>
        <a:accent3>
          <a:srgbClr val="FFCAAA"/>
        </a:accent3>
        <a:accent4>
          <a:srgbClr val="8A0000"/>
        </a:accent4>
        <a:accent5>
          <a:srgbClr val="F0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CC9900"/>
        </a:dk1>
        <a:lt1>
          <a:srgbClr val="F9D09F"/>
        </a:lt1>
        <a:dk2>
          <a:srgbClr val="FF9900"/>
        </a:dk2>
        <a:lt2>
          <a:srgbClr val="003366"/>
        </a:lt2>
        <a:accent1>
          <a:srgbClr val="006699"/>
        </a:accent1>
        <a:accent2>
          <a:srgbClr val="EACE02"/>
        </a:accent2>
        <a:accent3>
          <a:srgbClr val="FBE4CD"/>
        </a:accent3>
        <a:accent4>
          <a:srgbClr val="AE8200"/>
        </a:accent4>
        <a:accent5>
          <a:srgbClr val="AAB8CA"/>
        </a:accent5>
        <a:accent6>
          <a:srgbClr val="D4BA02"/>
        </a:accent6>
        <a:hlink>
          <a:srgbClr val="FF9900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9900"/>
        </a:lt1>
        <a:dk2>
          <a:srgbClr val="D51F1F"/>
        </a:dk2>
        <a:lt2>
          <a:srgbClr val="D8AF5E"/>
        </a:lt2>
        <a:accent1>
          <a:srgbClr val="8C7B70"/>
        </a:accent1>
        <a:accent2>
          <a:srgbClr val="8F5F2F"/>
        </a:accent2>
        <a:accent3>
          <a:srgbClr val="E7ABAB"/>
        </a:accent3>
        <a:accent4>
          <a:srgbClr val="DA820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EECC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E6DAB8"/>
        </a:accent1>
        <a:accent2>
          <a:srgbClr val="333399"/>
        </a:accent2>
        <a:accent3>
          <a:srgbClr val="FFFFE2"/>
        </a:accent3>
        <a:accent4>
          <a:srgbClr val="000000"/>
        </a:accent4>
        <a:accent5>
          <a:srgbClr val="F0EAD8"/>
        </a:accent5>
        <a:accent6>
          <a:srgbClr val="2D2D8A"/>
        </a:accent6>
        <a:hlink>
          <a:srgbClr val="CC99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CC"/>
        </a:lt1>
        <a:dk2>
          <a:srgbClr val="000000"/>
        </a:dk2>
        <a:lt2>
          <a:srgbClr val="808080"/>
        </a:lt2>
        <a:accent1>
          <a:srgbClr val="FDED9B"/>
        </a:accent1>
        <a:accent2>
          <a:srgbClr val="F3A353"/>
        </a:accent2>
        <a:accent3>
          <a:srgbClr val="FFFFE2"/>
        </a:accent3>
        <a:accent4>
          <a:srgbClr val="000000"/>
        </a:accent4>
        <a:accent5>
          <a:srgbClr val="FEF4CB"/>
        </a:accent5>
        <a:accent6>
          <a:srgbClr val="DC934A"/>
        </a:accent6>
        <a:hlink>
          <a:srgbClr val="3333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EF0CE"/>
        </a:accent1>
        <a:accent2>
          <a:srgbClr val="FFCC00"/>
        </a:accent2>
        <a:accent3>
          <a:srgbClr val="ECFAF7"/>
        </a:accent3>
        <a:accent4>
          <a:srgbClr val="000000"/>
        </a:accent4>
        <a:accent5>
          <a:srgbClr val="FEF6E3"/>
        </a:accent5>
        <a:accent6>
          <a:srgbClr val="E7B900"/>
        </a:accent6>
        <a:hlink>
          <a:srgbClr val="0066CC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663300"/>
        </a:dk1>
        <a:lt1>
          <a:srgbClr val="FFFFD9"/>
        </a:lt1>
        <a:dk2>
          <a:srgbClr val="000000"/>
        </a:dk2>
        <a:lt2>
          <a:srgbClr val="777777"/>
        </a:lt2>
        <a:accent1>
          <a:srgbClr val="FEF27E"/>
        </a:accent1>
        <a:accent2>
          <a:srgbClr val="CC9900"/>
        </a:accent2>
        <a:accent3>
          <a:srgbClr val="FFFFE9"/>
        </a:accent3>
        <a:accent4>
          <a:srgbClr val="562A00"/>
        </a:accent4>
        <a:accent5>
          <a:srgbClr val="FEF7C0"/>
        </a:accent5>
        <a:accent6>
          <a:srgbClr val="B98A00"/>
        </a:accent6>
        <a:hlink>
          <a:srgbClr val="FF505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orizon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Orange circles design template</Template>
  <TotalTime>276</TotalTime>
  <Words>1281</Words>
  <Application>Microsoft Office PowerPoint</Application>
  <PresentationFormat>On-screen Show (4:3)</PresentationFormat>
  <Paragraphs>186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Orange circles design template</vt:lpstr>
      <vt:lpstr>Custom Design</vt:lpstr>
      <vt:lpstr>Horizon</vt:lpstr>
      <vt:lpstr>Safety in the home</vt:lpstr>
      <vt:lpstr>Home fire prevention  and safety</vt:lpstr>
      <vt:lpstr>Other fire preventions </vt:lpstr>
      <vt:lpstr>Chemical hazards  </vt:lpstr>
      <vt:lpstr>Chemical hazards </vt:lpstr>
      <vt:lpstr>Carbon monoxide </vt:lpstr>
      <vt:lpstr>Emergency preparedness</vt:lpstr>
      <vt:lpstr>choking</vt:lpstr>
      <vt:lpstr>Choking</vt:lpstr>
      <vt:lpstr>Drowning </vt:lpstr>
      <vt:lpstr>Shock and sever bleeding</vt:lpstr>
      <vt:lpstr>shock</vt:lpstr>
      <vt:lpstr>burns</vt:lpstr>
      <vt:lpstr>Burn classification</vt:lpstr>
      <vt:lpstr>First aid for burns</vt:lpstr>
      <vt:lpstr>Cold weather emergencies</vt:lpstr>
      <vt:lpstr>Cold weather emergencies</vt:lpstr>
      <vt:lpstr>Hot weather emergencies</vt:lpstr>
    </vt:vector>
  </TitlesOfParts>
  <Company>Philomath School District 17J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 the home</dc:title>
  <dc:creator>Windows User</dc:creator>
  <cp:lastModifiedBy>Windows User</cp:lastModifiedBy>
  <cp:revision>26</cp:revision>
  <dcterms:created xsi:type="dcterms:W3CDTF">2015-08-21T20:18:31Z</dcterms:created>
  <dcterms:modified xsi:type="dcterms:W3CDTF">2015-09-03T21:46:03Z</dcterms:modified>
</cp:coreProperties>
</file>