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25"/>
  </p:notesMasterIdLst>
  <p:handoutMasterIdLst>
    <p:handoutMasterId r:id="rId26"/>
  </p:handoutMasterIdLst>
  <p:sldIdLst>
    <p:sldId id="256" r:id="rId2"/>
    <p:sldId id="257" r:id="rId3"/>
    <p:sldId id="259" r:id="rId4"/>
    <p:sldId id="258" r:id="rId5"/>
    <p:sldId id="274" r:id="rId6"/>
    <p:sldId id="260" r:id="rId7"/>
    <p:sldId id="261" r:id="rId8"/>
    <p:sldId id="262" r:id="rId9"/>
    <p:sldId id="263" r:id="rId10"/>
    <p:sldId id="267" r:id="rId11"/>
    <p:sldId id="268" r:id="rId12"/>
    <p:sldId id="264" r:id="rId13"/>
    <p:sldId id="265" r:id="rId14"/>
    <p:sldId id="266" r:id="rId15"/>
    <p:sldId id="269" r:id="rId16"/>
    <p:sldId id="270"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n-US"/>
    </a:defPPr>
    <a:lvl1pPr algn="l" rtl="0" fontAlgn="base">
      <a:spcBef>
        <a:spcPct val="0"/>
      </a:spcBef>
      <a:spcAft>
        <a:spcPct val="0"/>
      </a:spcAft>
      <a:defRPr sz="1600" b="1" kern="1200">
        <a:solidFill>
          <a:srgbClr val="FA4E19"/>
        </a:solidFill>
        <a:latin typeface="Arial" panose="020B0604020202020204" pitchFamily="34" charset="0"/>
        <a:ea typeface="+mn-ea"/>
        <a:cs typeface="+mn-cs"/>
      </a:defRPr>
    </a:lvl1pPr>
    <a:lvl2pPr marL="457200" algn="l" rtl="0" fontAlgn="base">
      <a:spcBef>
        <a:spcPct val="0"/>
      </a:spcBef>
      <a:spcAft>
        <a:spcPct val="0"/>
      </a:spcAft>
      <a:defRPr sz="1600" b="1" kern="1200">
        <a:solidFill>
          <a:srgbClr val="FA4E19"/>
        </a:solidFill>
        <a:latin typeface="Arial" panose="020B0604020202020204" pitchFamily="34" charset="0"/>
        <a:ea typeface="+mn-ea"/>
        <a:cs typeface="+mn-cs"/>
      </a:defRPr>
    </a:lvl2pPr>
    <a:lvl3pPr marL="914400" algn="l" rtl="0" fontAlgn="base">
      <a:spcBef>
        <a:spcPct val="0"/>
      </a:spcBef>
      <a:spcAft>
        <a:spcPct val="0"/>
      </a:spcAft>
      <a:defRPr sz="1600" b="1" kern="1200">
        <a:solidFill>
          <a:srgbClr val="FA4E19"/>
        </a:solidFill>
        <a:latin typeface="Arial" panose="020B0604020202020204" pitchFamily="34" charset="0"/>
        <a:ea typeface="+mn-ea"/>
        <a:cs typeface="+mn-cs"/>
      </a:defRPr>
    </a:lvl3pPr>
    <a:lvl4pPr marL="1371600" algn="l" rtl="0" fontAlgn="base">
      <a:spcBef>
        <a:spcPct val="0"/>
      </a:spcBef>
      <a:spcAft>
        <a:spcPct val="0"/>
      </a:spcAft>
      <a:defRPr sz="1600" b="1" kern="1200">
        <a:solidFill>
          <a:srgbClr val="FA4E19"/>
        </a:solidFill>
        <a:latin typeface="Arial" panose="020B0604020202020204" pitchFamily="34" charset="0"/>
        <a:ea typeface="+mn-ea"/>
        <a:cs typeface="+mn-cs"/>
      </a:defRPr>
    </a:lvl4pPr>
    <a:lvl5pPr marL="1828800" algn="l" rtl="0" fontAlgn="base">
      <a:spcBef>
        <a:spcPct val="0"/>
      </a:spcBef>
      <a:spcAft>
        <a:spcPct val="0"/>
      </a:spcAft>
      <a:defRPr sz="1600" b="1" kern="1200">
        <a:solidFill>
          <a:srgbClr val="FA4E19"/>
        </a:solidFill>
        <a:latin typeface="Arial" panose="020B0604020202020204" pitchFamily="34" charset="0"/>
        <a:ea typeface="+mn-ea"/>
        <a:cs typeface="+mn-cs"/>
      </a:defRPr>
    </a:lvl5pPr>
    <a:lvl6pPr marL="2286000" algn="l" defTabSz="914400" rtl="0" eaLnBrk="1" latinLnBrk="0" hangingPunct="1">
      <a:defRPr sz="1600" b="1" kern="1200">
        <a:solidFill>
          <a:srgbClr val="FA4E19"/>
        </a:solidFill>
        <a:latin typeface="Arial" panose="020B0604020202020204" pitchFamily="34" charset="0"/>
        <a:ea typeface="+mn-ea"/>
        <a:cs typeface="+mn-cs"/>
      </a:defRPr>
    </a:lvl6pPr>
    <a:lvl7pPr marL="2743200" algn="l" defTabSz="914400" rtl="0" eaLnBrk="1" latinLnBrk="0" hangingPunct="1">
      <a:defRPr sz="1600" b="1" kern="1200">
        <a:solidFill>
          <a:srgbClr val="FA4E19"/>
        </a:solidFill>
        <a:latin typeface="Arial" panose="020B0604020202020204" pitchFamily="34" charset="0"/>
        <a:ea typeface="+mn-ea"/>
        <a:cs typeface="+mn-cs"/>
      </a:defRPr>
    </a:lvl7pPr>
    <a:lvl8pPr marL="3200400" algn="l" defTabSz="914400" rtl="0" eaLnBrk="1" latinLnBrk="0" hangingPunct="1">
      <a:defRPr sz="1600" b="1" kern="1200">
        <a:solidFill>
          <a:srgbClr val="FA4E19"/>
        </a:solidFill>
        <a:latin typeface="Arial" panose="020B0604020202020204" pitchFamily="34" charset="0"/>
        <a:ea typeface="+mn-ea"/>
        <a:cs typeface="+mn-cs"/>
      </a:defRPr>
    </a:lvl8pPr>
    <a:lvl9pPr marL="3657600" algn="l" defTabSz="914400" rtl="0" eaLnBrk="1" latinLnBrk="0" hangingPunct="1">
      <a:defRPr sz="1600" b="1" kern="1200">
        <a:solidFill>
          <a:srgbClr val="FA4E1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844A"/>
    <a:srgbClr val="5DA31E"/>
    <a:srgbClr val="FA4E19"/>
    <a:srgbClr val="000000"/>
    <a:srgbClr val="187534"/>
    <a:srgbClr val="1822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931" autoAdjust="0"/>
  </p:normalViewPr>
  <p:slideViewPr>
    <p:cSldViewPr>
      <p:cViewPr varScale="1">
        <p:scale>
          <a:sx n="64" d="100"/>
          <a:sy n="64" d="100"/>
        </p:scale>
        <p:origin x="1340" y="44"/>
      </p:cViewPr>
      <p:guideLst>
        <p:guide orient="horz" pos="2160"/>
        <p:guide pos="2880"/>
      </p:guideLst>
    </p:cSldViewPr>
  </p:slideViewPr>
  <p:outlineViewPr>
    <p:cViewPr>
      <p:scale>
        <a:sx n="33" d="100"/>
        <a:sy n="33" d="100"/>
      </p:scale>
      <p:origin x="0" y="-20048"/>
    </p:cViewPr>
  </p:outlineViewPr>
  <p:notesTextViewPr>
    <p:cViewPr>
      <p:scale>
        <a:sx n="100" d="100"/>
        <a:sy n="100" d="100"/>
      </p:scale>
      <p:origin x="0" y="0"/>
    </p:cViewPr>
  </p:notesTextViewPr>
  <p:sorterViewPr>
    <p:cViewPr>
      <p:scale>
        <a:sx n="75" d="100"/>
        <a:sy n="75" d="100"/>
      </p:scale>
      <p:origin x="0" y="1758"/>
    </p:cViewPr>
  </p:sorterViewPr>
  <p:notesViewPr>
    <p:cSldViewPr>
      <p:cViewPr varScale="1">
        <p:scale>
          <a:sx n="52" d="100"/>
          <a:sy n="52" d="100"/>
        </p:scale>
        <p:origin x="268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smtClean="0">
                <a:solidFill>
                  <a:schemeClr val="tx1"/>
                </a:solidFill>
                <a:latin typeface="Arial" charset="0"/>
              </a:defRPr>
            </a:lvl1pPr>
          </a:lstStyle>
          <a:p>
            <a:pPr>
              <a:defRPr/>
            </a:pPr>
            <a:endParaRPr lang="en-US" altLang="en-US"/>
          </a:p>
        </p:txBody>
      </p:sp>
      <p:sp>
        <p:nvSpPr>
          <p:cNvPr id="409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solidFill>
                  <a:schemeClr val="tx1"/>
                </a:solidFill>
                <a:latin typeface="Arial" charset="0"/>
              </a:defRPr>
            </a:lvl1pPr>
          </a:lstStyle>
          <a:p>
            <a:pPr>
              <a:defRPr/>
            </a:pPr>
            <a:endParaRPr lang="en-US" altLang="en-US"/>
          </a:p>
        </p:txBody>
      </p:sp>
      <p:sp>
        <p:nvSpPr>
          <p:cNvPr id="409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solidFill>
                  <a:schemeClr val="tx1"/>
                </a:solidFill>
                <a:latin typeface="Arial" charset="0"/>
              </a:defRPr>
            </a:lvl1pPr>
          </a:lstStyle>
          <a:p>
            <a:pPr>
              <a:defRPr/>
            </a:pPr>
            <a:endParaRPr lang="en-US" altLang="en-US"/>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28873952-1478-42E1-B1DC-22A324A9D2D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0" smtClean="0">
                <a:solidFill>
                  <a:schemeClr val="tx1"/>
                </a:solidFill>
                <a:latin typeface="Arial" charset="0"/>
              </a:defRPr>
            </a:lvl1pPr>
          </a:lstStyle>
          <a:p>
            <a:pPr>
              <a:defRPr/>
            </a:pPr>
            <a:endParaRPr lang="en-US" altLang="en-US"/>
          </a:p>
        </p:txBody>
      </p:sp>
      <p:sp>
        <p:nvSpPr>
          <p:cNvPr id="123907" name="Rectangle 3"/>
          <p:cNvSpPr>
            <a:spLocks noGrp="1" noChangeArrowheads="1"/>
          </p:cNvSpPr>
          <p:nvPr>
            <p:ph type="dt" idx="1"/>
          </p:nvPr>
        </p:nvSpPr>
        <p:spPr bwMode="auto">
          <a:xfrm>
            <a:off x="3886200" y="0"/>
            <a:ext cx="297180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smtClean="0">
                <a:solidFill>
                  <a:schemeClr val="tx1"/>
                </a:solidFill>
                <a:latin typeface="Arial" charset="0"/>
              </a:defRPr>
            </a:lvl1pPr>
          </a:lstStyle>
          <a:p>
            <a:pPr>
              <a:defRPr/>
            </a:pPr>
            <a:endParaRPr lang="en-US" altLang="en-US"/>
          </a:p>
        </p:txBody>
      </p:sp>
      <p:sp>
        <p:nvSpPr>
          <p:cNvPr id="36868" name="Rectangle 4"/>
          <p:cNvSpPr>
            <a:spLocks noChangeArrowheads="1" noTextEdit="1"/>
          </p:cNvSpPr>
          <p:nvPr>
            <p:ph type="sldImg" idx="2"/>
          </p:nvPr>
        </p:nvSpPr>
        <p:spPr bwMode="auto">
          <a:xfrm>
            <a:off x="1139825" y="703263"/>
            <a:ext cx="4578350" cy="34337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3909" name="Rectangle 5"/>
          <p:cNvSpPr>
            <a:spLocks noGrp="1" noChangeArrowheads="1"/>
          </p:cNvSpPr>
          <p:nvPr>
            <p:ph type="body" sz="quarter" idx="3"/>
          </p:nvPr>
        </p:nvSpPr>
        <p:spPr bwMode="auto">
          <a:xfrm>
            <a:off x="914400" y="4371975"/>
            <a:ext cx="5029200" cy="405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23910" name="Rectangle 6"/>
          <p:cNvSpPr>
            <a:spLocks noGrp="1" noChangeArrowheads="1"/>
          </p:cNvSpPr>
          <p:nvPr>
            <p:ph type="ftr" sz="quarter" idx="4"/>
          </p:nvPr>
        </p:nvSpPr>
        <p:spPr bwMode="auto">
          <a:xfrm>
            <a:off x="0" y="8666163"/>
            <a:ext cx="297180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0" smtClean="0">
                <a:solidFill>
                  <a:schemeClr val="tx1"/>
                </a:solidFill>
                <a:latin typeface="Arial" charset="0"/>
              </a:defRPr>
            </a:lvl1pPr>
          </a:lstStyle>
          <a:p>
            <a:pPr>
              <a:defRPr/>
            </a:pPr>
            <a:endParaRPr lang="en-US" altLang="en-US"/>
          </a:p>
        </p:txBody>
      </p:sp>
      <p:sp>
        <p:nvSpPr>
          <p:cNvPr id="123911" name="Rectangle 7"/>
          <p:cNvSpPr>
            <a:spLocks noGrp="1" noChangeArrowheads="1"/>
          </p:cNvSpPr>
          <p:nvPr>
            <p:ph type="sldNum" sz="quarter" idx="5"/>
          </p:nvPr>
        </p:nvSpPr>
        <p:spPr bwMode="auto">
          <a:xfrm>
            <a:off x="3886200" y="8666163"/>
            <a:ext cx="297180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defRPr>
            </a:lvl1pPr>
          </a:lstStyle>
          <a:p>
            <a:fld id="{42CEBEF9-5D32-4758-8E89-358692F9978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CEBEF9-5D32-4758-8E89-358692F9978C}" type="slidenum">
              <a:rPr lang="en-US" altLang="en-US" smtClean="0"/>
              <a:pPr/>
              <a:t>19</a:t>
            </a:fld>
            <a:endParaRPr lang="en-US" altLang="en-US"/>
          </a:p>
        </p:txBody>
      </p:sp>
    </p:spTree>
    <p:extLst>
      <p:ext uri="{BB962C8B-B14F-4D97-AF65-F5344CB8AC3E}">
        <p14:creationId xmlns:p14="http://schemas.microsoft.com/office/powerpoint/2010/main" val="2817411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B1956690-310B-4FF4-9357-59B12A18F9F4}" type="slidenum">
              <a:rPr lang="en-US" altLang="en-US">
                <a:latin typeface="Arial" panose="020B0604020202020204" pitchFamily="34" charset="0"/>
              </a:rPr>
              <a:pPr eaLnBrk="1" hangingPunct="1">
                <a:spcBef>
                  <a:spcPct val="0"/>
                </a:spcBef>
              </a:pPr>
              <a:t>20</a:t>
            </a:fld>
            <a:endParaRPr lang="en-US" altLang="en-US">
              <a:latin typeface="Arial" panose="020B0604020202020204" pitchFamily="34" charset="0"/>
            </a:endParaRPr>
          </a:p>
        </p:txBody>
      </p:sp>
    </p:spTree>
    <p:extLst>
      <p:ext uri="{BB962C8B-B14F-4D97-AF65-F5344CB8AC3E}">
        <p14:creationId xmlns:p14="http://schemas.microsoft.com/office/powerpoint/2010/main" val="42744772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0"/>
            <a:ext cx="9155113"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11"/>
          <p:cNvSpPr>
            <a:spLocks noGrp="1" noChangeArrowheads="1"/>
          </p:cNvSpPr>
          <p:nvPr>
            <p:ph type="sldNum" sz="quarter" idx="10"/>
          </p:nvPr>
        </p:nvSpPr>
        <p:spPr>
          <a:xfrm>
            <a:off x="76200" y="6248400"/>
            <a:ext cx="914400" cy="488950"/>
          </a:xfrm>
        </p:spPr>
        <p:txBody>
          <a:bodyPr anchorCtr="0"/>
          <a:lstStyle>
            <a:lvl1pPr algn="ctr">
              <a:defRPr sz="2600"/>
            </a:lvl1pPr>
          </a:lstStyle>
          <a:p>
            <a:fld id="{49928ADB-1A6C-4F12-B901-43A4D0742254}" type="slidenum">
              <a:rPr lang="en-US" altLang="en-US"/>
              <a:pPr/>
              <a:t>‹#›</a:t>
            </a:fld>
            <a:endParaRPr lang="en-US" altLang="en-US"/>
          </a:p>
        </p:txBody>
      </p:sp>
      <p:sp>
        <p:nvSpPr>
          <p:cNvPr id="4" name="Rectangle 15"/>
          <p:cNvSpPr>
            <a:spLocks noGrp="1" noChangeArrowheads="1"/>
          </p:cNvSpPr>
          <p:nvPr>
            <p:ph type="dt" sz="half" idx="11"/>
          </p:nvPr>
        </p:nvSpPr>
        <p:spPr/>
        <p:txBody>
          <a:bodyPr/>
          <a:lstStyle>
            <a:lvl1pPr>
              <a:defRPr smtClean="0"/>
            </a:lvl1pPr>
          </a:lstStyle>
          <a:p>
            <a:pPr>
              <a:defRPr/>
            </a:pPr>
            <a:endParaRPr lang="en-US" altLang="en-US"/>
          </a:p>
        </p:txBody>
      </p:sp>
      <p:sp>
        <p:nvSpPr>
          <p:cNvPr id="5" name="Rectangle 16"/>
          <p:cNvSpPr>
            <a:spLocks noGrp="1" noChangeArrowheads="1"/>
          </p:cNvSpPr>
          <p:nvPr>
            <p:ph type="ftr" sz="quarter" idx="12"/>
          </p:nvPr>
        </p:nvSpPr>
        <p:spPr>
          <a:xfrm>
            <a:off x="1371600" y="6248400"/>
            <a:ext cx="2897188" cy="474663"/>
          </a:xfrm>
        </p:spPr>
        <p:txBody>
          <a:bodyPr/>
          <a:lstStyle>
            <a:lvl1pPr>
              <a:defRPr smtClean="0"/>
            </a:lvl1pPr>
          </a:lstStyle>
          <a:p>
            <a:pPr>
              <a:defRPr/>
            </a:pPr>
            <a:r>
              <a:rPr lang="en-US" altLang="en-US"/>
              <a:t>©2002 Learning Zone Express</a:t>
            </a:r>
          </a:p>
        </p:txBody>
      </p:sp>
    </p:spTree>
    <p:extLst>
      <p:ext uri="{BB962C8B-B14F-4D97-AF65-F5344CB8AC3E}">
        <p14:creationId xmlns:p14="http://schemas.microsoft.com/office/powerpoint/2010/main" val="3055853932"/>
      </p:ext>
    </p:extLst>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6" name="Rectangle 13"/>
          <p:cNvSpPr>
            <a:spLocks noGrp="1" noChangeArrowheads="1"/>
          </p:cNvSpPr>
          <p:nvPr>
            <p:ph type="sldNum" sz="quarter" idx="12"/>
          </p:nvPr>
        </p:nvSpPr>
        <p:spPr>
          <a:ln/>
        </p:spPr>
        <p:txBody>
          <a:bodyPr/>
          <a:lstStyle>
            <a:lvl1pPr>
              <a:defRPr/>
            </a:lvl1pPr>
          </a:lstStyle>
          <a:p>
            <a:fld id="{0689B290-D492-47BD-8FF1-4228BFB9F91A}" type="slidenum">
              <a:rPr lang="en-US" altLang="en-US"/>
              <a:pPr/>
              <a:t>‹#›</a:t>
            </a:fld>
            <a:endParaRPr lang="en-US" altLang="en-US"/>
          </a:p>
        </p:txBody>
      </p:sp>
    </p:spTree>
    <p:extLst>
      <p:ext uri="{BB962C8B-B14F-4D97-AF65-F5344CB8AC3E}">
        <p14:creationId xmlns:p14="http://schemas.microsoft.com/office/powerpoint/2010/main" val="2874675966"/>
      </p:ext>
    </p:extLst>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914400"/>
            <a:ext cx="1962150" cy="3449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95400" y="914400"/>
            <a:ext cx="5734050" cy="3449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6" name="Rectangle 13"/>
          <p:cNvSpPr>
            <a:spLocks noGrp="1" noChangeArrowheads="1"/>
          </p:cNvSpPr>
          <p:nvPr>
            <p:ph type="sldNum" sz="quarter" idx="12"/>
          </p:nvPr>
        </p:nvSpPr>
        <p:spPr>
          <a:ln/>
        </p:spPr>
        <p:txBody>
          <a:bodyPr/>
          <a:lstStyle>
            <a:lvl1pPr>
              <a:defRPr/>
            </a:lvl1pPr>
          </a:lstStyle>
          <a:p>
            <a:fld id="{33898B54-A4CF-4CC6-84B9-AB3D0F4931EA}" type="slidenum">
              <a:rPr lang="en-US" altLang="en-US"/>
              <a:pPr/>
              <a:t>‹#›</a:t>
            </a:fld>
            <a:endParaRPr lang="en-US" altLang="en-US"/>
          </a:p>
        </p:txBody>
      </p:sp>
    </p:spTree>
    <p:extLst>
      <p:ext uri="{BB962C8B-B14F-4D97-AF65-F5344CB8AC3E}">
        <p14:creationId xmlns:p14="http://schemas.microsoft.com/office/powerpoint/2010/main" val="288341216"/>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6" name="Rectangle 13"/>
          <p:cNvSpPr>
            <a:spLocks noGrp="1" noChangeArrowheads="1"/>
          </p:cNvSpPr>
          <p:nvPr>
            <p:ph type="sldNum" sz="quarter" idx="12"/>
          </p:nvPr>
        </p:nvSpPr>
        <p:spPr>
          <a:ln/>
        </p:spPr>
        <p:txBody>
          <a:bodyPr/>
          <a:lstStyle>
            <a:lvl1pPr>
              <a:defRPr/>
            </a:lvl1pPr>
          </a:lstStyle>
          <a:p>
            <a:fld id="{25FA3811-D326-4289-AF3C-297E64C20918}" type="slidenum">
              <a:rPr lang="en-US" altLang="en-US"/>
              <a:pPr/>
              <a:t>‹#›</a:t>
            </a:fld>
            <a:endParaRPr lang="en-US" altLang="en-US"/>
          </a:p>
        </p:txBody>
      </p:sp>
    </p:spTree>
    <p:extLst>
      <p:ext uri="{BB962C8B-B14F-4D97-AF65-F5344CB8AC3E}">
        <p14:creationId xmlns:p14="http://schemas.microsoft.com/office/powerpoint/2010/main" val="1565282086"/>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6" name="Rectangle 13"/>
          <p:cNvSpPr>
            <a:spLocks noGrp="1" noChangeArrowheads="1"/>
          </p:cNvSpPr>
          <p:nvPr>
            <p:ph type="sldNum" sz="quarter" idx="12"/>
          </p:nvPr>
        </p:nvSpPr>
        <p:spPr>
          <a:ln/>
        </p:spPr>
        <p:txBody>
          <a:bodyPr/>
          <a:lstStyle>
            <a:lvl1pPr>
              <a:defRPr/>
            </a:lvl1pPr>
          </a:lstStyle>
          <a:p>
            <a:fld id="{31B49DD3-4CBF-493A-8A14-E0AF323382A2}" type="slidenum">
              <a:rPr lang="en-US" altLang="en-US"/>
              <a:pPr/>
              <a:t>‹#›</a:t>
            </a:fld>
            <a:endParaRPr lang="en-US" altLang="en-US"/>
          </a:p>
        </p:txBody>
      </p:sp>
    </p:spTree>
    <p:extLst>
      <p:ext uri="{BB962C8B-B14F-4D97-AF65-F5344CB8AC3E}">
        <p14:creationId xmlns:p14="http://schemas.microsoft.com/office/powerpoint/2010/main" val="4054981983"/>
      </p:ext>
    </p:extLst>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2362200"/>
            <a:ext cx="3503613" cy="2001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7613" y="2362200"/>
            <a:ext cx="3503612" cy="2001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7" name="Rectangle 13"/>
          <p:cNvSpPr>
            <a:spLocks noGrp="1" noChangeArrowheads="1"/>
          </p:cNvSpPr>
          <p:nvPr>
            <p:ph type="sldNum" sz="quarter" idx="12"/>
          </p:nvPr>
        </p:nvSpPr>
        <p:spPr>
          <a:ln/>
        </p:spPr>
        <p:txBody>
          <a:bodyPr/>
          <a:lstStyle>
            <a:lvl1pPr>
              <a:defRPr/>
            </a:lvl1pPr>
          </a:lstStyle>
          <a:p>
            <a:fld id="{ED77FC58-F00A-482A-AF7D-FA0CB0A5C984}" type="slidenum">
              <a:rPr lang="en-US" altLang="en-US"/>
              <a:pPr/>
              <a:t>‹#›</a:t>
            </a:fld>
            <a:endParaRPr lang="en-US" altLang="en-US"/>
          </a:p>
        </p:txBody>
      </p:sp>
    </p:spTree>
    <p:extLst>
      <p:ext uri="{BB962C8B-B14F-4D97-AF65-F5344CB8AC3E}">
        <p14:creationId xmlns:p14="http://schemas.microsoft.com/office/powerpoint/2010/main" val="3355650911"/>
      </p:ext>
    </p:extLst>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9" name="Rectangle 13"/>
          <p:cNvSpPr>
            <a:spLocks noGrp="1" noChangeArrowheads="1"/>
          </p:cNvSpPr>
          <p:nvPr>
            <p:ph type="sldNum" sz="quarter" idx="12"/>
          </p:nvPr>
        </p:nvSpPr>
        <p:spPr>
          <a:ln/>
        </p:spPr>
        <p:txBody>
          <a:bodyPr/>
          <a:lstStyle>
            <a:lvl1pPr>
              <a:defRPr/>
            </a:lvl1pPr>
          </a:lstStyle>
          <a:p>
            <a:fld id="{51DB11E2-C422-4C83-A29E-951FF79561E4}" type="slidenum">
              <a:rPr lang="en-US" altLang="en-US"/>
              <a:pPr/>
              <a:t>‹#›</a:t>
            </a:fld>
            <a:endParaRPr lang="en-US" altLang="en-US"/>
          </a:p>
        </p:txBody>
      </p:sp>
    </p:spTree>
    <p:extLst>
      <p:ext uri="{BB962C8B-B14F-4D97-AF65-F5344CB8AC3E}">
        <p14:creationId xmlns:p14="http://schemas.microsoft.com/office/powerpoint/2010/main" val="3371079482"/>
      </p:ext>
    </p:extLst>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5" name="Rectangle 13"/>
          <p:cNvSpPr>
            <a:spLocks noGrp="1" noChangeArrowheads="1"/>
          </p:cNvSpPr>
          <p:nvPr>
            <p:ph type="sldNum" sz="quarter" idx="12"/>
          </p:nvPr>
        </p:nvSpPr>
        <p:spPr>
          <a:ln/>
        </p:spPr>
        <p:txBody>
          <a:bodyPr/>
          <a:lstStyle>
            <a:lvl1pPr>
              <a:defRPr/>
            </a:lvl1pPr>
          </a:lstStyle>
          <a:p>
            <a:fld id="{5ADBCF25-8B5B-4FC1-B00A-D2C48AD6534E}" type="slidenum">
              <a:rPr lang="en-US" altLang="en-US"/>
              <a:pPr/>
              <a:t>‹#›</a:t>
            </a:fld>
            <a:endParaRPr lang="en-US" altLang="en-US"/>
          </a:p>
        </p:txBody>
      </p:sp>
    </p:spTree>
    <p:extLst>
      <p:ext uri="{BB962C8B-B14F-4D97-AF65-F5344CB8AC3E}">
        <p14:creationId xmlns:p14="http://schemas.microsoft.com/office/powerpoint/2010/main" val="3447038539"/>
      </p:ext>
    </p:extLst>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4" name="Rectangle 13"/>
          <p:cNvSpPr>
            <a:spLocks noGrp="1" noChangeArrowheads="1"/>
          </p:cNvSpPr>
          <p:nvPr>
            <p:ph type="sldNum" sz="quarter" idx="12"/>
          </p:nvPr>
        </p:nvSpPr>
        <p:spPr>
          <a:ln/>
        </p:spPr>
        <p:txBody>
          <a:bodyPr/>
          <a:lstStyle>
            <a:lvl1pPr>
              <a:defRPr/>
            </a:lvl1pPr>
          </a:lstStyle>
          <a:p>
            <a:fld id="{0046A875-6755-42C9-A963-8710AF1DE6A4}" type="slidenum">
              <a:rPr lang="en-US" altLang="en-US"/>
              <a:pPr/>
              <a:t>‹#›</a:t>
            </a:fld>
            <a:endParaRPr lang="en-US" altLang="en-US"/>
          </a:p>
        </p:txBody>
      </p:sp>
    </p:spTree>
    <p:extLst>
      <p:ext uri="{BB962C8B-B14F-4D97-AF65-F5344CB8AC3E}">
        <p14:creationId xmlns:p14="http://schemas.microsoft.com/office/powerpoint/2010/main" val="2332259535"/>
      </p:ext>
    </p:extLst>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7" name="Rectangle 13"/>
          <p:cNvSpPr>
            <a:spLocks noGrp="1" noChangeArrowheads="1"/>
          </p:cNvSpPr>
          <p:nvPr>
            <p:ph type="sldNum" sz="quarter" idx="12"/>
          </p:nvPr>
        </p:nvSpPr>
        <p:spPr>
          <a:ln/>
        </p:spPr>
        <p:txBody>
          <a:bodyPr/>
          <a:lstStyle>
            <a:lvl1pPr>
              <a:defRPr/>
            </a:lvl1pPr>
          </a:lstStyle>
          <a:p>
            <a:fld id="{639C6CCA-38F7-4D14-B705-31F1EDF785D7}" type="slidenum">
              <a:rPr lang="en-US" altLang="en-US"/>
              <a:pPr/>
              <a:t>‹#›</a:t>
            </a:fld>
            <a:endParaRPr lang="en-US" altLang="en-US"/>
          </a:p>
        </p:txBody>
      </p:sp>
    </p:spTree>
    <p:extLst>
      <p:ext uri="{BB962C8B-B14F-4D97-AF65-F5344CB8AC3E}">
        <p14:creationId xmlns:p14="http://schemas.microsoft.com/office/powerpoint/2010/main" val="2904604416"/>
      </p:ext>
    </p:extLst>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ltLang="en-US"/>
              <a:t>©2002 Learning Zone Express</a:t>
            </a:r>
            <a:endParaRPr lang="en-US" altLang="en-US">
              <a:solidFill>
                <a:schemeClr val="tx1"/>
              </a:solidFill>
            </a:endParaRPr>
          </a:p>
        </p:txBody>
      </p:sp>
      <p:sp>
        <p:nvSpPr>
          <p:cNvPr id="7" name="Rectangle 13"/>
          <p:cNvSpPr>
            <a:spLocks noGrp="1" noChangeArrowheads="1"/>
          </p:cNvSpPr>
          <p:nvPr>
            <p:ph type="sldNum" sz="quarter" idx="12"/>
          </p:nvPr>
        </p:nvSpPr>
        <p:spPr>
          <a:ln/>
        </p:spPr>
        <p:txBody>
          <a:bodyPr/>
          <a:lstStyle>
            <a:lvl1pPr>
              <a:defRPr/>
            </a:lvl1pPr>
          </a:lstStyle>
          <a:p>
            <a:fld id="{293A62FF-7CA6-4FA8-BF8D-4A8AD0BE5009}" type="slidenum">
              <a:rPr lang="en-US" altLang="en-US"/>
              <a:pPr/>
              <a:t>‹#›</a:t>
            </a:fld>
            <a:endParaRPr lang="en-US" altLang="en-US"/>
          </a:p>
        </p:txBody>
      </p:sp>
    </p:spTree>
    <p:extLst>
      <p:ext uri="{BB962C8B-B14F-4D97-AF65-F5344CB8AC3E}">
        <p14:creationId xmlns:p14="http://schemas.microsoft.com/office/powerpoint/2010/main" val="3796531813"/>
      </p:ext>
    </p:extLst>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63" y="0"/>
            <a:ext cx="9155113"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AutoShape 9"/>
          <p:cNvSpPr>
            <a:spLocks noGrp="1" noChangeArrowheads="1"/>
          </p:cNvSpPr>
          <p:nvPr>
            <p:ph type="title"/>
          </p:nvPr>
        </p:nvSpPr>
        <p:spPr bwMode="auto">
          <a:xfrm>
            <a:off x="1295400" y="914400"/>
            <a:ext cx="7848600" cy="9906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1371600" y="2362200"/>
            <a:ext cx="7159625" cy="200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8795" name="Rectangle 11"/>
          <p:cNvSpPr>
            <a:spLocks noGrp="1" noChangeArrowheads="1"/>
          </p:cNvSpPr>
          <p:nvPr>
            <p:ph type="dt" sz="half" idx="2"/>
          </p:nvPr>
        </p:nvSpPr>
        <p:spPr bwMode="auto">
          <a:xfrm>
            <a:off x="64008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000" b="0" smtClean="0">
                <a:solidFill>
                  <a:srgbClr val="000000"/>
                </a:solidFill>
                <a:latin typeface="Arial" charset="0"/>
              </a:defRPr>
            </a:lvl1pPr>
          </a:lstStyle>
          <a:p>
            <a:pPr>
              <a:defRPr/>
            </a:pPr>
            <a:endParaRPr lang="en-US" altLang="en-US"/>
          </a:p>
        </p:txBody>
      </p:sp>
      <p:sp>
        <p:nvSpPr>
          <p:cNvPr id="118796" name="Rectangle 12"/>
          <p:cNvSpPr>
            <a:spLocks noGrp="1" noChangeArrowheads="1"/>
          </p:cNvSpPr>
          <p:nvPr>
            <p:ph type="ftr" sz="quarter" idx="3"/>
          </p:nvPr>
        </p:nvSpPr>
        <p:spPr bwMode="auto">
          <a:xfrm>
            <a:off x="12954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000" b="0" smtClean="0">
                <a:solidFill>
                  <a:srgbClr val="000000"/>
                </a:solidFill>
                <a:latin typeface="Arial" charset="0"/>
              </a:defRPr>
            </a:lvl1pPr>
          </a:lstStyle>
          <a:p>
            <a:pPr>
              <a:defRPr/>
            </a:pPr>
            <a:r>
              <a:rPr lang="en-US" altLang="en-US"/>
              <a:t>©2002 Learning Zone Express</a:t>
            </a:r>
            <a:endParaRPr lang="en-US" altLang="en-US">
              <a:solidFill>
                <a:schemeClr val="tx1"/>
              </a:solidFill>
            </a:endParaRPr>
          </a:p>
        </p:txBody>
      </p:sp>
      <p:sp>
        <p:nvSpPr>
          <p:cNvPr id="118797" name="Rectangle 13"/>
          <p:cNvSpPr>
            <a:spLocks noGrp="1" noChangeArrowheads="1"/>
          </p:cNvSpPr>
          <p:nvPr>
            <p:ph type="sldNum" sz="quarter" idx="4"/>
          </p:nvPr>
        </p:nvSpPr>
        <p:spPr bwMode="auto">
          <a:xfrm>
            <a:off x="84138" y="6242050"/>
            <a:ext cx="8302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400">
                <a:solidFill>
                  <a:schemeClr val="bg1"/>
                </a:solidFill>
              </a:defRPr>
            </a:lvl1pPr>
          </a:lstStyle>
          <a:p>
            <a:fld id="{6C613E56-0B96-4515-A27F-EDC7FC41569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8"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p:newsflash/>
  </p:transition>
  <p:hf hdr="0" dt="0"/>
  <p:txStyles>
    <p:titleStyle>
      <a:lvl1pPr algn="l" rtl="0" eaLnBrk="0" fontAlgn="base" hangingPunct="0">
        <a:lnSpc>
          <a:spcPct val="90000"/>
        </a:lnSpc>
        <a:spcBef>
          <a:spcPct val="0"/>
        </a:spcBef>
        <a:spcAft>
          <a:spcPct val="0"/>
        </a:spcAft>
        <a:defRPr sz="3400">
          <a:solidFill>
            <a:srgbClr val="187534"/>
          </a:solidFill>
          <a:latin typeface="+mj-lt"/>
          <a:ea typeface="+mj-ea"/>
          <a:cs typeface="+mj-cs"/>
        </a:defRPr>
      </a:lvl1pPr>
      <a:lvl2pPr algn="l" rtl="0" eaLnBrk="0" fontAlgn="base" hangingPunct="0">
        <a:lnSpc>
          <a:spcPct val="90000"/>
        </a:lnSpc>
        <a:spcBef>
          <a:spcPct val="0"/>
        </a:spcBef>
        <a:spcAft>
          <a:spcPct val="0"/>
        </a:spcAft>
        <a:defRPr sz="3400">
          <a:solidFill>
            <a:srgbClr val="187534"/>
          </a:solidFill>
          <a:latin typeface="Arial Black" pitchFamily="34" charset="0"/>
        </a:defRPr>
      </a:lvl2pPr>
      <a:lvl3pPr algn="l" rtl="0" eaLnBrk="0" fontAlgn="base" hangingPunct="0">
        <a:lnSpc>
          <a:spcPct val="90000"/>
        </a:lnSpc>
        <a:spcBef>
          <a:spcPct val="0"/>
        </a:spcBef>
        <a:spcAft>
          <a:spcPct val="0"/>
        </a:spcAft>
        <a:defRPr sz="3400">
          <a:solidFill>
            <a:srgbClr val="187534"/>
          </a:solidFill>
          <a:latin typeface="Arial Black" pitchFamily="34" charset="0"/>
        </a:defRPr>
      </a:lvl3pPr>
      <a:lvl4pPr algn="l" rtl="0" eaLnBrk="0" fontAlgn="base" hangingPunct="0">
        <a:lnSpc>
          <a:spcPct val="90000"/>
        </a:lnSpc>
        <a:spcBef>
          <a:spcPct val="0"/>
        </a:spcBef>
        <a:spcAft>
          <a:spcPct val="0"/>
        </a:spcAft>
        <a:defRPr sz="3400">
          <a:solidFill>
            <a:srgbClr val="187534"/>
          </a:solidFill>
          <a:latin typeface="Arial Black" pitchFamily="34" charset="0"/>
        </a:defRPr>
      </a:lvl4pPr>
      <a:lvl5pPr algn="l" rtl="0" eaLnBrk="0" fontAlgn="base" hangingPunct="0">
        <a:lnSpc>
          <a:spcPct val="90000"/>
        </a:lnSpc>
        <a:spcBef>
          <a:spcPct val="0"/>
        </a:spcBef>
        <a:spcAft>
          <a:spcPct val="0"/>
        </a:spcAft>
        <a:defRPr sz="3400">
          <a:solidFill>
            <a:srgbClr val="187534"/>
          </a:solidFill>
          <a:latin typeface="Arial Black" pitchFamily="34" charset="0"/>
        </a:defRPr>
      </a:lvl5pPr>
      <a:lvl6pPr marL="457200" algn="l" rtl="0" fontAlgn="base">
        <a:lnSpc>
          <a:spcPct val="90000"/>
        </a:lnSpc>
        <a:spcBef>
          <a:spcPct val="0"/>
        </a:spcBef>
        <a:spcAft>
          <a:spcPct val="0"/>
        </a:spcAft>
        <a:defRPr sz="3400">
          <a:solidFill>
            <a:srgbClr val="187534"/>
          </a:solidFill>
          <a:latin typeface="Arial Black" pitchFamily="34" charset="0"/>
        </a:defRPr>
      </a:lvl6pPr>
      <a:lvl7pPr marL="914400" algn="l" rtl="0" fontAlgn="base">
        <a:lnSpc>
          <a:spcPct val="90000"/>
        </a:lnSpc>
        <a:spcBef>
          <a:spcPct val="0"/>
        </a:spcBef>
        <a:spcAft>
          <a:spcPct val="0"/>
        </a:spcAft>
        <a:defRPr sz="3400">
          <a:solidFill>
            <a:srgbClr val="187534"/>
          </a:solidFill>
          <a:latin typeface="Arial Black" pitchFamily="34" charset="0"/>
        </a:defRPr>
      </a:lvl7pPr>
      <a:lvl8pPr marL="1371600" algn="l" rtl="0" fontAlgn="base">
        <a:lnSpc>
          <a:spcPct val="90000"/>
        </a:lnSpc>
        <a:spcBef>
          <a:spcPct val="0"/>
        </a:spcBef>
        <a:spcAft>
          <a:spcPct val="0"/>
        </a:spcAft>
        <a:defRPr sz="3400">
          <a:solidFill>
            <a:srgbClr val="187534"/>
          </a:solidFill>
          <a:latin typeface="Arial Black" pitchFamily="34" charset="0"/>
        </a:defRPr>
      </a:lvl8pPr>
      <a:lvl9pPr marL="1828800" algn="l" rtl="0" fontAlgn="base">
        <a:lnSpc>
          <a:spcPct val="90000"/>
        </a:lnSpc>
        <a:spcBef>
          <a:spcPct val="0"/>
        </a:spcBef>
        <a:spcAft>
          <a:spcPct val="0"/>
        </a:spcAft>
        <a:defRPr sz="3400">
          <a:solidFill>
            <a:srgbClr val="187534"/>
          </a:solidFill>
          <a:latin typeface="Arial Black" pitchFamily="34" charset="0"/>
        </a:defRPr>
      </a:lvl9pPr>
    </p:titleStyle>
    <p:bodyStyle>
      <a:lvl1pPr marL="342900" indent="-342900" algn="l" rtl="0" eaLnBrk="0" fontAlgn="base" hangingPunct="0">
        <a:spcBef>
          <a:spcPct val="35000"/>
        </a:spcBef>
        <a:spcAft>
          <a:spcPct val="0"/>
        </a:spcAft>
        <a:buClr>
          <a:srgbClr val="FA4E19"/>
        </a:buClr>
        <a:buSzPct val="75000"/>
        <a:buFont typeface="Wingdings" panose="05000000000000000000" pitchFamily="2" charset="2"/>
        <a:buChar char="u"/>
        <a:defRPr sz="2800" b="1">
          <a:solidFill>
            <a:srgbClr val="1822CD"/>
          </a:solidFill>
          <a:latin typeface="+mn-lt"/>
          <a:ea typeface="+mn-ea"/>
          <a:cs typeface="+mn-cs"/>
        </a:defRPr>
      </a:lvl1pPr>
      <a:lvl2pPr marL="742950" indent="-285750" algn="l" rtl="0" eaLnBrk="0" fontAlgn="base" hangingPunct="0">
        <a:spcBef>
          <a:spcPct val="25000"/>
        </a:spcBef>
        <a:spcAft>
          <a:spcPct val="0"/>
        </a:spcAft>
        <a:buClr>
          <a:srgbClr val="187534"/>
        </a:buClr>
        <a:buSzPct val="75000"/>
        <a:buFont typeface="Wingdings" panose="05000000000000000000" pitchFamily="2" charset="2"/>
        <a:buChar char="l"/>
        <a:defRPr sz="2400">
          <a:solidFill>
            <a:srgbClr val="1822CD"/>
          </a:solidFill>
          <a:latin typeface="+mn-lt"/>
        </a:defRPr>
      </a:lvl2pPr>
      <a:lvl3pPr marL="1143000" indent="-228600" algn="l" rtl="0" eaLnBrk="0" fontAlgn="base" hangingPunct="0">
        <a:spcBef>
          <a:spcPct val="20000"/>
        </a:spcBef>
        <a:spcAft>
          <a:spcPct val="0"/>
        </a:spcAft>
        <a:buClr>
          <a:srgbClr val="FA4E19"/>
        </a:buClr>
        <a:buSzPct val="75000"/>
        <a:buFont typeface="Times" panose="02020603050405020304" pitchFamily="18" charset="0"/>
        <a:buChar char="•"/>
        <a:defRPr sz="2000">
          <a:solidFill>
            <a:srgbClr val="1822CD"/>
          </a:solidFill>
          <a:latin typeface="+mn-lt"/>
        </a:defRPr>
      </a:lvl3pPr>
      <a:lvl4pPr marL="1600200" indent="-228600" algn="l" rtl="0" eaLnBrk="0" fontAlgn="base" hangingPunct="0">
        <a:spcBef>
          <a:spcPct val="20000"/>
        </a:spcBef>
        <a:spcAft>
          <a:spcPct val="0"/>
        </a:spcAft>
        <a:buClr>
          <a:srgbClr val="1822CD"/>
        </a:buClr>
        <a:buSzPct val="80000"/>
        <a:buChar char="–"/>
        <a:defRPr>
          <a:solidFill>
            <a:srgbClr val="1822CD"/>
          </a:solidFill>
          <a:latin typeface="+mn-lt"/>
        </a:defRPr>
      </a:lvl4pPr>
      <a:lvl5pPr marL="2057400" indent="-228600" algn="l" rtl="0" eaLnBrk="0" fontAlgn="base" hangingPunct="0">
        <a:spcBef>
          <a:spcPct val="20000"/>
        </a:spcBef>
        <a:spcAft>
          <a:spcPct val="0"/>
        </a:spcAft>
        <a:buClr>
          <a:srgbClr val="1822CD"/>
        </a:buClr>
        <a:buSzPct val="65000"/>
        <a:buChar char="–"/>
        <a:defRPr>
          <a:solidFill>
            <a:srgbClr val="1822CD"/>
          </a:solidFill>
          <a:latin typeface="+mn-lt"/>
        </a:defRPr>
      </a:lvl5pPr>
      <a:lvl6pPr marL="2514600" indent="-228600" algn="l" rtl="0" fontAlgn="base">
        <a:spcBef>
          <a:spcPct val="20000"/>
        </a:spcBef>
        <a:spcAft>
          <a:spcPct val="0"/>
        </a:spcAft>
        <a:buClr>
          <a:srgbClr val="1822CD"/>
        </a:buClr>
        <a:buSzPct val="65000"/>
        <a:buChar char="–"/>
        <a:defRPr>
          <a:solidFill>
            <a:srgbClr val="1822CD"/>
          </a:solidFill>
          <a:latin typeface="+mn-lt"/>
        </a:defRPr>
      </a:lvl6pPr>
      <a:lvl7pPr marL="2971800" indent="-228600" algn="l" rtl="0" fontAlgn="base">
        <a:spcBef>
          <a:spcPct val="20000"/>
        </a:spcBef>
        <a:spcAft>
          <a:spcPct val="0"/>
        </a:spcAft>
        <a:buClr>
          <a:srgbClr val="1822CD"/>
        </a:buClr>
        <a:buSzPct val="65000"/>
        <a:buChar char="–"/>
        <a:defRPr>
          <a:solidFill>
            <a:srgbClr val="1822CD"/>
          </a:solidFill>
          <a:latin typeface="+mn-lt"/>
        </a:defRPr>
      </a:lvl7pPr>
      <a:lvl8pPr marL="3429000" indent="-228600" algn="l" rtl="0" fontAlgn="base">
        <a:spcBef>
          <a:spcPct val="20000"/>
        </a:spcBef>
        <a:spcAft>
          <a:spcPct val="0"/>
        </a:spcAft>
        <a:buClr>
          <a:srgbClr val="1822CD"/>
        </a:buClr>
        <a:buSzPct val="65000"/>
        <a:buChar char="–"/>
        <a:defRPr>
          <a:solidFill>
            <a:srgbClr val="1822CD"/>
          </a:solidFill>
          <a:latin typeface="+mn-lt"/>
        </a:defRPr>
      </a:lvl8pPr>
      <a:lvl9pPr marL="3886200" indent="-228600" algn="l" rtl="0" fontAlgn="base">
        <a:spcBef>
          <a:spcPct val="20000"/>
        </a:spcBef>
        <a:spcAft>
          <a:spcPct val="0"/>
        </a:spcAft>
        <a:buClr>
          <a:srgbClr val="1822CD"/>
        </a:buClr>
        <a:buSzPct val="65000"/>
        <a:buChar char="–"/>
        <a:defRPr>
          <a:solidFill>
            <a:srgbClr val="1822C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yfitnesspal.com/food/sear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1"/>
          <p:cNvSpPr>
            <a:spLocks noGrp="1" noChangeArrowheads="1"/>
          </p:cNvSpPr>
          <p:nvPr>
            <p:ph type="sldNum" sz="quarter" idx="10"/>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5176A45B-B965-44AB-82E7-9A20C1FD0D3C}" type="slidenum">
              <a:rPr lang="en-US" altLang="en-US" sz="2600">
                <a:solidFill>
                  <a:schemeClr val="bg1"/>
                </a:solidFill>
              </a:rPr>
              <a:pPr eaLnBrk="1" hangingPunct="1"/>
              <a:t>1</a:t>
            </a:fld>
            <a:endParaRPr lang="en-US" altLang="en-US" sz="2600">
              <a:solidFill>
                <a:schemeClr val="bg1"/>
              </a:solidFill>
            </a:endParaRPr>
          </a:p>
        </p:txBody>
      </p:sp>
      <p:sp>
        <p:nvSpPr>
          <p:cNvPr id="3075" name="Rectangle 16"/>
          <p:cNvSpPr>
            <a:spLocks noGrp="1" noChangeArrowheads="1"/>
          </p:cNvSpPr>
          <p:nvPr>
            <p:ph type="ftr"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p>
        </p:txBody>
      </p:sp>
      <p:sp>
        <p:nvSpPr>
          <p:cNvPr id="3076" name="Text Box 17"/>
          <p:cNvSpPr txBox="1">
            <a:spLocks noChangeArrowheads="1"/>
          </p:cNvSpPr>
          <p:nvPr/>
        </p:nvSpPr>
        <p:spPr bwMode="auto">
          <a:xfrm>
            <a:off x="5943600" y="64008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a:spcBef>
                <a:spcPct val="50000"/>
              </a:spcBef>
            </a:pPr>
            <a:r>
              <a:rPr lang="en-US" altLang="en-US" sz="1400" i="1">
                <a:solidFill>
                  <a:schemeClr val="tx1"/>
                </a:solidFill>
                <a:latin typeface="Times New Roman" panose="02020603050405020304" pitchFamily="18" charset="0"/>
              </a:rPr>
              <a:t>Louanne Kaupa, RD, LN.</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12291"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74C882C0-CCF3-4A95-ADA2-12A1E9E429BD}" type="slidenum">
              <a:rPr lang="en-US" altLang="en-US" sz="2400">
                <a:solidFill>
                  <a:schemeClr val="bg1"/>
                </a:solidFill>
              </a:rPr>
              <a:pPr eaLnBrk="1" hangingPunct="1"/>
              <a:t>10</a:t>
            </a:fld>
            <a:endParaRPr lang="en-US" altLang="en-US" sz="2400">
              <a:solidFill>
                <a:schemeClr val="bg1"/>
              </a:solidFill>
            </a:endParaRPr>
          </a:p>
        </p:txBody>
      </p:sp>
      <p:sp>
        <p:nvSpPr>
          <p:cNvPr id="12292" name="AutoShape 4"/>
          <p:cNvSpPr>
            <a:spLocks noGrp="1" noChangeArrowheads="1"/>
          </p:cNvSpPr>
          <p:nvPr>
            <p:ph type="title"/>
          </p:nvPr>
        </p:nvSpPr>
        <p:spPr/>
        <p:txBody>
          <a:bodyPr/>
          <a:lstStyle/>
          <a:p>
            <a:pPr eaLnBrk="1" hangingPunct="1"/>
            <a:r>
              <a:rPr lang="en-US" altLang="en-US" dirty="0"/>
              <a:t>Proteins</a:t>
            </a:r>
          </a:p>
        </p:txBody>
      </p:sp>
      <p:sp>
        <p:nvSpPr>
          <p:cNvPr id="22533" name="Rectangle 5"/>
          <p:cNvSpPr>
            <a:spLocks noGrp="1" noChangeArrowheads="1"/>
          </p:cNvSpPr>
          <p:nvPr>
            <p:ph type="body" idx="1"/>
          </p:nvPr>
        </p:nvSpPr>
        <p:spPr>
          <a:xfrm>
            <a:off x="1371600" y="2362200"/>
            <a:ext cx="7315200" cy="3562350"/>
          </a:xfrm>
        </p:spPr>
        <p:txBody>
          <a:bodyPr/>
          <a:lstStyle/>
          <a:p>
            <a:pPr eaLnBrk="1" hangingPunct="1"/>
            <a:r>
              <a:rPr lang="en-US" altLang="en-US" sz="2400" dirty="0"/>
              <a:t>Food Sources: </a:t>
            </a:r>
          </a:p>
          <a:p>
            <a:pPr lvl="1" eaLnBrk="1" hangingPunct="1"/>
            <a:r>
              <a:rPr lang="en-US" altLang="en-US" sz="2000" dirty="0"/>
              <a:t>Meat, </a:t>
            </a:r>
            <a:r>
              <a:rPr lang="en-US" altLang="en-US" sz="2000" dirty="0" err="1"/>
              <a:t>fish,eggs</a:t>
            </a:r>
            <a:r>
              <a:rPr lang="en-US" altLang="en-US" sz="2000" dirty="0"/>
              <a:t>, poultry, dairy products, </a:t>
            </a:r>
            <a:br>
              <a:rPr lang="en-US" altLang="en-US" sz="2000" dirty="0"/>
            </a:br>
            <a:r>
              <a:rPr lang="en-US" altLang="en-US" sz="2000" dirty="0"/>
              <a:t>legumes, nuts and seeds. (Breads, cereals and vegetables also contain small amounts of protein.)</a:t>
            </a:r>
          </a:p>
          <a:p>
            <a:pPr eaLnBrk="1" hangingPunct="1"/>
            <a:r>
              <a:rPr lang="en-US" altLang="en-US" sz="2400" dirty="0"/>
              <a:t>Function in the Body:</a:t>
            </a:r>
          </a:p>
          <a:p>
            <a:pPr lvl="1" eaLnBrk="1" hangingPunct="1"/>
            <a:r>
              <a:rPr lang="en-US" altLang="en-US" sz="2000" dirty="0"/>
              <a:t>Provides energy.</a:t>
            </a:r>
          </a:p>
          <a:p>
            <a:pPr lvl="1" eaLnBrk="1" hangingPunct="1"/>
            <a:r>
              <a:rPr lang="en-US" altLang="en-US" sz="2000" dirty="0"/>
              <a:t>Help to build, maintain, and repair body tissues.</a:t>
            </a:r>
          </a:p>
          <a:p>
            <a:pPr eaLnBrk="1" hangingPunct="1"/>
            <a:r>
              <a:rPr lang="en-US" altLang="en-US" sz="2400" dirty="0"/>
              <a:t>Proteins are made up of chemical compounds called amino acids.  There are 20 amino acids.</a:t>
            </a:r>
          </a:p>
        </p:txBody>
      </p:sp>
      <p:pic>
        <p:nvPicPr>
          <p:cNvPr id="2253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838200"/>
            <a:ext cx="2670175"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762000"/>
            <a:ext cx="12668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533">
                                            <p:txEl>
                                              <p:pRg st="1" end="1"/>
                                            </p:txEl>
                                          </p:spTgt>
                                        </p:tgtEl>
                                        <p:attrNameLst>
                                          <p:attrName>style.visibility</p:attrName>
                                        </p:attrNameLst>
                                      </p:cBhvr>
                                      <p:to>
                                        <p:strVal val="visible"/>
                                      </p:to>
                                    </p:set>
                                    <p:animEffect transition="in" filter="wipe(left)">
                                      <p:cBhvr>
                                        <p:cTn id="10" dur="500"/>
                                        <p:tgtEl>
                                          <p:spTgt spid="22533">
                                            <p:txEl>
                                              <p:pRg st="1" end="1"/>
                                            </p:txEl>
                                          </p:spTgt>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2533">
                                            <p:txEl>
                                              <p:pRg st="2" end="2"/>
                                            </p:txEl>
                                          </p:spTgt>
                                        </p:tgtEl>
                                        <p:attrNameLst>
                                          <p:attrName>style.visibility</p:attrName>
                                        </p:attrNameLst>
                                      </p:cBhvr>
                                      <p:to>
                                        <p:strVal val="visible"/>
                                      </p:to>
                                    </p:set>
                                    <p:animEffect transition="in" filter="wipe(left)">
                                      <p:cBhvr>
                                        <p:cTn id="14" dur="500"/>
                                        <p:tgtEl>
                                          <p:spTgt spid="22533">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2533">
                                            <p:txEl>
                                              <p:pRg st="3" end="3"/>
                                            </p:txEl>
                                          </p:spTgt>
                                        </p:tgtEl>
                                        <p:attrNameLst>
                                          <p:attrName>style.visibility</p:attrName>
                                        </p:attrNameLst>
                                      </p:cBhvr>
                                      <p:to>
                                        <p:strVal val="visible"/>
                                      </p:to>
                                    </p:set>
                                    <p:animEffect transition="in" filter="wipe(left)">
                                      <p:cBhvr>
                                        <p:cTn id="17" dur="500"/>
                                        <p:tgtEl>
                                          <p:spTgt spid="22533">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2533">
                                            <p:txEl>
                                              <p:pRg st="4" end="4"/>
                                            </p:txEl>
                                          </p:spTgt>
                                        </p:tgtEl>
                                        <p:attrNameLst>
                                          <p:attrName>style.visibility</p:attrName>
                                        </p:attrNameLst>
                                      </p:cBhvr>
                                      <p:to>
                                        <p:strVal val="visible"/>
                                      </p:to>
                                    </p:set>
                                    <p:animEffect transition="in" filter="wipe(left)">
                                      <p:cBhvr>
                                        <p:cTn id="20" dur="500"/>
                                        <p:tgtEl>
                                          <p:spTgt spid="22533">
                                            <p:txEl>
                                              <p:pRg st="4" end="4"/>
                                            </p:txEl>
                                          </p:spTgt>
                                        </p:tgtEl>
                                      </p:cBhvr>
                                    </p:animEffect>
                                  </p:childTnLst>
                                </p:cTn>
                              </p:par>
                            </p:childTnLst>
                          </p:cTn>
                        </p:par>
                        <p:par>
                          <p:cTn id="21" fill="hold" nodeType="afterGroup">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22533">
                                            <p:txEl>
                                              <p:pRg st="5" end="5"/>
                                            </p:txEl>
                                          </p:spTgt>
                                        </p:tgtEl>
                                        <p:attrNameLst>
                                          <p:attrName>style.visibility</p:attrName>
                                        </p:attrNameLst>
                                      </p:cBhvr>
                                      <p:to>
                                        <p:strVal val="visible"/>
                                      </p:to>
                                    </p:set>
                                    <p:animEffect transition="in" filter="wipe(left)">
                                      <p:cBhvr>
                                        <p:cTn id="24" dur="500"/>
                                        <p:tgtEl>
                                          <p:spTgt spid="22533">
                                            <p:txEl>
                                              <p:pRg st="5" end="5"/>
                                            </p:txEl>
                                          </p:spTgt>
                                        </p:tgtEl>
                                      </p:cBhvr>
                                    </p:animEffect>
                                  </p:childTnLst>
                                </p:cTn>
                              </p:par>
                            </p:childTnLst>
                          </p:cTn>
                        </p:par>
                        <p:par>
                          <p:cTn id="25" fill="hold" nodeType="afterGroup">
                            <p:stCondLst>
                              <p:cond delay="1500"/>
                            </p:stCondLst>
                            <p:childTnLst>
                              <p:par>
                                <p:cTn id="26" presetID="12" presetClass="entr" presetSubtype="2" fill="hold" nodeType="afterEffect">
                                  <p:stCondLst>
                                    <p:cond delay="0"/>
                                  </p:stCondLst>
                                  <p:childTnLst>
                                    <p:set>
                                      <p:cBhvr>
                                        <p:cTn id="27" dur="1" fill="hold">
                                          <p:stCondLst>
                                            <p:cond delay="0"/>
                                          </p:stCondLst>
                                        </p:cTn>
                                        <p:tgtEl>
                                          <p:spTgt spid="22539"/>
                                        </p:tgtEl>
                                        <p:attrNameLst>
                                          <p:attrName>style.visibility</p:attrName>
                                        </p:attrNameLst>
                                      </p:cBhvr>
                                      <p:to>
                                        <p:strVal val="visible"/>
                                      </p:to>
                                    </p:set>
                                    <p:animEffect transition="in" filter="slide(fromRight)">
                                      <p:cBhvr>
                                        <p:cTn id="28" dur="500"/>
                                        <p:tgtEl>
                                          <p:spTgt spid="22539"/>
                                        </p:tgtEl>
                                      </p:cBhvr>
                                    </p:animEffect>
                                  </p:childTnLst>
                                </p:cTn>
                              </p:par>
                            </p:childTnLst>
                          </p:cTn>
                        </p:par>
                        <p:par>
                          <p:cTn id="29" fill="hold" nodeType="afterGroup">
                            <p:stCondLst>
                              <p:cond delay="2000"/>
                            </p:stCondLst>
                            <p:childTnLst>
                              <p:par>
                                <p:cTn id="30" presetID="12" presetClass="entr" presetSubtype="8" fill="hold" nodeType="afterEffect">
                                  <p:stCondLst>
                                    <p:cond delay="0"/>
                                  </p:stCondLst>
                                  <p:childTnLst>
                                    <p:set>
                                      <p:cBhvr>
                                        <p:cTn id="31" dur="1" fill="hold">
                                          <p:stCondLst>
                                            <p:cond delay="0"/>
                                          </p:stCondLst>
                                        </p:cTn>
                                        <p:tgtEl>
                                          <p:spTgt spid="22538"/>
                                        </p:tgtEl>
                                        <p:attrNameLst>
                                          <p:attrName>style.visibility</p:attrName>
                                        </p:attrNameLst>
                                      </p:cBhvr>
                                      <p:to>
                                        <p:strVal val="visible"/>
                                      </p:to>
                                    </p:set>
                                    <p:animEffect transition="in" filter="slide(fromLeft)">
                                      <p:cBhvr>
                                        <p:cTn id="32" dur="5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13315"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18047EFD-8258-4B3A-9FFE-2D1AC233CB61}" type="slidenum">
              <a:rPr lang="en-US" altLang="en-US" sz="2400">
                <a:solidFill>
                  <a:schemeClr val="bg1"/>
                </a:solidFill>
              </a:rPr>
              <a:pPr eaLnBrk="1" hangingPunct="1"/>
              <a:t>11</a:t>
            </a:fld>
            <a:endParaRPr lang="en-US" altLang="en-US" sz="2400">
              <a:solidFill>
                <a:schemeClr val="bg1"/>
              </a:solidFill>
            </a:endParaRPr>
          </a:p>
        </p:txBody>
      </p:sp>
      <p:pic>
        <p:nvPicPr>
          <p:cNvPr id="235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28600"/>
            <a:ext cx="296068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5"/>
          <p:cNvSpPr txBox="1">
            <a:spLocks noChangeArrowheads="1"/>
          </p:cNvSpPr>
          <p:nvPr/>
        </p:nvSpPr>
        <p:spPr bwMode="auto">
          <a:xfrm>
            <a:off x="1752600" y="2286000"/>
            <a:ext cx="4953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a:spcBef>
                <a:spcPct val="50000"/>
              </a:spcBef>
            </a:pPr>
            <a:r>
              <a:rPr lang="en-US" altLang="en-US" sz="1800" i="1">
                <a:solidFill>
                  <a:srgbClr val="1822CD"/>
                </a:solidFill>
                <a:latin typeface="Times New Roman" panose="02020603050405020304" pitchFamily="18" charset="0"/>
              </a:rPr>
              <a:t>Of the 20 amino acids, the human body </a:t>
            </a:r>
            <a:br>
              <a:rPr lang="en-US" altLang="en-US" sz="1800" i="1">
                <a:solidFill>
                  <a:srgbClr val="1822CD"/>
                </a:solidFill>
                <a:latin typeface="Times New Roman" panose="02020603050405020304" pitchFamily="18" charset="0"/>
              </a:rPr>
            </a:br>
            <a:r>
              <a:rPr lang="en-US" altLang="en-US" sz="1800" i="1">
                <a:solidFill>
                  <a:srgbClr val="1822CD"/>
                </a:solidFill>
                <a:latin typeface="Times New Roman" panose="02020603050405020304" pitchFamily="18" charset="0"/>
              </a:rPr>
              <a:t>is capable of producing 11 of them.  </a:t>
            </a:r>
            <a:br>
              <a:rPr lang="en-US" altLang="en-US" sz="1800" i="1">
                <a:solidFill>
                  <a:srgbClr val="1822CD"/>
                </a:solidFill>
                <a:latin typeface="Times New Roman" panose="02020603050405020304" pitchFamily="18" charset="0"/>
              </a:rPr>
            </a:br>
            <a:r>
              <a:rPr lang="en-US" altLang="en-US" sz="1800" i="1">
                <a:solidFill>
                  <a:srgbClr val="1822CD"/>
                </a:solidFill>
                <a:latin typeface="Times New Roman" panose="02020603050405020304" pitchFamily="18" charset="0"/>
              </a:rPr>
              <a:t>The other 9 called, “Essential Amino Acids” </a:t>
            </a:r>
            <a:br>
              <a:rPr lang="en-US" altLang="en-US" sz="1800" i="1">
                <a:solidFill>
                  <a:srgbClr val="1822CD"/>
                </a:solidFill>
                <a:latin typeface="Times New Roman" panose="02020603050405020304" pitchFamily="18" charset="0"/>
              </a:rPr>
            </a:br>
            <a:r>
              <a:rPr lang="en-US" altLang="en-US" sz="1800" i="1">
                <a:solidFill>
                  <a:srgbClr val="1822CD"/>
                </a:solidFill>
                <a:latin typeface="Times New Roman" panose="02020603050405020304" pitchFamily="18" charset="0"/>
              </a:rPr>
              <a:t>must be supplied by food sources.</a:t>
            </a:r>
          </a:p>
        </p:txBody>
      </p:sp>
      <p:sp>
        <p:nvSpPr>
          <p:cNvPr id="13318" name="AutoShape 6"/>
          <p:cNvSpPr>
            <a:spLocks noGrp="1" noChangeArrowheads="1"/>
          </p:cNvSpPr>
          <p:nvPr>
            <p:ph type="title"/>
          </p:nvPr>
        </p:nvSpPr>
        <p:spPr/>
        <p:txBody>
          <a:bodyPr/>
          <a:lstStyle/>
          <a:p>
            <a:pPr eaLnBrk="1" hangingPunct="1"/>
            <a:r>
              <a:rPr lang="en-US" altLang="en-US" dirty="0"/>
              <a:t>Amino Acids</a:t>
            </a:r>
          </a:p>
        </p:txBody>
      </p:sp>
      <p:sp>
        <p:nvSpPr>
          <p:cNvPr id="23559" name="Rectangle 7"/>
          <p:cNvSpPr>
            <a:spLocks noGrp="1" noChangeArrowheads="1"/>
          </p:cNvSpPr>
          <p:nvPr>
            <p:ph type="body" idx="1"/>
          </p:nvPr>
        </p:nvSpPr>
        <p:spPr>
          <a:xfrm>
            <a:off x="1371600" y="3505200"/>
            <a:ext cx="7159625" cy="3249613"/>
          </a:xfrm>
        </p:spPr>
        <p:txBody>
          <a:bodyPr/>
          <a:lstStyle/>
          <a:p>
            <a:pPr eaLnBrk="1" hangingPunct="1">
              <a:lnSpc>
                <a:spcPct val="90000"/>
              </a:lnSpc>
            </a:pPr>
            <a:r>
              <a:rPr lang="en-US" altLang="en-US" sz="2400" dirty="0"/>
              <a:t>Two types of Protein:</a:t>
            </a:r>
          </a:p>
          <a:p>
            <a:pPr lvl="1" eaLnBrk="1" hangingPunct="1">
              <a:lnSpc>
                <a:spcPct val="90000"/>
              </a:lnSpc>
            </a:pPr>
            <a:r>
              <a:rPr lang="en-US" altLang="en-US" sz="2000" dirty="0"/>
              <a:t>Complete Proteins:</a:t>
            </a:r>
          </a:p>
          <a:p>
            <a:pPr lvl="2" eaLnBrk="1" hangingPunct="1">
              <a:lnSpc>
                <a:spcPct val="90000"/>
              </a:lnSpc>
            </a:pPr>
            <a:r>
              <a:rPr lang="en-US" altLang="en-US" sz="1800" dirty="0"/>
              <a:t>Contain all 9 essential amino acids.  </a:t>
            </a:r>
          </a:p>
          <a:p>
            <a:pPr lvl="2" eaLnBrk="1" hangingPunct="1">
              <a:lnSpc>
                <a:spcPct val="90000"/>
              </a:lnSpc>
            </a:pPr>
            <a:r>
              <a:rPr lang="en-US" altLang="en-US" sz="1800" dirty="0"/>
              <a:t>They are found in animal sources.</a:t>
            </a:r>
          </a:p>
          <a:p>
            <a:pPr lvl="1" eaLnBrk="1" hangingPunct="1">
              <a:lnSpc>
                <a:spcPct val="90000"/>
              </a:lnSpc>
            </a:pPr>
            <a:r>
              <a:rPr lang="en-US" altLang="en-US" sz="2000" dirty="0"/>
              <a:t>Incomplete Proteins:</a:t>
            </a:r>
          </a:p>
          <a:p>
            <a:pPr lvl="2" eaLnBrk="1" hangingPunct="1">
              <a:lnSpc>
                <a:spcPct val="90000"/>
              </a:lnSpc>
            </a:pPr>
            <a:r>
              <a:rPr lang="en-US" altLang="en-US" sz="1800" dirty="0"/>
              <a:t>Lack one or more of the essential amino acids.  </a:t>
            </a:r>
          </a:p>
          <a:p>
            <a:pPr lvl="2" eaLnBrk="1" hangingPunct="1">
              <a:lnSpc>
                <a:spcPct val="90000"/>
              </a:lnSpc>
            </a:pPr>
            <a:r>
              <a:rPr lang="en-US" altLang="en-US" sz="1800" dirty="0"/>
              <a:t>They are found in plant sources.  </a:t>
            </a:r>
          </a:p>
          <a:p>
            <a:pPr eaLnBrk="1" hangingPunct="1">
              <a:lnSpc>
                <a:spcPct val="90000"/>
              </a:lnSpc>
            </a:pPr>
            <a:endParaRPr lang="en-US" altLang="en-US" sz="2400" dirty="0"/>
          </a:p>
          <a:p>
            <a:pPr eaLnBrk="1" hangingPunct="1">
              <a:lnSpc>
                <a:spcPct val="90000"/>
              </a:lnSpc>
            </a:pPr>
            <a:endParaRPr lang="en-US" altLang="en-US" sz="2400" dirty="0"/>
          </a:p>
        </p:txBody>
      </p:sp>
      <p:sp>
        <p:nvSpPr>
          <p:cNvPr id="23560" name="Text Box 8"/>
          <p:cNvSpPr txBox="1">
            <a:spLocks noChangeArrowheads="1"/>
          </p:cNvSpPr>
          <p:nvPr/>
        </p:nvSpPr>
        <p:spPr bwMode="auto">
          <a:xfrm>
            <a:off x="1905000" y="5791200"/>
            <a:ext cx="6705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a:spcBef>
                <a:spcPct val="50000"/>
              </a:spcBef>
            </a:pPr>
            <a:r>
              <a:rPr lang="en-US" altLang="en-US" sz="1800" i="1">
                <a:solidFill>
                  <a:srgbClr val="1822CD"/>
                </a:solidFill>
                <a:latin typeface="Times New Roman" panose="02020603050405020304" pitchFamily="18" charset="0"/>
              </a:rPr>
              <a:t>The best way to give the body complete proteins is to eat a wide variety of foods throughout the day.</a:t>
            </a:r>
            <a:r>
              <a:rPr lang="en-US" altLang="en-US" sz="2400">
                <a:solidFill>
                  <a:srgbClr val="1822CD"/>
                </a:solidFill>
              </a:rPr>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wipe(left)">
                                      <p:cBhvr>
                                        <p:cTn id="7" dur="500"/>
                                        <p:tgtEl>
                                          <p:spTgt spid="2355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559">
                                            <p:txEl>
                                              <p:pRg st="0" end="0"/>
                                            </p:txEl>
                                          </p:spTgt>
                                        </p:tgtEl>
                                        <p:attrNameLst>
                                          <p:attrName>style.visibility</p:attrName>
                                        </p:attrNameLst>
                                      </p:cBhvr>
                                      <p:to>
                                        <p:strVal val="visible"/>
                                      </p:to>
                                    </p:set>
                                    <p:animEffect transition="in" filter="wipe(left)">
                                      <p:cBhvr>
                                        <p:cTn id="11" dur="500"/>
                                        <p:tgtEl>
                                          <p:spTgt spid="23559">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3559">
                                            <p:txEl>
                                              <p:pRg st="1" end="1"/>
                                            </p:txEl>
                                          </p:spTgt>
                                        </p:tgtEl>
                                        <p:attrNameLst>
                                          <p:attrName>style.visibility</p:attrName>
                                        </p:attrNameLst>
                                      </p:cBhvr>
                                      <p:to>
                                        <p:strVal val="visible"/>
                                      </p:to>
                                    </p:set>
                                    <p:animEffect transition="in" filter="wipe(left)">
                                      <p:cBhvr>
                                        <p:cTn id="14" dur="500"/>
                                        <p:tgtEl>
                                          <p:spTgt spid="23559">
                                            <p:txEl>
                                              <p:pRg st="1" end="1"/>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23559">
                                            <p:txEl>
                                              <p:pRg st="2" end="2"/>
                                            </p:txEl>
                                          </p:spTgt>
                                        </p:tgtEl>
                                        <p:attrNameLst>
                                          <p:attrName>style.visibility</p:attrName>
                                        </p:attrNameLst>
                                      </p:cBhvr>
                                      <p:to>
                                        <p:strVal val="visible"/>
                                      </p:to>
                                    </p:set>
                                    <p:animEffect transition="in" filter="wipe(left)">
                                      <p:cBhvr>
                                        <p:cTn id="17" dur="500"/>
                                        <p:tgtEl>
                                          <p:spTgt spid="2355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3559">
                                            <p:txEl>
                                              <p:pRg st="3" end="3"/>
                                            </p:txEl>
                                          </p:spTgt>
                                        </p:tgtEl>
                                        <p:attrNameLst>
                                          <p:attrName>style.visibility</p:attrName>
                                        </p:attrNameLst>
                                      </p:cBhvr>
                                      <p:to>
                                        <p:strVal val="visible"/>
                                      </p:to>
                                    </p:set>
                                    <p:animEffect transition="in" filter="wipe(left)">
                                      <p:cBhvr>
                                        <p:cTn id="20" dur="500"/>
                                        <p:tgtEl>
                                          <p:spTgt spid="23559">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3559">
                                            <p:txEl>
                                              <p:pRg st="4" end="4"/>
                                            </p:txEl>
                                          </p:spTgt>
                                        </p:tgtEl>
                                        <p:attrNameLst>
                                          <p:attrName>style.visibility</p:attrName>
                                        </p:attrNameLst>
                                      </p:cBhvr>
                                      <p:to>
                                        <p:strVal val="visible"/>
                                      </p:to>
                                    </p:set>
                                    <p:animEffect transition="in" filter="wipe(left)">
                                      <p:cBhvr>
                                        <p:cTn id="23" dur="500"/>
                                        <p:tgtEl>
                                          <p:spTgt spid="23559">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3559">
                                            <p:txEl>
                                              <p:pRg st="5" end="5"/>
                                            </p:txEl>
                                          </p:spTgt>
                                        </p:tgtEl>
                                        <p:attrNameLst>
                                          <p:attrName>style.visibility</p:attrName>
                                        </p:attrNameLst>
                                      </p:cBhvr>
                                      <p:to>
                                        <p:strVal val="visible"/>
                                      </p:to>
                                    </p:set>
                                    <p:animEffect transition="in" filter="wipe(left)">
                                      <p:cBhvr>
                                        <p:cTn id="26" dur="500"/>
                                        <p:tgtEl>
                                          <p:spTgt spid="23559">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3559">
                                            <p:txEl>
                                              <p:pRg st="6" end="6"/>
                                            </p:txEl>
                                          </p:spTgt>
                                        </p:tgtEl>
                                        <p:attrNameLst>
                                          <p:attrName>style.visibility</p:attrName>
                                        </p:attrNameLst>
                                      </p:cBhvr>
                                      <p:to>
                                        <p:strVal val="visible"/>
                                      </p:to>
                                    </p:set>
                                    <p:animEffect transition="in" filter="wipe(left)">
                                      <p:cBhvr>
                                        <p:cTn id="29" dur="500"/>
                                        <p:tgtEl>
                                          <p:spTgt spid="23559">
                                            <p:txEl>
                                              <p:pRg st="6" end="6"/>
                                            </p:txEl>
                                          </p:spTgt>
                                        </p:tgtEl>
                                      </p:cBhvr>
                                    </p:animEffect>
                                  </p:childTnLst>
                                </p:cTn>
                              </p:par>
                            </p:childTnLst>
                          </p:cTn>
                        </p:par>
                        <p:par>
                          <p:cTn id="30" fill="hold" nodeType="afterGroup">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23560"/>
                                        </p:tgtEl>
                                        <p:attrNameLst>
                                          <p:attrName>style.visibility</p:attrName>
                                        </p:attrNameLst>
                                      </p:cBhvr>
                                      <p:to>
                                        <p:strVal val="visible"/>
                                      </p:to>
                                    </p:set>
                                    <p:animEffect transition="in" filter="wipe(left)">
                                      <p:cBhvr>
                                        <p:cTn id="33" dur="500"/>
                                        <p:tgtEl>
                                          <p:spTgt spid="23560"/>
                                        </p:tgtEl>
                                      </p:cBhvr>
                                    </p:animEffect>
                                  </p:childTnLst>
                                </p:cTn>
                              </p:par>
                            </p:childTnLst>
                          </p:cTn>
                        </p:par>
                        <p:par>
                          <p:cTn id="34" fill="hold" nodeType="afterGroup">
                            <p:stCondLst>
                              <p:cond delay="1500"/>
                            </p:stCondLst>
                            <p:childTnLst>
                              <p:par>
                                <p:cTn id="35" presetID="2" presetClass="entr" presetSubtype="3" fill="hold" nodeType="afterEffect">
                                  <p:stCondLst>
                                    <p:cond delay="0"/>
                                  </p:stCondLst>
                                  <p:childTnLst>
                                    <p:set>
                                      <p:cBhvr>
                                        <p:cTn id="36" dur="1" fill="hold">
                                          <p:stCondLst>
                                            <p:cond delay="0"/>
                                          </p:stCondLst>
                                        </p:cTn>
                                        <p:tgtEl>
                                          <p:spTgt spid="23556"/>
                                        </p:tgtEl>
                                        <p:attrNameLst>
                                          <p:attrName>style.visibility</p:attrName>
                                        </p:attrNameLst>
                                      </p:cBhvr>
                                      <p:to>
                                        <p:strVal val="visible"/>
                                      </p:to>
                                    </p:set>
                                    <p:anim calcmode="lin" valueType="num">
                                      <p:cBhvr additive="base">
                                        <p:cTn id="37" dur="500" fill="hold"/>
                                        <p:tgtEl>
                                          <p:spTgt spid="23556"/>
                                        </p:tgtEl>
                                        <p:attrNameLst>
                                          <p:attrName>ppt_x</p:attrName>
                                        </p:attrNameLst>
                                      </p:cBhvr>
                                      <p:tavLst>
                                        <p:tav tm="0">
                                          <p:val>
                                            <p:strVal val="1+#ppt_w/2"/>
                                          </p:val>
                                        </p:tav>
                                        <p:tav tm="100000">
                                          <p:val>
                                            <p:strVal val="#ppt_x"/>
                                          </p:val>
                                        </p:tav>
                                      </p:tavLst>
                                    </p:anim>
                                    <p:anim calcmode="lin" valueType="num">
                                      <p:cBhvr additive="base">
                                        <p:cTn id="38" dur="500" fill="hold"/>
                                        <p:tgtEl>
                                          <p:spTgt spid="2355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utoUpdateAnimBg="0"/>
      <p:bldP spid="23559" grpId="0" build="p" autoUpdateAnimBg="0" advAuto="0"/>
      <p:bldP spid="2356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14339"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520C3691-5C4B-49F1-90F9-7DEFC3427F39}" type="slidenum">
              <a:rPr lang="en-US" altLang="en-US" sz="2400">
                <a:solidFill>
                  <a:schemeClr val="bg1"/>
                </a:solidFill>
              </a:rPr>
              <a:pPr eaLnBrk="1" hangingPunct="1"/>
              <a:t>12</a:t>
            </a:fld>
            <a:endParaRPr lang="en-US" altLang="en-US" sz="2400">
              <a:solidFill>
                <a:schemeClr val="bg1"/>
              </a:solidFill>
            </a:endParaRPr>
          </a:p>
        </p:txBody>
      </p:sp>
      <p:sp>
        <p:nvSpPr>
          <p:cNvPr id="14340" name="AutoShape 6"/>
          <p:cNvSpPr>
            <a:spLocks noGrp="1" noChangeArrowheads="1"/>
          </p:cNvSpPr>
          <p:nvPr>
            <p:ph type="title"/>
          </p:nvPr>
        </p:nvSpPr>
        <p:spPr>
          <a:xfrm>
            <a:off x="1295400" y="914400"/>
            <a:ext cx="7848600" cy="1066800"/>
          </a:xfrm>
        </p:spPr>
        <p:txBody>
          <a:bodyPr/>
          <a:lstStyle/>
          <a:p>
            <a:pPr eaLnBrk="1" hangingPunct="1"/>
            <a:r>
              <a:rPr lang="en-US" altLang="en-US" dirty="0"/>
              <a:t>Fat</a:t>
            </a:r>
            <a:br>
              <a:rPr lang="en-US" altLang="en-US" dirty="0"/>
            </a:br>
            <a:r>
              <a:rPr lang="en-US" altLang="en-US" sz="2400" b="1" i="1" dirty="0">
                <a:latin typeface="Times New Roman" panose="02020603050405020304" pitchFamily="18" charset="0"/>
              </a:rPr>
              <a:t>     - The most concentrated form of food energy (calories).</a:t>
            </a:r>
            <a:endParaRPr lang="en-US" altLang="en-US" dirty="0"/>
          </a:p>
        </p:txBody>
      </p:sp>
      <p:sp>
        <p:nvSpPr>
          <p:cNvPr id="19463" name="Rectangle 7"/>
          <p:cNvSpPr>
            <a:spLocks noGrp="1" noChangeArrowheads="1"/>
          </p:cNvSpPr>
          <p:nvPr>
            <p:ph type="body" idx="1"/>
          </p:nvPr>
        </p:nvSpPr>
        <p:spPr>
          <a:xfrm>
            <a:off x="1371600" y="2362200"/>
            <a:ext cx="7315200" cy="4151313"/>
          </a:xfrm>
        </p:spPr>
        <p:txBody>
          <a:bodyPr/>
          <a:lstStyle/>
          <a:p>
            <a:pPr eaLnBrk="1" hangingPunct="1"/>
            <a:r>
              <a:rPr lang="en-US" altLang="en-US" sz="2400" dirty="0"/>
              <a:t>Food Sources: </a:t>
            </a:r>
          </a:p>
          <a:p>
            <a:pPr lvl="1" eaLnBrk="1" hangingPunct="1"/>
            <a:r>
              <a:rPr lang="en-US" altLang="en-US" sz="2000" dirty="0"/>
              <a:t>Butter, vegetable oils, salad dressings, nuts and </a:t>
            </a:r>
            <a:br>
              <a:rPr lang="en-US" altLang="en-US" sz="2000" dirty="0"/>
            </a:br>
            <a:r>
              <a:rPr lang="en-US" altLang="en-US" sz="2000" dirty="0"/>
              <a:t>seeds, dairy products made with whole milk </a:t>
            </a:r>
            <a:br>
              <a:rPr lang="en-US" altLang="en-US" sz="2000" dirty="0"/>
            </a:br>
            <a:r>
              <a:rPr lang="en-US" altLang="en-US" sz="2000" dirty="0"/>
              <a:t>or cream, and meats. </a:t>
            </a:r>
          </a:p>
          <a:p>
            <a:pPr eaLnBrk="1" hangingPunct="1"/>
            <a:r>
              <a:rPr lang="en-US" altLang="en-US" sz="2400" dirty="0"/>
              <a:t>Function in the Body:</a:t>
            </a:r>
          </a:p>
          <a:p>
            <a:pPr lvl="1" eaLnBrk="1" hangingPunct="1"/>
            <a:r>
              <a:rPr lang="en-US" altLang="en-US" sz="2000" dirty="0"/>
              <a:t>Provide substances needed for growth and healthy skin.</a:t>
            </a:r>
          </a:p>
          <a:p>
            <a:pPr lvl="1" eaLnBrk="1" hangingPunct="1"/>
            <a:r>
              <a:rPr lang="en-US" altLang="en-US" sz="2000" dirty="0"/>
              <a:t>Enhance the taste and texture of food.</a:t>
            </a:r>
          </a:p>
          <a:p>
            <a:pPr lvl="1" eaLnBrk="1" hangingPunct="1"/>
            <a:r>
              <a:rPr lang="en-US" altLang="en-US" sz="2000" dirty="0"/>
              <a:t>Required to carry “fat-soluble” </a:t>
            </a:r>
            <a:br>
              <a:rPr lang="en-US" altLang="en-US" sz="2000" dirty="0"/>
            </a:br>
            <a:r>
              <a:rPr lang="en-US" altLang="en-US" sz="2000" dirty="0"/>
              <a:t>vitamins throughout the body.</a:t>
            </a:r>
          </a:p>
          <a:p>
            <a:pPr lvl="1" eaLnBrk="1" hangingPunct="1"/>
            <a:r>
              <a:rPr lang="en-US" altLang="en-US" sz="2000" dirty="0"/>
              <a:t>Provide energy.</a:t>
            </a:r>
          </a:p>
          <a:p>
            <a:pPr lvl="1" eaLnBrk="1" hangingPunct="1"/>
            <a:endParaRPr lang="en-US" altLang="en-US" sz="2000" dirty="0"/>
          </a:p>
        </p:txBody>
      </p:sp>
      <p:pic>
        <p:nvPicPr>
          <p:cNvPr id="1946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876800"/>
            <a:ext cx="1830388"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63">
                                            <p:txEl>
                                              <p:pRg st="0" end="0"/>
                                            </p:txEl>
                                          </p:spTgt>
                                        </p:tgtEl>
                                        <p:attrNameLst>
                                          <p:attrName>style.visibility</p:attrName>
                                        </p:attrNameLst>
                                      </p:cBhvr>
                                      <p:to>
                                        <p:strVal val="visible"/>
                                      </p:to>
                                    </p:set>
                                    <p:animEffect transition="in" filter="wipe(left)">
                                      <p:cBhvr>
                                        <p:cTn id="7" dur="500"/>
                                        <p:tgtEl>
                                          <p:spTgt spid="1946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463">
                                            <p:txEl>
                                              <p:pRg st="1" end="1"/>
                                            </p:txEl>
                                          </p:spTgt>
                                        </p:tgtEl>
                                        <p:attrNameLst>
                                          <p:attrName>style.visibility</p:attrName>
                                        </p:attrNameLst>
                                      </p:cBhvr>
                                      <p:to>
                                        <p:strVal val="visible"/>
                                      </p:to>
                                    </p:set>
                                    <p:animEffect transition="in" filter="wipe(left)">
                                      <p:cBhvr>
                                        <p:cTn id="10" dur="500"/>
                                        <p:tgtEl>
                                          <p:spTgt spid="19463">
                                            <p:txEl>
                                              <p:pRg st="1" end="1"/>
                                            </p:txEl>
                                          </p:spTgt>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9463">
                                            <p:txEl>
                                              <p:pRg st="2" end="2"/>
                                            </p:txEl>
                                          </p:spTgt>
                                        </p:tgtEl>
                                        <p:attrNameLst>
                                          <p:attrName>style.visibility</p:attrName>
                                        </p:attrNameLst>
                                      </p:cBhvr>
                                      <p:to>
                                        <p:strVal val="visible"/>
                                      </p:to>
                                    </p:set>
                                    <p:animEffect transition="in" filter="wipe(left)">
                                      <p:cBhvr>
                                        <p:cTn id="14" dur="500"/>
                                        <p:tgtEl>
                                          <p:spTgt spid="19463">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9463">
                                            <p:txEl>
                                              <p:pRg st="3" end="3"/>
                                            </p:txEl>
                                          </p:spTgt>
                                        </p:tgtEl>
                                        <p:attrNameLst>
                                          <p:attrName>style.visibility</p:attrName>
                                        </p:attrNameLst>
                                      </p:cBhvr>
                                      <p:to>
                                        <p:strVal val="visible"/>
                                      </p:to>
                                    </p:set>
                                    <p:animEffect transition="in" filter="wipe(left)">
                                      <p:cBhvr>
                                        <p:cTn id="17" dur="500"/>
                                        <p:tgtEl>
                                          <p:spTgt spid="19463">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9463">
                                            <p:txEl>
                                              <p:pRg st="4" end="4"/>
                                            </p:txEl>
                                          </p:spTgt>
                                        </p:tgtEl>
                                        <p:attrNameLst>
                                          <p:attrName>style.visibility</p:attrName>
                                        </p:attrNameLst>
                                      </p:cBhvr>
                                      <p:to>
                                        <p:strVal val="visible"/>
                                      </p:to>
                                    </p:set>
                                    <p:animEffect transition="in" filter="wipe(left)">
                                      <p:cBhvr>
                                        <p:cTn id="20" dur="500"/>
                                        <p:tgtEl>
                                          <p:spTgt spid="19463">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9463">
                                            <p:txEl>
                                              <p:pRg st="5" end="5"/>
                                            </p:txEl>
                                          </p:spTgt>
                                        </p:tgtEl>
                                        <p:attrNameLst>
                                          <p:attrName>style.visibility</p:attrName>
                                        </p:attrNameLst>
                                      </p:cBhvr>
                                      <p:to>
                                        <p:strVal val="visible"/>
                                      </p:to>
                                    </p:set>
                                    <p:animEffect transition="in" filter="wipe(left)">
                                      <p:cBhvr>
                                        <p:cTn id="23" dur="500"/>
                                        <p:tgtEl>
                                          <p:spTgt spid="19463">
                                            <p:txEl>
                                              <p:pRg st="5" end="5"/>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9463">
                                            <p:txEl>
                                              <p:pRg st="6" end="6"/>
                                            </p:txEl>
                                          </p:spTgt>
                                        </p:tgtEl>
                                        <p:attrNameLst>
                                          <p:attrName>style.visibility</p:attrName>
                                        </p:attrNameLst>
                                      </p:cBhvr>
                                      <p:to>
                                        <p:strVal val="visible"/>
                                      </p:to>
                                    </p:set>
                                    <p:animEffect transition="in" filter="wipe(left)">
                                      <p:cBhvr>
                                        <p:cTn id="26" dur="500"/>
                                        <p:tgtEl>
                                          <p:spTgt spid="19463">
                                            <p:txEl>
                                              <p:pRg st="6" end="6"/>
                                            </p:txEl>
                                          </p:spTgt>
                                        </p:tgtEl>
                                      </p:cBhvr>
                                    </p:animEffect>
                                  </p:childTnLst>
                                </p:cTn>
                              </p:par>
                            </p:childTnLst>
                          </p:cTn>
                        </p:par>
                        <p:par>
                          <p:cTn id="27" fill="hold" nodeType="afterGroup">
                            <p:stCondLst>
                              <p:cond delay="1000"/>
                            </p:stCondLst>
                            <p:childTnLst>
                              <p:par>
                                <p:cTn id="28" presetID="2" presetClass="entr" presetSubtype="6" fill="hold" nodeType="afterEffect">
                                  <p:stCondLst>
                                    <p:cond delay="0"/>
                                  </p:stCondLst>
                                  <p:childTnLst>
                                    <p:set>
                                      <p:cBhvr>
                                        <p:cTn id="29" dur="1" fill="hold">
                                          <p:stCondLst>
                                            <p:cond delay="0"/>
                                          </p:stCondLst>
                                        </p:cTn>
                                        <p:tgtEl>
                                          <p:spTgt spid="19465"/>
                                        </p:tgtEl>
                                        <p:attrNameLst>
                                          <p:attrName>style.visibility</p:attrName>
                                        </p:attrNameLst>
                                      </p:cBhvr>
                                      <p:to>
                                        <p:strVal val="visible"/>
                                      </p:to>
                                    </p:set>
                                    <p:anim calcmode="lin" valueType="num">
                                      <p:cBhvr additive="base">
                                        <p:cTn id="30" dur="500" fill="hold"/>
                                        <p:tgtEl>
                                          <p:spTgt spid="19465"/>
                                        </p:tgtEl>
                                        <p:attrNameLst>
                                          <p:attrName>ppt_x</p:attrName>
                                        </p:attrNameLst>
                                      </p:cBhvr>
                                      <p:tavLst>
                                        <p:tav tm="0">
                                          <p:val>
                                            <p:strVal val="1+#ppt_w/2"/>
                                          </p:val>
                                        </p:tav>
                                        <p:tav tm="100000">
                                          <p:val>
                                            <p:strVal val="#ppt_x"/>
                                          </p:val>
                                        </p:tav>
                                      </p:tavLst>
                                    </p:anim>
                                    <p:anim calcmode="lin" valueType="num">
                                      <p:cBhvr additive="base">
                                        <p:cTn id="31" dur="500" fill="hold"/>
                                        <p:tgtEl>
                                          <p:spTgt spid="194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15363"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FFED4F8B-B891-4186-B058-B70286FF9318}" type="slidenum">
              <a:rPr lang="en-US" altLang="en-US" sz="2400">
                <a:solidFill>
                  <a:schemeClr val="bg1"/>
                </a:solidFill>
              </a:rPr>
              <a:pPr eaLnBrk="1" hangingPunct="1"/>
              <a:t>13</a:t>
            </a:fld>
            <a:endParaRPr lang="en-US" altLang="en-US" sz="2400">
              <a:solidFill>
                <a:schemeClr val="bg1"/>
              </a:solidFill>
            </a:endParaRPr>
          </a:p>
        </p:txBody>
      </p:sp>
      <p:sp>
        <p:nvSpPr>
          <p:cNvPr id="15364" name="AutoShape 13"/>
          <p:cNvSpPr>
            <a:spLocks noGrp="1" noChangeArrowheads="1"/>
          </p:cNvSpPr>
          <p:nvPr>
            <p:ph type="title"/>
          </p:nvPr>
        </p:nvSpPr>
        <p:spPr/>
        <p:txBody>
          <a:bodyPr/>
          <a:lstStyle/>
          <a:p>
            <a:pPr eaLnBrk="1" hangingPunct="1"/>
            <a:r>
              <a:rPr lang="en-US" altLang="en-US" dirty="0"/>
              <a:t>Types of Fat</a:t>
            </a:r>
          </a:p>
        </p:txBody>
      </p:sp>
      <p:sp>
        <p:nvSpPr>
          <p:cNvPr id="20494" name="Rectangle 14"/>
          <p:cNvSpPr>
            <a:spLocks noGrp="1" noChangeArrowheads="1"/>
          </p:cNvSpPr>
          <p:nvPr>
            <p:ph type="body" idx="1"/>
          </p:nvPr>
        </p:nvSpPr>
        <p:spPr>
          <a:xfrm>
            <a:off x="1371600" y="2362200"/>
            <a:ext cx="7162800" cy="4708525"/>
          </a:xfrm>
        </p:spPr>
        <p:txBody>
          <a:bodyPr/>
          <a:lstStyle/>
          <a:p>
            <a:pPr eaLnBrk="1" hangingPunct="1">
              <a:lnSpc>
                <a:spcPct val="90000"/>
              </a:lnSpc>
            </a:pPr>
            <a:r>
              <a:rPr lang="en-US" altLang="en-US" sz="2400" dirty="0"/>
              <a:t>Saturated Fat:</a:t>
            </a:r>
          </a:p>
          <a:p>
            <a:pPr lvl="1" eaLnBrk="1" hangingPunct="1">
              <a:lnSpc>
                <a:spcPct val="90000"/>
              </a:lnSpc>
            </a:pPr>
            <a:r>
              <a:rPr lang="en-US" altLang="en-US" sz="1800" dirty="0"/>
              <a:t>Fats that are usually solid at room temperature.  </a:t>
            </a:r>
          </a:p>
          <a:p>
            <a:pPr lvl="1" eaLnBrk="1" hangingPunct="1">
              <a:lnSpc>
                <a:spcPct val="90000"/>
              </a:lnSpc>
            </a:pPr>
            <a:r>
              <a:rPr lang="en-US" altLang="en-US" sz="1800" b="1" dirty="0"/>
              <a:t>Food Sources:</a:t>
            </a:r>
            <a:r>
              <a:rPr lang="en-US" altLang="en-US" sz="1800" dirty="0"/>
              <a:t> Animal foods and tropical oils.</a:t>
            </a:r>
          </a:p>
          <a:p>
            <a:pPr lvl="1" eaLnBrk="1" hangingPunct="1">
              <a:lnSpc>
                <a:spcPct val="90000"/>
              </a:lnSpc>
            </a:pPr>
            <a:r>
              <a:rPr lang="en-US" altLang="en-US" sz="1800" dirty="0"/>
              <a:t>The type of fat most strongly linked to high cholesterol and increased risk of heart disease.</a:t>
            </a:r>
            <a:endParaRPr lang="en-US" altLang="en-US" sz="2000" dirty="0"/>
          </a:p>
          <a:p>
            <a:pPr eaLnBrk="1" hangingPunct="1">
              <a:lnSpc>
                <a:spcPct val="90000"/>
              </a:lnSpc>
            </a:pPr>
            <a:r>
              <a:rPr lang="en-US" altLang="en-US" sz="2400" dirty="0"/>
              <a:t>Unsaturated Fat:</a:t>
            </a:r>
          </a:p>
          <a:p>
            <a:pPr lvl="1" eaLnBrk="1" hangingPunct="1">
              <a:lnSpc>
                <a:spcPct val="90000"/>
              </a:lnSpc>
            </a:pPr>
            <a:r>
              <a:rPr lang="en-US" altLang="en-US" sz="1800" dirty="0"/>
              <a:t>Fats that are liquid at room temperature.</a:t>
            </a:r>
          </a:p>
          <a:p>
            <a:pPr lvl="1" eaLnBrk="1" hangingPunct="1">
              <a:lnSpc>
                <a:spcPct val="90000"/>
              </a:lnSpc>
            </a:pPr>
            <a:r>
              <a:rPr lang="en-US" altLang="en-US" sz="1800" b="1" dirty="0"/>
              <a:t>Polyunsaturated Fat:</a:t>
            </a:r>
            <a:endParaRPr lang="en-US" altLang="en-US" sz="2000" dirty="0"/>
          </a:p>
          <a:p>
            <a:pPr lvl="2" eaLnBrk="1" hangingPunct="1">
              <a:lnSpc>
                <a:spcPct val="90000"/>
              </a:lnSpc>
            </a:pPr>
            <a:r>
              <a:rPr lang="en-US" altLang="en-US" sz="1600" b="1" dirty="0"/>
              <a:t>Food Sources:</a:t>
            </a:r>
            <a:r>
              <a:rPr lang="en-US" altLang="en-US" sz="1600" dirty="0"/>
              <a:t> Vegetables and fish oils.</a:t>
            </a:r>
          </a:p>
          <a:p>
            <a:pPr lvl="2" eaLnBrk="1" hangingPunct="1">
              <a:lnSpc>
                <a:spcPct val="90000"/>
              </a:lnSpc>
            </a:pPr>
            <a:r>
              <a:rPr lang="en-US" altLang="en-US" sz="1600" dirty="0"/>
              <a:t>Provide two essential fatty acids necessary for bodily functions.</a:t>
            </a:r>
            <a:endParaRPr lang="en-US" altLang="en-US" sz="1800" dirty="0"/>
          </a:p>
          <a:p>
            <a:pPr lvl="1" eaLnBrk="1" hangingPunct="1">
              <a:lnSpc>
                <a:spcPct val="90000"/>
              </a:lnSpc>
            </a:pPr>
            <a:r>
              <a:rPr lang="en-US" altLang="en-US" sz="2000" b="1" dirty="0"/>
              <a:t>Monounsaturated Fat:</a:t>
            </a:r>
            <a:endParaRPr lang="en-US" altLang="en-US" sz="2000" dirty="0"/>
          </a:p>
          <a:p>
            <a:pPr lvl="2" eaLnBrk="1" hangingPunct="1">
              <a:lnSpc>
                <a:spcPct val="90000"/>
              </a:lnSpc>
            </a:pPr>
            <a:r>
              <a:rPr lang="en-US" altLang="en-US" sz="1600" b="1" dirty="0"/>
              <a:t>Food Sources:</a:t>
            </a:r>
            <a:r>
              <a:rPr lang="en-US" altLang="en-US" sz="1600" dirty="0"/>
              <a:t> Olive oil, canola oil, nuts, seeds.</a:t>
            </a:r>
          </a:p>
          <a:p>
            <a:pPr lvl="2" eaLnBrk="1" hangingPunct="1">
              <a:lnSpc>
                <a:spcPct val="90000"/>
              </a:lnSpc>
            </a:pPr>
            <a:r>
              <a:rPr lang="en-US" altLang="en-US" sz="1600" dirty="0"/>
              <a:t>May play a role in reducing the risk of heart disease.</a:t>
            </a:r>
          </a:p>
          <a:p>
            <a:pPr lvl="2" eaLnBrk="1" hangingPunct="1">
              <a:lnSpc>
                <a:spcPct val="90000"/>
              </a:lnSpc>
            </a:pPr>
            <a:endParaRPr lang="en-US" altLang="en-US" sz="1600" dirty="0"/>
          </a:p>
          <a:p>
            <a:pPr lvl="2" eaLnBrk="1" hangingPunct="1">
              <a:lnSpc>
                <a:spcPct val="90000"/>
              </a:lnSpc>
            </a:pPr>
            <a:endParaRPr lang="en-US" altLang="en-US" sz="1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4">
                                            <p:txEl>
                                              <p:pRg st="0" end="0"/>
                                            </p:txEl>
                                          </p:spTgt>
                                        </p:tgtEl>
                                        <p:attrNameLst>
                                          <p:attrName>style.visibility</p:attrName>
                                        </p:attrNameLst>
                                      </p:cBhvr>
                                      <p:to>
                                        <p:strVal val="visible"/>
                                      </p:to>
                                    </p:set>
                                    <p:animEffect transition="in" filter="wipe(left)">
                                      <p:cBhvr>
                                        <p:cTn id="7" dur="500"/>
                                        <p:tgtEl>
                                          <p:spTgt spid="2049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494">
                                            <p:txEl>
                                              <p:pRg st="1" end="1"/>
                                            </p:txEl>
                                          </p:spTgt>
                                        </p:tgtEl>
                                        <p:attrNameLst>
                                          <p:attrName>style.visibility</p:attrName>
                                        </p:attrNameLst>
                                      </p:cBhvr>
                                      <p:to>
                                        <p:strVal val="visible"/>
                                      </p:to>
                                    </p:set>
                                    <p:animEffect transition="in" filter="wipe(left)">
                                      <p:cBhvr>
                                        <p:cTn id="10" dur="500"/>
                                        <p:tgtEl>
                                          <p:spTgt spid="2049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0494">
                                            <p:txEl>
                                              <p:pRg st="2" end="2"/>
                                            </p:txEl>
                                          </p:spTgt>
                                        </p:tgtEl>
                                        <p:attrNameLst>
                                          <p:attrName>style.visibility</p:attrName>
                                        </p:attrNameLst>
                                      </p:cBhvr>
                                      <p:to>
                                        <p:strVal val="visible"/>
                                      </p:to>
                                    </p:set>
                                    <p:animEffect transition="in" filter="wipe(left)">
                                      <p:cBhvr>
                                        <p:cTn id="13" dur="500"/>
                                        <p:tgtEl>
                                          <p:spTgt spid="20494">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0494">
                                            <p:txEl>
                                              <p:pRg st="3" end="3"/>
                                            </p:txEl>
                                          </p:spTgt>
                                        </p:tgtEl>
                                        <p:attrNameLst>
                                          <p:attrName>style.visibility</p:attrName>
                                        </p:attrNameLst>
                                      </p:cBhvr>
                                      <p:to>
                                        <p:strVal val="visible"/>
                                      </p:to>
                                    </p:set>
                                    <p:animEffect transition="in" filter="wipe(left)">
                                      <p:cBhvr>
                                        <p:cTn id="16" dur="500"/>
                                        <p:tgtEl>
                                          <p:spTgt spid="20494">
                                            <p:txEl>
                                              <p:pRg st="3" end="3"/>
                                            </p:txEl>
                                          </p:spTgt>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0494">
                                            <p:txEl>
                                              <p:pRg st="4" end="4"/>
                                            </p:txEl>
                                          </p:spTgt>
                                        </p:tgtEl>
                                        <p:attrNameLst>
                                          <p:attrName>style.visibility</p:attrName>
                                        </p:attrNameLst>
                                      </p:cBhvr>
                                      <p:to>
                                        <p:strVal val="visible"/>
                                      </p:to>
                                    </p:set>
                                    <p:animEffect transition="in" filter="wipe(left)">
                                      <p:cBhvr>
                                        <p:cTn id="20" dur="500"/>
                                        <p:tgtEl>
                                          <p:spTgt spid="20494">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0494">
                                            <p:txEl>
                                              <p:pRg st="5" end="5"/>
                                            </p:txEl>
                                          </p:spTgt>
                                        </p:tgtEl>
                                        <p:attrNameLst>
                                          <p:attrName>style.visibility</p:attrName>
                                        </p:attrNameLst>
                                      </p:cBhvr>
                                      <p:to>
                                        <p:strVal val="visible"/>
                                      </p:to>
                                    </p:set>
                                    <p:animEffect transition="in" filter="wipe(left)">
                                      <p:cBhvr>
                                        <p:cTn id="23" dur="500"/>
                                        <p:tgtEl>
                                          <p:spTgt spid="20494">
                                            <p:txEl>
                                              <p:pRg st="5" end="5"/>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0494">
                                            <p:txEl>
                                              <p:pRg st="6" end="6"/>
                                            </p:txEl>
                                          </p:spTgt>
                                        </p:tgtEl>
                                        <p:attrNameLst>
                                          <p:attrName>style.visibility</p:attrName>
                                        </p:attrNameLst>
                                      </p:cBhvr>
                                      <p:to>
                                        <p:strVal val="visible"/>
                                      </p:to>
                                    </p:set>
                                    <p:animEffect transition="in" filter="wipe(left)">
                                      <p:cBhvr>
                                        <p:cTn id="26" dur="500"/>
                                        <p:tgtEl>
                                          <p:spTgt spid="20494">
                                            <p:txEl>
                                              <p:pRg st="6" end="6"/>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0494">
                                            <p:txEl>
                                              <p:pRg st="7" end="7"/>
                                            </p:txEl>
                                          </p:spTgt>
                                        </p:tgtEl>
                                        <p:attrNameLst>
                                          <p:attrName>style.visibility</p:attrName>
                                        </p:attrNameLst>
                                      </p:cBhvr>
                                      <p:to>
                                        <p:strVal val="visible"/>
                                      </p:to>
                                    </p:set>
                                    <p:animEffect transition="in" filter="wipe(left)">
                                      <p:cBhvr>
                                        <p:cTn id="29" dur="500"/>
                                        <p:tgtEl>
                                          <p:spTgt spid="20494">
                                            <p:txEl>
                                              <p:pRg st="7" end="7"/>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0494">
                                            <p:txEl>
                                              <p:pRg st="8" end="8"/>
                                            </p:txEl>
                                          </p:spTgt>
                                        </p:tgtEl>
                                        <p:attrNameLst>
                                          <p:attrName>style.visibility</p:attrName>
                                        </p:attrNameLst>
                                      </p:cBhvr>
                                      <p:to>
                                        <p:strVal val="visible"/>
                                      </p:to>
                                    </p:set>
                                    <p:animEffect transition="in" filter="wipe(left)">
                                      <p:cBhvr>
                                        <p:cTn id="32" dur="500"/>
                                        <p:tgtEl>
                                          <p:spTgt spid="20494">
                                            <p:txEl>
                                              <p:pRg st="8" end="8"/>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0494">
                                            <p:txEl>
                                              <p:pRg st="9" end="9"/>
                                            </p:txEl>
                                          </p:spTgt>
                                        </p:tgtEl>
                                        <p:attrNameLst>
                                          <p:attrName>style.visibility</p:attrName>
                                        </p:attrNameLst>
                                      </p:cBhvr>
                                      <p:to>
                                        <p:strVal val="visible"/>
                                      </p:to>
                                    </p:set>
                                    <p:animEffect transition="in" filter="wipe(left)">
                                      <p:cBhvr>
                                        <p:cTn id="35" dur="500"/>
                                        <p:tgtEl>
                                          <p:spTgt spid="20494">
                                            <p:txEl>
                                              <p:pRg st="9" end="9"/>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0494">
                                            <p:txEl>
                                              <p:pRg st="10" end="10"/>
                                            </p:txEl>
                                          </p:spTgt>
                                        </p:tgtEl>
                                        <p:attrNameLst>
                                          <p:attrName>style.visibility</p:attrName>
                                        </p:attrNameLst>
                                      </p:cBhvr>
                                      <p:to>
                                        <p:strVal val="visible"/>
                                      </p:to>
                                    </p:set>
                                    <p:animEffect transition="in" filter="wipe(left)">
                                      <p:cBhvr>
                                        <p:cTn id="38" dur="500"/>
                                        <p:tgtEl>
                                          <p:spTgt spid="20494">
                                            <p:txEl>
                                              <p:pRg st="10" end="10"/>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0494">
                                            <p:txEl>
                                              <p:pRg st="11" end="11"/>
                                            </p:txEl>
                                          </p:spTgt>
                                        </p:tgtEl>
                                        <p:attrNameLst>
                                          <p:attrName>style.visibility</p:attrName>
                                        </p:attrNameLst>
                                      </p:cBhvr>
                                      <p:to>
                                        <p:strVal val="visible"/>
                                      </p:to>
                                    </p:set>
                                    <p:animEffect transition="in" filter="wipe(left)">
                                      <p:cBhvr>
                                        <p:cTn id="41" dur="500"/>
                                        <p:tgtEl>
                                          <p:spTgt spid="2049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4"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16387"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A3B54D6F-403E-4C58-94BF-793F19948B8F}" type="slidenum">
              <a:rPr lang="en-US" altLang="en-US" sz="2400">
                <a:solidFill>
                  <a:schemeClr val="bg1"/>
                </a:solidFill>
              </a:rPr>
              <a:pPr eaLnBrk="1" hangingPunct="1"/>
              <a:t>14</a:t>
            </a:fld>
            <a:endParaRPr lang="en-US" altLang="en-US" sz="2400">
              <a:solidFill>
                <a:schemeClr val="bg1"/>
              </a:solidFill>
            </a:endParaRPr>
          </a:p>
        </p:txBody>
      </p:sp>
      <p:sp>
        <p:nvSpPr>
          <p:cNvPr id="16388" name="AutoShape 4"/>
          <p:cNvSpPr>
            <a:spLocks noGrp="1" noChangeArrowheads="1"/>
          </p:cNvSpPr>
          <p:nvPr>
            <p:ph type="title"/>
          </p:nvPr>
        </p:nvSpPr>
        <p:spPr>
          <a:xfrm>
            <a:off x="1295400" y="914400"/>
            <a:ext cx="7848600" cy="1066800"/>
          </a:xfrm>
        </p:spPr>
        <p:txBody>
          <a:bodyPr/>
          <a:lstStyle/>
          <a:p>
            <a:pPr eaLnBrk="1" hangingPunct="1"/>
            <a:r>
              <a:rPr lang="en-US" altLang="en-US" dirty="0"/>
              <a:t>Cholesterol</a:t>
            </a:r>
            <a:br>
              <a:rPr lang="en-US" altLang="en-US" dirty="0"/>
            </a:br>
            <a:r>
              <a:rPr lang="en-US" altLang="en-US" sz="2400" b="1" i="1" dirty="0">
                <a:latin typeface="Times New Roman" panose="02020603050405020304" pitchFamily="18" charset="0"/>
              </a:rPr>
              <a:t>- A fat-like substance that is part of every cell of the body.</a:t>
            </a:r>
            <a:endParaRPr lang="en-US" altLang="en-US" dirty="0"/>
          </a:p>
        </p:txBody>
      </p:sp>
      <p:sp>
        <p:nvSpPr>
          <p:cNvPr id="21509" name="Rectangle 5"/>
          <p:cNvSpPr>
            <a:spLocks noGrp="1" noChangeArrowheads="1"/>
          </p:cNvSpPr>
          <p:nvPr>
            <p:ph type="body" idx="1"/>
          </p:nvPr>
        </p:nvSpPr>
        <p:spPr>
          <a:xfrm>
            <a:off x="1371600" y="2362200"/>
            <a:ext cx="7159625" cy="3578225"/>
          </a:xfrm>
        </p:spPr>
        <p:txBody>
          <a:bodyPr/>
          <a:lstStyle/>
          <a:p>
            <a:pPr eaLnBrk="1" hangingPunct="1">
              <a:lnSpc>
                <a:spcPct val="90000"/>
              </a:lnSpc>
            </a:pPr>
            <a:r>
              <a:rPr lang="en-US" altLang="en-US" sz="2400" dirty="0"/>
              <a:t>Function in the Body:</a:t>
            </a:r>
          </a:p>
          <a:p>
            <a:pPr lvl="1" eaLnBrk="1" hangingPunct="1">
              <a:lnSpc>
                <a:spcPct val="90000"/>
              </a:lnSpc>
            </a:pPr>
            <a:r>
              <a:rPr lang="en-US" altLang="en-US" sz="2000" dirty="0"/>
              <a:t>Helps the body make necessary cells including skin, and hormones.</a:t>
            </a:r>
          </a:p>
          <a:p>
            <a:pPr lvl="1" eaLnBrk="1" hangingPunct="1">
              <a:lnSpc>
                <a:spcPct val="90000"/>
              </a:lnSpc>
            </a:pPr>
            <a:r>
              <a:rPr lang="en-US" altLang="en-US" sz="2000" dirty="0"/>
              <a:t>Aids in digestion.</a:t>
            </a:r>
          </a:p>
          <a:p>
            <a:pPr lvl="1" eaLnBrk="1" hangingPunct="1">
              <a:lnSpc>
                <a:spcPct val="90000"/>
              </a:lnSpc>
            </a:pPr>
            <a:r>
              <a:rPr lang="en-US" altLang="en-US" sz="2000" dirty="0"/>
              <a:t>The human body manufactures all the cholesterol it needs.  You also get cholesterol from animal food products you eat.  </a:t>
            </a:r>
          </a:p>
          <a:p>
            <a:pPr eaLnBrk="1" hangingPunct="1">
              <a:lnSpc>
                <a:spcPct val="90000"/>
              </a:lnSpc>
            </a:pPr>
            <a:r>
              <a:rPr lang="en-US" altLang="en-US" sz="2000" dirty="0"/>
              <a:t>When cholesterol levels are high </a:t>
            </a:r>
            <a:br>
              <a:rPr lang="en-US" altLang="en-US" sz="2000" dirty="0"/>
            </a:br>
            <a:r>
              <a:rPr lang="en-US" altLang="en-US" sz="2000" dirty="0"/>
              <a:t>there is a greater risk for heart disease.</a:t>
            </a:r>
            <a:endParaRPr lang="en-US" altLang="en-US" sz="2400" dirty="0"/>
          </a:p>
          <a:p>
            <a:pPr lvl="1" eaLnBrk="1" hangingPunct="1">
              <a:lnSpc>
                <a:spcPct val="90000"/>
              </a:lnSpc>
            </a:pPr>
            <a:r>
              <a:rPr lang="en-US" altLang="en-US" sz="2000" b="1" i="1" dirty="0">
                <a:latin typeface="Times New Roman" panose="02020603050405020304" pitchFamily="18" charset="0"/>
              </a:rPr>
              <a:t>Do you know what the healthy cholesterol </a:t>
            </a:r>
            <a:br>
              <a:rPr lang="en-US" altLang="en-US" sz="2000" b="1" i="1" dirty="0">
                <a:latin typeface="Times New Roman" panose="02020603050405020304" pitchFamily="18" charset="0"/>
              </a:rPr>
            </a:br>
            <a:r>
              <a:rPr lang="en-US" altLang="en-US" sz="2000" b="1" i="1" dirty="0">
                <a:latin typeface="Times New Roman" panose="02020603050405020304" pitchFamily="18" charset="0"/>
              </a:rPr>
              <a:t>range is for teens your age?</a:t>
            </a:r>
            <a:endParaRPr lang="en-US" altLang="en-US" sz="2000" dirty="0"/>
          </a:p>
        </p:txBody>
      </p:sp>
      <p:pic>
        <p:nvPicPr>
          <p:cNvPr id="2151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343400"/>
            <a:ext cx="18637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509">
                                            <p:txEl>
                                              <p:pRg st="1" end="1"/>
                                            </p:txEl>
                                          </p:spTgt>
                                        </p:tgtEl>
                                        <p:attrNameLst>
                                          <p:attrName>style.visibility</p:attrName>
                                        </p:attrNameLst>
                                      </p:cBhvr>
                                      <p:to>
                                        <p:strVal val="visible"/>
                                      </p:to>
                                    </p:set>
                                    <p:animEffect transition="in" filter="wipe(left)">
                                      <p:cBhvr>
                                        <p:cTn id="10" dur="500"/>
                                        <p:tgtEl>
                                          <p:spTgt spid="2150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1509">
                                            <p:txEl>
                                              <p:pRg st="2" end="2"/>
                                            </p:txEl>
                                          </p:spTgt>
                                        </p:tgtEl>
                                        <p:attrNameLst>
                                          <p:attrName>style.visibility</p:attrName>
                                        </p:attrNameLst>
                                      </p:cBhvr>
                                      <p:to>
                                        <p:strVal val="visible"/>
                                      </p:to>
                                    </p:set>
                                    <p:animEffect transition="in" filter="wipe(left)">
                                      <p:cBhvr>
                                        <p:cTn id="13" dur="500"/>
                                        <p:tgtEl>
                                          <p:spTgt spid="2150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1509">
                                            <p:txEl>
                                              <p:pRg st="3" end="3"/>
                                            </p:txEl>
                                          </p:spTgt>
                                        </p:tgtEl>
                                        <p:attrNameLst>
                                          <p:attrName>style.visibility</p:attrName>
                                        </p:attrNameLst>
                                      </p:cBhvr>
                                      <p:to>
                                        <p:strVal val="visible"/>
                                      </p:to>
                                    </p:set>
                                    <p:animEffect transition="in" filter="wipe(left)">
                                      <p:cBhvr>
                                        <p:cTn id="16" dur="500"/>
                                        <p:tgtEl>
                                          <p:spTgt spid="21509">
                                            <p:txEl>
                                              <p:pRg st="3" end="3"/>
                                            </p:txEl>
                                          </p:spTgt>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1509">
                                            <p:txEl>
                                              <p:pRg st="4" end="4"/>
                                            </p:txEl>
                                          </p:spTgt>
                                        </p:tgtEl>
                                        <p:attrNameLst>
                                          <p:attrName>style.visibility</p:attrName>
                                        </p:attrNameLst>
                                      </p:cBhvr>
                                      <p:to>
                                        <p:strVal val="visible"/>
                                      </p:to>
                                    </p:set>
                                    <p:animEffect transition="in" filter="wipe(left)">
                                      <p:cBhvr>
                                        <p:cTn id="20" dur="500"/>
                                        <p:tgtEl>
                                          <p:spTgt spid="21509">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1509">
                                            <p:txEl>
                                              <p:pRg st="5" end="5"/>
                                            </p:txEl>
                                          </p:spTgt>
                                        </p:tgtEl>
                                        <p:attrNameLst>
                                          <p:attrName>style.visibility</p:attrName>
                                        </p:attrNameLst>
                                      </p:cBhvr>
                                      <p:to>
                                        <p:strVal val="visible"/>
                                      </p:to>
                                    </p:set>
                                    <p:animEffect transition="in" filter="wipe(left)">
                                      <p:cBhvr>
                                        <p:cTn id="23" dur="500"/>
                                        <p:tgtEl>
                                          <p:spTgt spid="21509">
                                            <p:txEl>
                                              <p:pRg st="5" end="5"/>
                                            </p:txEl>
                                          </p:spTgt>
                                        </p:tgtEl>
                                      </p:cBhvr>
                                    </p:animEffect>
                                  </p:childTnLst>
                                </p:cTn>
                              </p:par>
                            </p:childTnLst>
                          </p:cTn>
                        </p:par>
                        <p:par>
                          <p:cTn id="24" fill="hold" nodeType="afterGroup">
                            <p:stCondLst>
                              <p:cond delay="1000"/>
                            </p:stCondLst>
                            <p:childTnLst>
                              <p:par>
                                <p:cTn id="25" presetID="23" presetClass="entr" presetSubtype="272" fill="hold" nodeType="afterEffect">
                                  <p:stCondLst>
                                    <p:cond delay="0"/>
                                  </p:stCondLst>
                                  <p:childTnLst>
                                    <p:set>
                                      <p:cBhvr>
                                        <p:cTn id="26" dur="1" fill="hold">
                                          <p:stCondLst>
                                            <p:cond delay="0"/>
                                          </p:stCondLst>
                                        </p:cTn>
                                        <p:tgtEl>
                                          <p:spTgt spid="21510"/>
                                        </p:tgtEl>
                                        <p:attrNameLst>
                                          <p:attrName>style.visibility</p:attrName>
                                        </p:attrNameLst>
                                      </p:cBhvr>
                                      <p:to>
                                        <p:strVal val="visible"/>
                                      </p:to>
                                    </p:set>
                                    <p:anim calcmode="lin" valueType="num">
                                      <p:cBhvr>
                                        <p:cTn id="27" dur="500" fill="hold"/>
                                        <p:tgtEl>
                                          <p:spTgt spid="21510"/>
                                        </p:tgtEl>
                                        <p:attrNameLst>
                                          <p:attrName>ppt_w</p:attrName>
                                        </p:attrNameLst>
                                      </p:cBhvr>
                                      <p:tavLst>
                                        <p:tav tm="0">
                                          <p:val>
                                            <p:strVal val="2/3*#ppt_w"/>
                                          </p:val>
                                        </p:tav>
                                        <p:tav tm="100000">
                                          <p:val>
                                            <p:strVal val="#ppt_w"/>
                                          </p:val>
                                        </p:tav>
                                      </p:tavLst>
                                    </p:anim>
                                    <p:anim calcmode="lin" valueType="num">
                                      <p:cBhvr>
                                        <p:cTn id="28" dur="500" fill="hold"/>
                                        <p:tgtEl>
                                          <p:spTgt spid="21510"/>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17411"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D78CFD2B-C331-43ED-B3C0-F9397661AE62}" type="slidenum">
              <a:rPr lang="en-US" altLang="en-US" sz="2400">
                <a:solidFill>
                  <a:schemeClr val="bg1"/>
                </a:solidFill>
              </a:rPr>
              <a:pPr eaLnBrk="1" hangingPunct="1"/>
              <a:t>15</a:t>
            </a:fld>
            <a:endParaRPr lang="en-US" altLang="en-US" sz="2400">
              <a:solidFill>
                <a:schemeClr val="bg1"/>
              </a:solidFill>
            </a:endParaRPr>
          </a:p>
        </p:txBody>
      </p:sp>
      <p:sp>
        <p:nvSpPr>
          <p:cNvPr id="17412" name="AutoShape 4"/>
          <p:cNvSpPr>
            <a:spLocks noGrp="1" noChangeArrowheads="1"/>
          </p:cNvSpPr>
          <p:nvPr>
            <p:ph type="title"/>
          </p:nvPr>
        </p:nvSpPr>
        <p:spPr/>
        <p:txBody>
          <a:bodyPr/>
          <a:lstStyle/>
          <a:p>
            <a:pPr eaLnBrk="1" hangingPunct="1"/>
            <a:r>
              <a:rPr lang="en-US" altLang="en-US" dirty="0"/>
              <a:t>Vitamins</a:t>
            </a:r>
          </a:p>
        </p:txBody>
      </p:sp>
      <p:sp>
        <p:nvSpPr>
          <p:cNvPr id="24581" name="Rectangle 5"/>
          <p:cNvSpPr>
            <a:spLocks noGrp="1" noChangeArrowheads="1"/>
          </p:cNvSpPr>
          <p:nvPr>
            <p:ph type="body" idx="1"/>
          </p:nvPr>
        </p:nvSpPr>
        <p:spPr>
          <a:xfrm>
            <a:off x="1371600" y="2362200"/>
            <a:ext cx="7315200" cy="3890963"/>
          </a:xfrm>
        </p:spPr>
        <p:txBody>
          <a:bodyPr/>
          <a:lstStyle/>
          <a:p>
            <a:pPr eaLnBrk="1" hangingPunct="1">
              <a:lnSpc>
                <a:spcPct val="90000"/>
              </a:lnSpc>
            </a:pPr>
            <a:r>
              <a:rPr lang="en-US" altLang="en-US" sz="2400" dirty="0"/>
              <a:t>Food Sources: </a:t>
            </a:r>
          </a:p>
          <a:p>
            <a:pPr lvl="1" eaLnBrk="1" hangingPunct="1">
              <a:lnSpc>
                <a:spcPct val="90000"/>
              </a:lnSpc>
            </a:pPr>
            <a:r>
              <a:rPr lang="en-US" altLang="en-US" sz="2000" dirty="0"/>
              <a:t>Fruits, vegetables, milk, whole-grain breads, </a:t>
            </a:r>
            <a:br>
              <a:rPr lang="en-US" altLang="en-US" sz="2000" dirty="0"/>
            </a:br>
            <a:r>
              <a:rPr lang="en-US" altLang="en-US" sz="2000" dirty="0"/>
              <a:t>cereals and legumes.</a:t>
            </a:r>
          </a:p>
          <a:p>
            <a:pPr eaLnBrk="1" hangingPunct="1">
              <a:lnSpc>
                <a:spcPct val="90000"/>
              </a:lnSpc>
            </a:pPr>
            <a:r>
              <a:rPr lang="en-US" altLang="en-US" sz="2400" dirty="0"/>
              <a:t>Unlike carbohydrates, fats, and proteins, vitamins </a:t>
            </a:r>
            <a:r>
              <a:rPr lang="en-US" altLang="en-US" sz="2400" u="sng" dirty="0"/>
              <a:t>DO NOT</a:t>
            </a:r>
            <a:r>
              <a:rPr lang="en-US" altLang="en-US" sz="2400" dirty="0"/>
              <a:t> provide energy (calories).</a:t>
            </a:r>
          </a:p>
          <a:p>
            <a:pPr eaLnBrk="1" hangingPunct="1">
              <a:lnSpc>
                <a:spcPct val="90000"/>
              </a:lnSpc>
            </a:pPr>
            <a:r>
              <a:rPr lang="en-US" altLang="en-US" sz="2400" dirty="0"/>
              <a:t>Function in the Body:</a:t>
            </a:r>
          </a:p>
          <a:p>
            <a:pPr lvl="1" eaLnBrk="1" hangingPunct="1">
              <a:lnSpc>
                <a:spcPct val="90000"/>
              </a:lnSpc>
            </a:pPr>
            <a:r>
              <a:rPr lang="en-US" altLang="en-US" sz="2000" dirty="0"/>
              <a:t>Help regulate the many chemical processes in the body.</a:t>
            </a:r>
          </a:p>
          <a:p>
            <a:pPr lvl="1" eaLnBrk="1" hangingPunct="1">
              <a:lnSpc>
                <a:spcPct val="90000"/>
              </a:lnSpc>
            </a:pPr>
            <a:r>
              <a:rPr lang="en-US" altLang="en-US" sz="2000" dirty="0"/>
              <a:t>There are </a:t>
            </a:r>
            <a:r>
              <a:rPr lang="en-US" altLang="en-US" sz="2000" b="1" dirty="0"/>
              <a:t>13 different vitamins</a:t>
            </a:r>
            <a:r>
              <a:rPr lang="en-US" altLang="en-US" sz="2000" dirty="0"/>
              <a:t> known to be required each day for good health.  </a:t>
            </a:r>
          </a:p>
          <a:p>
            <a:pPr lvl="1" eaLnBrk="1" hangingPunct="1">
              <a:lnSpc>
                <a:spcPct val="90000"/>
              </a:lnSpc>
            </a:pPr>
            <a:r>
              <a:rPr lang="en-US" altLang="en-US" sz="2000" dirty="0"/>
              <a:t>Vitamins are separated into two types: </a:t>
            </a:r>
            <a:r>
              <a:rPr lang="en-US" altLang="en-US" sz="2000" b="1" dirty="0"/>
              <a:t>Fat Soluble &amp; Water Soluble Vitamins.</a:t>
            </a:r>
          </a:p>
        </p:txBody>
      </p:sp>
      <p:pic>
        <p:nvPicPr>
          <p:cNvPr id="2458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04800"/>
            <a:ext cx="4038600"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4581">
                                            <p:txEl>
                                              <p:pRg st="1" end="1"/>
                                            </p:txEl>
                                          </p:spTgt>
                                        </p:tgtEl>
                                        <p:attrNameLst>
                                          <p:attrName>style.visibility</p:attrName>
                                        </p:attrNameLst>
                                      </p:cBhvr>
                                      <p:to>
                                        <p:strVal val="visible"/>
                                      </p:to>
                                    </p:set>
                                    <p:animEffect transition="in" filter="wipe(left)">
                                      <p:cBhvr>
                                        <p:cTn id="10" dur="500"/>
                                        <p:tgtEl>
                                          <p:spTgt spid="24581">
                                            <p:txEl>
                                              <p:pRg st="1" end="1"/>
                                            </p:txEl>
                                          </p:spTgt>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4581">
                                            <p:txEl>
                                              <p:pRg st="2" end="2"/>
                                            </p:txEl>
                                          </p:spTgt>
                                        </p:tgtEl>
                                        <p:attrNameLst>
                                          <p:attrName>style.visibility</p:attrName>
                                        </p:attrNameLst>
                                      </p:cBhvr>
                                      <p:to>
                                        <p:strVal val="visible"/>
                                      </p:to>
                                    </p:set>
                                    <p:animEffect transition="in" filter="wipe(left)">
                                      <p:cBhvr>
                                        <p:cTn id="14" dur="500"/>
                                        <p:tgtEl>
                                          <p:spTgt spid="24581">
                                            <p:txEl>
                                              <p:pRg st="2" end="2"/>
                                            </p:txEl>
                                          </p:spTgt>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4581">
                                            <p:txEl>
                                              <p:pRg st="3" end="3"/>
                                            </p:txEl>
                                          </p:spTgt>
                                        </p:tgtEl>
                                        <p:attrNameLst>
                                          <p:attrName>style.visibility</p:attrName>
                                        </p:attrNameLst>
                                      </p:cBhvr>
                                      <p:to>
                                        <p:strVal val="visible"/>
                                      </p:to>
                                    </p:set>
                                    <p:animEffect transition="in" filter="wipe(left)">
                                      <p:cBhvr>
                                        <p:cTn id="18" dur="500"/>
                                        <p:tgtEl>
                                          <p:spTgt spid="2458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4581">
                                            <p:txEl>
                                              <p:pRg st="4" end="4"/>
                                            </p:txEl>
                                          </p:spTgt>
                                        </p:tgtEl>
                                        <p:attrNameLst>
                                          <p:attrName>style.visibility</p:attrName>
                                        </p:attrNameLst>
                                      </p:cBhvr>
                                      <p:to>
                                        <p:strVal val="visible"/>
                                      </p:to>
                                    </p:set>
                                    <p:animEffect transition="in" filter="wipe(left)">
                                      <p:cBhvr>
                                        <p:cTn id="21" dur="500"/>
                                        <p:tgtEl>
                                          <p:spTgt spid="2458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4581">
                                            <p:txEl>
                                              <p:pRg st="5" end="5"/>
                                            </p:txEl>
                                          </p:spTgt>
                                        </p:tgtEl>
                                        <p:attrNameLst>
                                          <p:attrName>style.visibility</p:attrName>
                                        </p:attrNameLst>
                                      </p:cBhvr>
                                      <p:to>
                                        <p:strVal val="visible"/>
                                      </p:to>
                                    </p:set>
                                    <p:animEffect transition="in" filter="wipe(left)">
                                      <p:cBhvr>
                                        <p:cTn id="24" dur="500"/>
                                        <p:tgtEl>
                                          <p:spTgt spid="24581">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4581">
                                            <p:txEl>
                                              <p:pRg st="6" end="6"/>
                                            </p:txEl>
                                          </p:spTgt>
                                        </p:tgtEl>
                                        <p:attrNameLst>
                                          <p:attrName>style.visibility</p:attrName>
                                        </p:attrNameLst>
                                      </p:cBhvr>
                                      <p:to>
                                        <p:strVal val="visible"/>
                                      </p:to>
                                    </p:set>
                                    <p:animEffect transition="in" filter="wipe(left)">
                                      <p:cBhvr>
                                        <p:cTn id="27" dur="500"/>
                                        <p:tgtEl>
                                          <p:spTgt spid="24581">
                                            <p:txEl>
                                              <p:pRg st="6" end="6"/>
                                            </p:txEl>
                                          </p:spTgt>
                                        </p:tgtEl>
                                      </p:cBhvr>
                                    </p:animEffect>
                                  </p:childTnLst>
                                </p:cTn>
                              </p:par>
                            </p:childTnLst>
                          </p:cTn>
                        </p:par>
                        <p:par>
                          <p:cTn id="28" fill="hold" nodeType="afterGroup">
                            <p:stCondLst>
                              <p:cond delay="1500"/>
                            </p:stCondLst>
                            <p:childTnLst>
                              <p:par>
                                <p:cTn id="29" presetID="15" presetClass="entr" presetSubtype="0" fill="hold" nodeType="afterEffect">
                                  <p:stCondLst>
                                    <p:cond delay="0"/>
                                  </p:stCondLst>
                                  <p:childTnLst>
                                    <p:set>
                                      <p:cBhvr>
                                        <p:cTn id="30" dur="1" fill="hold">
                                          <p:stCondLst>
                                            <p:cond delay="0"/>
                                          </p:stCondLst>
                                        </p:cTn>
                                        <p:tgtEl>
                                          <p:spTgt spid="24584"/>
                                        </p:tgtEl>
                                        <p:attrNameLst>
                                          <p:attrName>style.visibility</p:attrName>
                                        </p:attrNameLst>
                                      </p:cBhvr>
                                      <p:to>
                                        <p:strVal val="visible"/>
                                      </p:to>
                                    </p:set>
                                    <p:anim calcmode="lin" valueType="num">
                                      <p:cBhvr>
                                        <p:cTn id="31" dur="1000" fill="hold"/>
                                        <p:tgtEl>
                                          <p:spTgt spid="24584"/>
                                        </p:tgtEl>
                                        <p:attrNameLst>
                                          <p:attrName>ppt_w</p:attrName>
                                        </p:attrNameLst>
                                      </p:cBhvr>
                                      <p:tavLst>
                                        <p:tav tm="0">
                                          <p:val>
                                            <p:fltVal val="0"/>
                                          </p:val>
                                        </p:tav>
                                        <p:tav tm="100000">
                                          <p:val>
                                            <p:strVal val="#ppt_w"/>
                                          </p:val>
                                        </p:tav>
                                      </p:tavLst>
                                    </p:anim>
                                    <p:anim calcmode="lin" valueType="num">
                                      <p:cBhvr>
                                        <p:cTn id="32" dur="1000" fill="hold"/>
                                        <p:tgtEl>
                                          <p:spTgt spid="24584"/>
                                        </p:tgtEl>
                                        <p:attrNameLst>
                                          <p:attrName>ppt_h</p:attrName>
                                        </p:attrNameLst>
                                      </p:cBhvr>
                                      <p:tavLst>
                                        <p:tav tm="0">
                                          <p:val>
                                            <p:fltVal val="0"/>
                                          </p:val>
                                        </p:tav>
                                        <p:tav tm="100000">
                                          <p:val>
                                            <p:strVal val="#ppt_h"/>
                                          </p:val>
                                        </p:tav>
                                      </p:tavLst>
                                    </p:anim>
                                    <p:anim calcmode="lin" valueType="num">
                                      <p:cBhvr>
                                        <p:cTn id="33" dur="1000" fill="hold"/>
                                        <p:tgtEl>
                                          <p:spTgt spid="24584"/>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458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18435"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07EE7740-3794-4FF6-928D-2186C6680C4A}" type="slidenum">
              <a:rPr lang="en-US" altLang="en-US" sz="2400">
                <a:solidFill>
                  <a:schemeClr val="bg1"/>
                </a:solidFill>
              </a:rPr>
              <a:pPr eaLnBrk="1" hangingPunct="1"/>
              <a:t>16</a:t>
            </a:fld>
            <a:endParaRPr lang="en-US" altLang="en-US" sz="2400">
              <a:solidFill>
                <a:schemeClr val="bg1"/>
              </a:solidFill>
            </a:endParaRPr>
          </a:p>
        </p:txBody>
      </p:sp>
      <p:sp>
        <p:nvSpPr>
          <p:cNvPr id="18436" name="AutoShape 6"/>
          <p:cNvSpPr>
            <a:spLocks noGrp="1" noChangeArrowheads="1"/>
          </p:cNvSpPr>
          <p:nvPr>
            <p:ph type="title"/>
          </p:nvPr>
        </p:nvSpPr>
        <p:spPr/>
        <p:txBody>
          <a:bodyPr/>
          <a:lstStyle/>
          <a:p>
            <a:pPr eaLnBrk="1" hangingPunct="1"/>
            <a:r>
              <a:rPr lang="en-US" altLang="en-US" dirty="0"/>
              <a:t>Fat/Water Soluble Vitamins</a:t>
            </a:r>
          </a:p>
        </p:txBody>
      </p:sp>
      <p:sp>
        <p:nvSpPr>
          <p:cNvPr id="25607" name="Rectangle 7"/>
          <p:cNvSpPr>
            <a:spLocks noGrp="1" noChangeArrowheads="1"/>
          </p:cNvSpPr>
          <p:nvPr>
            <p:ph type="body" idx="1"/>
          </p:nvPr>
        </p:nvSpPr>
        <p:spPr>
          <a:xfrm>
            <a:off x="1371600" y="2362200"/>
            <a:ext cx="7159625" cy="4227513"/>
          </a:xfrm>
        </p:spPr>
        <p:txBody>
          <a:bodyPr/>
          <a:lstStyle/>
          <a:p>
            <a:pPr eaLnBrk="1" hangingPunct="1"/>
            <a:r>
              <a:rPr lang="en-US" altLang="en-US" sz="2400" dirty="0"/>
              <a:t>Fat Soluble Vitamins</a:t>
            </a:r>
          </a:p>
          <a:p>
            <a:pPr lvl="1" eaLnBrk="1" hangingPunct="1"/>
            <a:r>
              <a:rPr lang="en-US" altLang="en-US" sz="2000" dirty="0"/>
              <a:t>Vitamins A, D, E, K</a:t>
            </a:r>
          </a:p>
          <a:p>
            <a:pPr lvl="1" eaLnBrk="1" hangingPunct="1"/>
            <a:r>
              <a:rPr lang="en-US" altLang="en-US" sz="2000" dirty="0"/>
              <a:t>Require fat for the stomach to allow them to be carried into the blood stream for use (absorption).</a:t>
            </a:r>
          </a:p>
          <a:p>
            <a:pPr lvl="1" eaLnBrk="1" hangingPunct="1"/>
            <a:r>
              <a:rPr lang="en-US" altLang="en-US" sz="2000" dirty="0"/>
              <a:t>Can be stored in the body for later use.</a:t>
            </a:r>
          </a:p>
          <a:p>
            <a:pPr eaLnBrk="1" hangingPunct="1"/>
            <a:r>
              <a:rPr lang="en-US" altLang="en-US" sz="2400" dirty="0"/>
              <a:t>Water Soluble Vitamins</a:t>
            </a:r>
          </a:p>
          <a:p>
            <a:pPr lvl="1" eaLnBrk="1" hangingPunct="1"/>
            <a:r>
              <a:rPr lang="en-US" altLang="en-US" sz="2000" dirty="0"/>
              <a:t>Vitamins C and B-complex</a:t>
            </a:r>
          </a:p>
          <a:p>
            <a:pPr lvl="1" eaLnBrk="1" hangingPunct="1"/>
            <a:r>
              <a:rPr lang="en-US" altLang="en-US" sz="2000" dirty="0"/>
              <a:t>Require water for absorption.</a:t>
            </a:r>
          </a:p>
          <a:p>
            <a:pPr lvl="1" eaLnBrk="1" hangingPunct="1"/>
            <a:r>
              <a:rPr lang="en-US" altLang="en-US" sz="2000" dirty="0"/>
              <a:t>Easily absorbed and passed through the body as waste.</a:t>
            </a:r>
          </a:p>
          <a:p>
            <a:pPr lvl="1" eaLnBrk="1" hangingPunct="1"/>
            <a:endParaRPr lang="en-US" altLang="en-US" sz="2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607">
                                            <p:txEl>
                                              <p:pRg st="0" end="0"/>
                                            </p:txEl>
                                          </p:spTgt>
                                        </p:tgtEl>
                                        <p:attrNameLst>
                                          <p:attrName>style.visibility</p:attrName>
                                        </p:attrNameLst>
                                      </p:cBhvr>
                                      <p:to>
                                        <p:strVal val="visible"/>
                                      </p:to>
                                    </p:set>
                                    <p:animEffect transition="in" filter="wipe(left)">
                                      <p:cBhvr>
                                        <p:cTn id="7" dur="500"/>
                                        <p:tgtEl>
                                          <p:spTgt spid="2560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607">
                                            <p:txEl>
                                              <p:pRg st="1" end="1"/>
                                            </p:txEl>
                                          </p:spTgt>
                                        </p:tgtEl>
                                        <p:attrNameLst>
                                          <p:attrName>style.visibility</p:attrName>
                                        </p:attrNameLst>
                                      </p:cBhvr>
                                      <p:to>
                                        <p:strVal val="visible"/>
                                      </p:to>
                                    </p:set>
                                    <p:animEffect transition="in" filter="wipe(left)">
                                      <p:cBhvr>
                                        <p:cTn id="10" dur="500"/>
                                        <p:tgtEl>
                                          <p:spTgt spid="2560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5607">
                                            <p:txEl>
                                              <p:pRg st="2" end="2"/>
                                            </p:txEl>
                                          </p:spTgt>
                                        </p:tgtEl>
                                        <p:attrNameLst>
                                          <p:attrName>style.visibility</p:attrName>
                                        </p:attrNameLst>
                                      </p:cBhvr>
                                      <p:to>
                                        <p:strVal val="visible"/>
                                      </p:to>
                                    </p:set>
                                    <p:animEffect transition="in" filter="wipe(left)">
                                      <p:cBhvr>
                                        <p:cTn id="13" dur="500"/>
                                        <p:tgtEl>
                                          <p:spTgt spid="2560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5607">
                                            <p:txEl>
                                              <p:pRg st="3" end="3"/>
                                            </p:txEl>
                                          </p:spTgt>
                                        </p:tgtEl>
                                        <p:attrNameLst>
                                          <p:attrName>style.visibility</p:attrName>
                                        </p:attrNameLst>
                                      </p:cBhvr>
                                      <p:to>
                                        <p:strVal val="visible"/>
                                      </p:to>
                                    </p:set>
                                    <p:animEffect transition="in" filter="wipe(left)">
                                      <p:cBhvr>
                                        <p:cTn id="16" dur="500"/>
                                        <p:tgtEl>
                                          <p:spTgt spid="25607">
                                            <p:txEl>
                                              <p:pRg st="3" end="3"/>
                                            </p:txEl>
                                          </p:spTgt>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25607">
                                            <p:txEl>
                                              <p:pRg st="4" end="4"/>
                                            </p:txEl>
                                          </p:spTgt>
                                        </p:tgtEl>
                                        <p:attrNameLst>
                                          <p:attrName>style.visibility</p:attrName>
                                        </p:attrNameLst>
                                      </p:cBhvr>
                                      <p:to>
                                        <p:strVal val="visible"/>
                                      </p:to>
                                    </p:set>
                                    <p:animEffect transition="in" filter="wipe(left)">
                                      <p:cBhvr>
                                        <p:cTn id="20" dur="500"/>
                                        <p:tgtEl>
                                          <p:spTgt spid="25607">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607">
                                            <p:txEl>
                                              <p:pRg st="5" end="5"/>
                                            </p:txEl>
                                          </p:spTgt>
                                        </p:tgtEl>
                                        <p:attrNameLst>
                                          <p:attrName>style.visibility</p:attrName>
                                        </p:attrNameLst>
                                      </p:cBhvr>
                                      <p:to>
                                        <p:strVal val="visible"/>
                                      </p:to>
                                    </p:set>
                                    <p:animEffect transition="in" filter="wipe(left)">
                                      <p:cBhvr>
                                        <p:cTn id="23" dur="500"/>
                                        <p:tgtEl>
                                          <p:spTgt spid="25607">
                                            <p:txEl>
                                              <p:pRg st="5" end="5"/>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5607">
                                            <p:txEl>
                                              <p:pRg st="6" end="6"/>
                                            </p:txEl>
                                          </p:spTgt>
                                        </p:tgtEl>
                                        <p:attrNameLst>
                                          <p:attrName>style.visibility</p:attrName>
                                        </p:attrNameLst>
                                      </p:cBhvr>
                                      <p:to>
                                        <p:strVal val="visible"/>
                                      </p:to>
                                    </p:set>
                                    <p:animEffect transition="in" filter="wipe(left)">
                                      <p:cBhvr>
                                        <p:cTn id="26" dur="500"/>
                                        <p:tgtEl>
                                          <p:spTgt spid="25607">
                                            <p:txEl>
                                              <p:pRg st="6" end="6"/>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5607">
                                            <p:txEl>
                                              <p:pRg st="7" end="7"/>
                                            </p:txEl>
                                          </p:spTgt>
                                        </p:tgtEl>
                                        <p:attrNameLst>
                                          <p:attrName>style.visibility</p:attrName>
                                        </p:attrNameLst>
                                      </p:cBhvr>
                                      <p:to>
                                        <p:strVal val="visible"/>
                                      </p:to>
                                    </p:set>
                                    <p:animEffect transition="in" filter="wipe(left)">
                                      <p:cBhvr>
                                        <p:cTn id="29" dur="500"/>
                                        <p:tgtEl>
                                          <p:spTgt spid="256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ea typeface="ＭＳ Ｐゴシック" panose="020B0600070205080204" pitchFamily="34" charset="-128"/>
              </a:rPr>
              <a:t>Eating Out</a:t>
            </a:r>
          </a:p>
        </p:txBody>
      </p:sp>
      <p:sp>
        <p:nvSpPr>
          <p:cNvPr id="19459" name="Content Placeholder 2"/>
          <p:cNvSpPr>
            <a:spLocks noGrp="1"/>
          </p:cNvSpPr>
          <p:nvPr>
            <p:ph idx="1"/>
          </p:nvPr>
        </p:nvSpPr>
        <p:spPr>
          <a:xfrm>
            <a:off x="1143000" y="2332037"/>
            <a:ext cx="8382000" cy="4525963"/>
          </a:xfrm>
        </p:spPr>
        <p:txBody>
          <a:bodyPr/>
          <a:lstStyle/>
          <a:p>
            <a:r>
              <a:rPr lang="en-US" altLang="en-US" dirty="0">
                <a:ea typeface="ＭＳ Ｐゴシック" panose="020B0600070205080204" pitchFamily="34" charset="-128"/>
              </a:rPr>
              <a:t>Watch portion size</a:t>
            </a:r>
          </a:p>
          <a:p>
            <a:pPr lvl="1"/>
            <a:r>
              <a:rPr lang="en-US" altLang="en-US" dirty="0">
                <a:ea typeface="ＭＳ Ｐゴシック" panose="020B0600070205080204" pitchFamily="34" charset="-128"/>
              </a:rPr>
              <a:t>Share meals</a:t>
            </a:r>
          </a:p>
          <a:p>
            <a:r>
              <a:rPr lang="en-US" altLang="en-US" dirty="0">
                <a:ea typeface="ＭＳ Ｐゴシック" panose="020B0600070205080204" pitchFamily="34" charset="-128"/>
              </a:rPr>
              <a:t>Pay attention to how foods are prepared</a:t>
            </a:r>
          </a:p>
          <a:p>
            <a:pPr lvl="1"/>
            <a:r>
              <a:rPr lang="en-US" altLang="en-US" dirty="0">
                <a:ea typeface="ＭＳ Ｐゴシック" panose="020B0600070205080204" pitchFamily="34" charset="-128"/>
              </a:rPr>
              <a:t>Look for grilled or baked</a:t>
            </a:r>
          </a:p>
          <a:p>
            <a:r>
              <a:rPr lang="en-US" altLang="en-US" dirty="0">
                <a:ea typeface="ＭＳ Ｐゴシック" panose="020B0600070205080204" pitchFamily="34" charset="-128"/>
              </a:rPr>
              <a:t>Add fresh fruits and vegetables</a:t>
            </a:r>
          </a:p>
          <a:p>
            <a:r>
              <a:rPr lang="en-US" altLang="en-US" dirty="0">
                <a:ea typeface="ＭＳ Ｐゴシック" panose="020B0600070205080204" pitchFamily="34" charset="-128"/>
              </a:rPr>
              <a:t>Go easy on toppings</a:t>
            </a:r>
          </a:p>
          <a:p>
            <a:pPr lvl="1"/>
            <a:r>
              <a:rPr lang="en-US" altLang="en-US" dirty="0">
                <a:ea typeface="ＭＳ Ｐゴシック" panose="020B0600070205080204" pitchFamily="34" charset="-128"/>
              </a:rPr>
              <a:t>Ask for topping on the side</a:t>
            </a:r>
          </a:p>
          <a:p>
            <a:r>
              <a:rPr lang="en-US" altLang="en-US" dirty="0">
                <a:ea typeface="ＭＳ Ｐゴシック" panose="020B0600070205080204" pitchFamily="34" charset="-128"/>
              </a:rPr>
              <a:t>Don’t drink your calories</a:t>
            </a:r>
          </a:p>
        </p:txBody>
      </p:sp>
    </p:spTree>
    <p:extLst>
      <p:ext uri="{BB962C8B-B14F-4D97-AF65-F5344CB8AC3E}">
        <p14:creationId xmlns:p14="http://schemas.microsoft.com/office/powerpoint/2010/main" val="3683398270"/>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ox(in)">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randombar(horizontal)">
                                      <p:cBhvr>
                                        <p:cTn id="12" dur="500"/>
                                        <p:tgtEl>
                                          <p:spTgt spid="19459">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Effect transition="in" filter="randombar(horizontal)">
                                      <p:cBhvr>
                                        <p:cTn id="15" dur="500"/>
                                        <p:tgtEl>
                                          <p:spTgt spid="1945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9459">
                                            <p:txEl>
                                              <p:pRg st="2" end="2"/>
                                            </p:txEl>
                                          </p:spTgt>
                                        </p:tgtEl>
                                        <p:attrNameLst>
                                          <p:attrName>style.visibility</p:attrName>
                                        </p:attrNameLst>
                                      </p:cBhvr>
                                      <p:to>
                                        <p:strVal val="visible"/>
                                      </p:to>
                                    </p:set>
                                    <p:animEffect transition="in" filter="randombar(horizontal)">
                                      <p:cBhvr>
                                        <p:cTn id="20" dur="500"/>
                                        <p:tgtEl>
                                          <p:spTgt spid="19459">
                                            <p:txEl>
                                              <p:pRg st="2" end="2"/>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9459">
                                            <p:txEl>
                                              <p:pRg st="3" end="3"/>
                                            </p:txEl>
                                          </p:spTgt>
                                        </p:tgtEl>
                                        <p:attrNameLst>
                                          <p:attrName>style.visibility</p:attrName>
                                        </p:attrNameLst>
                                      </p:cBhvr>
                                      <p:to>
                                        <p:strVal val="visible"/>
                                      </p:to>
                                    </p:set>
                                    <p:animEffect transition="in" filter="randombar(horizontal)">
                                      <p:cBhvr>
                                        <p:cTn id="23" dur="500"/>
                                        <p:tgtEl>
                                          <p:spTgt spid="1945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19459">
                                            <p:txEl>
                                              <p:pRg st="4" end="4"/>
                                            </p:txEl>
                                          </p:spTgt>
                                        </p:tgtEl>
                                        <p:attrNameLst>
                                          <p:attrName>style.visibility</p:attrName>
                                        </p:attrNameLst>
                                      </p:cBhvr>
                                      <p:to>
                                        <p:strVal val="visible"/>
                                      </p:to>
                                    </p:set>
                                    <p:animEffect transition="in" filter="randombar(horizontal)">
                                      <p:cBhvr>
                                        <p:cTn id="28" dur="500"/>
                                        <p:tgtEl>
                                          <p:spTgt spid="19459">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9459">
                                            <p:txEl>
                                              <p:pRg st="5" end="5"/>
                                            </p:txEl>
                                          </p:spTgt>
                                        </p:tgtEl>
                                        <p:attrNameLst>
                                          <p:attrName>style.visibility</p:attrName>
                                        </p:attrNameLst>
                                      </p:cBhvr>
                                      <p:to>
                                        <p:strVal val="visible"/>
                                      </p:to>
                                    </p:set>
                                    <p:animEffect transition="in" filter="randombar(horizontal)">
                                      <p:cBhvr>
                                        <p:cTn id="33" dur="500"/>
                                        <p:tgtEl>
                                          <p:spTgt spid="19459">
                                            <p:txEl>
                                              <p:pRg st="5" end="5"/>
                                            </p:tx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9459">
                                            <p:txEl>
                                              <p:pRg st="6" end="6"/>
                                            </p:txEl>
                                          </p:spTgt>
                                        </p:tgtEl>
                                        <p:attrNameLst>
                                          <p:attrName>style.visibility</p:attrName>
                                        </p:attrNameLst>
                                      </p:cBhvr>
                                      <p:to>
                                        <p:strVal val="visible"/>
                                      </p:to>
                                    </p:set>
                                    <p:animEffect transition="in" filter="randombar(horizontal)">
                                      <p:cBhvr>
                                        <p:cTn id="36" dur="500"/>
                                        <p:tgtEl>
                                          <p:spTgt spid="19459">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9459">
                                            <p:txEl>
                                              <p:pRg st="7" end="7"/>
                                            </p:txEl>
                                          </p:spTgt>
                                        </p:tgtEl>
                                        <p:attrNameLst>
                                          <p:attrName>style.visibility</p:attrName>
                                        </p:attrNameLst>
                                      </p:cBhvr>
                                      <p:to>
                                        <p:strVal val="visible"/>
                                      </p:to>
                                    </p:set>
                                    <p:animEffect transition="in" filter="randombar(horizontal)">
                                      <p:cBhvr>
                                        <p:cTn id="41"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Content Placeholder 3" descr="Screen shot 2013-03-03 at 2.31.48 PM.png"/>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9470" r="-59470"/>
          <a:stretch>
            <a:fillRect/>
          </a:stretch>
        </p:blipFill>
        <p:spPr>
          <a:xfrm>
            <a:off x="1328530" y="1828800"/>
            <a:ext cx="9601200" cy="5159548"/>
          </a:xfrm>
        </p:spPr>
      </p:pic>
      <p:sp>
        <p:nvSpPr>
          <p:cNvPr id="19459" name="Title 1"/>
          <p:cNvSpPr>
            <a:spLocks noGrp="1"/>
          </p:cNvSpPr>
          <p:nvPr>
            <p:ph type="title"/>
          </p:nvPr>
        </p:nvSpPr>
        <p:spPr/>
        <p:txBody>
          <a:bodyPr/>
          <a:lstStyle/>
          <a:p>
            <a:pPr algn="l"/>
            <a:r>
              <a:rPr lang="en-US" altLang="en-US" u="sng" dirty="0">
                <a:solidFill>
                  <a:srgbClr val="FF0000"/>
                </a:solidFill>
                <a:ea typeface="ＭＳ Ｐゴシック" panose="020B0600070205080204" pitchFamily="34" charset="-128"/>
              </a:rPr>
              <a:t>Food Labels</a:t>
            </a:r>
          </a:p>
        </p:txBody>
      </p:sp>
      <p:sp>
        <p:nvSpPr>
          <p:cNvPr id="29700" name="TextBox 4"/>
          <p:cNvSpPr txBox="1">
            <a:spLocks noChangeArrowheads="1"/>
          </p:cNvSpPr>
          <p:nvPr/>
        </p:nvSpPr>
        <p:spPr bwMode="auto">
          <a:xfrm>
            <a:off x="1328530" y="2743200"/>
            <a:ext cx="22860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b="1">
                <a:solidFill>
                  <a:srgbClr val="77933C"/>
                </a:solidFill>
                <a:latin typeface="Candara" panose="020E050203030302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buChar char="–"/>
              <a:defRPr sz="2800" b="1">
                <a:solidFill>
                  <a:srgbClr val="77933C"/>
                </a:solidFill>
                <a:latin typeface="Candara" panose="020E0502030303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b="1">
                <a:solidFill>
                  <a:srgbClr val="77933C"/>
                </a:solidFill>
                <a:latin typeface="Candara" panose="020E0502030303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b="1">
                <a:solidFill>
                  <a:srgbClr val="77933C"/>
                </a:solidFill>
                <a:latin typeface="Candara" panose="020E0502030303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b="1">
                <a:solidFill>
                  <a:srgbClr val="77933C"/>
                </a:solidFill>
                <a:latin typeface="Candara" panose="020E0502030303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b="1">
                <a:solidFill>
                  <a:srgbClr val="77933C"/>
                </a:solidFill>
                <a:latin typeface="Candara" panose="020E0502030303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b="1">
                <a:solidFill>
                  <a:srgbClr val="77933C"/>
                </a:solidFill>
                <a:latin typeface="Candara" panose="020E0502030303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b="1">
                <a:solidFill>
                  <a:srgbClr val="77933C"/>
                </a:solidFill>
                <a:latin typeface="Candara" panose="020E0502030303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b="1">
                <a:solidFill>
                  <a:srgbClr val="77933C"/>
                </a:solidFill>
                <a:latin typeface="Candara" panose="020E0502030303020204" pitchFamily="34" charset="0"/>
                <a:ea typeface="ＭＳ Ｐゴシック" panose="020B0600070205080204" pitchFamily="34" charset="-128"/>
              </a:defRPr>
            </a:lvl9pPr>
          </a:lstStyle>
          <a:p>
            <a:pPr eaLnBrk="1" hangingPunct="1">
              <a:spcBef>
                <a:spcPct val="0"/>
              </a:spcBef>
              <a:buFontTx/>
              <a:buNone/>
            </a:pPr>
            <a:r>
              <a:rPr lang="en-US" altLang="en-US" sz="1800" b="0" u="sng" dirty="0">
                <a:solidFill>
                  <a:schemeClr val="tx1"/>
                </a:solidFill>
                <a:latin typeface="Arial" panose="020B0604020202020204" pitchFamily="34" charset="0"/>
              </a:rPr>
              <a:t>Activity:</a:t>
            </a:r>
            <a:r>
              <a:rPr lang="en-US" altLang="en-US" sz="1800" b="0" dirty="0">
                <a:solidFill>
                  <a:schemeClr val="tx1"/>
                </a:solidFill>
                <a:latin typeface="Arial" panose="020B0604020202020204" pitchFamily="34" charset="0"/>
              </a:rPr>
              <a:t> Fill out the</a:t>
            </a:r>
          </a:p>
          <a:p>
            <a:pPr eaLnBrk="1" hangingPunct="1">
              <a:spcBef>
                <a:spcPct val="0"/>
              </a:spcBef>
              <a:buFontTx/>
              <a:buNone/>
            </a:pPr>
            <a:r>
              <a:rPr lang="en-US" altLang="en-US" sz="1800" b="0" dirty="0">
                <a:solidFill>
                  <a:schemeClr val="tx1"/>
                </a:solidFill>
                <a:latin typeface="Arial" panose="020B0604020202020204" pitchFamily="34" charset="0"/>
              </a:rPr>
              <a:t>“Analyze Nutrition Labels” worksheet using one of the sample nutrition labels provided.  Attach the label.</a:t>
            </a:r>
          </a:p>
          <a:p>
            <a:pPr eaLnBrk="1" hangingPunct="1">
              <a:spcBef>
                <a:spcPct val="0"/>
              </a:spcBef>
              <a:buFontTx/>
              <a:buNone/>
            </a:pPr>
            <a:endParaRPr lang="en-US" altLang="en-US" sz="1800" b="0" dirty="0">
              <a:solidFill>
                <a:schemeClr val="tx1"/>
              </a:solidFill>
              <a:latin typeface="Arial" panose="020B0604020202020204" pitchFamily="34" charset="0"/>
            </a:endParaRPr>
          </a:p>
          <a:p>
            <a:pPr eaLnBrk="1" hangingPunct="1">
              <a:spcBef>
                <a:spcPct val="0"/>
              </a:spcBef>
              <a:buFontTx/>
              <a:buNone/>
            </a:pPr>
            <a:r>
              <a:rPr lang="en-US" altLang="en-US" sz="1800" u="sng" dirty="0">
                <a:solidFill>
                  <a:schemeClr val="tx1"/>
                </a:solidFill>
                <a:latin typeface="Arial" panose="020B0604020202020204" pitchFamily="34" charset="0"/>
              </a:rPr>
              <a:t>HOMEWORK:</a:t>
            </a:r>
            <a:r>
              <a:rPr lang="en-US" altLang="en-US" sz="1800" b="0" dirty="0">
                <a:solidFill>
                  <a:schemeClr val="tx1"/>
                </a:solidFill>
                <a:latin typeface="Arial" panose="020B0604020202020204" pitchFamily="34" charset="0"/>
              </a:rPr>
              <a:t> Do the same activity with a nutrition label from a product of your choosing.</a:t>
            </a:r>
          </a:p>
        </p:txBody>
      </p:sp>
    </p:spTree>
    <p:extLst>
      <p:ext uri="{BB962C8B-B14F-4D97-AF65-F5344CB8AC3E}">
        <p14:creationId xmlns:p14="http://schemas.microsoft.com/office/powerpoint/2010/main" val="3276261921"/>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63949235"/>
              </p:ext>
            </p:extLst>
          </p:nvPr>
        </p:nvGraphicFramePr>
        <p:xfrm>
          <a:off x="1371600" y="1676400"/>
          <a:ext cx="7620000" cy="3657600"/>
        </p:xfrm>
        <a:graphic>
          <a:graphicData uri="http://schemas.openxmlformats.org/drawingml/2006/table">
            <a:tbl>
              <a:tblPr/>
              <a:tblGrid>
                <a:gridCol w="2540000">
                  <a:extLst>
                    <a:ext uri="{9D8B030D-6E8A-4147-A177-3AD203B41FA5}">
                      <a16:colId xmlns:a16="http://schemas.microsoft.com/office/drawing/2014/main" val="20000"/>
                    </a:ext>
                  </a:extLst>
                </a:gridCol>
                <a:gridCol w="2540000">
                  <a:extLst>
                    <a:ext uri="{9D8B030D-6E8A-4147-A177-3AD203B41FA5}">
                      <a16:colId xmlns:a16="http://schemas.microsoft.com/office/drawing/2014/main" val="20001"/>
                    </a:ext>
                  </a:extLst>
                </a:gridCol>
                <a:gridCol w="2540000">
                  <a:extLst>
                    <a:ext uri="{9D8B030D-6E8A-4147-A177-3AD203B41FA5}">
                      <a16:colId xmlns:a16="http://schemas.microsoft.com/office/drawing/2014/main" val="20002"/>
                    </a:ext>
                  </a:extLst>
                </a:gridCol>
              </a:tblGrid>
              <a:tr h="457200">
                <a:tc gridSpan="3">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Calibri" charset="0"/>
                          <a:ea typeface="ＭＳ Ｐゴシック" charset="-128"/>
                        </a:rPr>
                        <a:t>Calorie Range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7964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7200">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Females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Sedentary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Active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457200">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Ages 14 – 18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1,800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2,400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extLst>
                  <a:ext uri="{0D108BD9-81ED-4DB2-BD59-A6C34878D82A}">
                    <a16:rowId xmlns:a16="http://schemas.microsoft.com/office/drawing/2014/main" val="10002"/>
                  </a:ext>
                </a:extLst>
              </a:tr>
              <a:tr h="457200">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Ages 19 – 30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2,000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2,400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extLst>
                  <a:ext uri="{0D108BD9-81ED-4DB2-BD59-A6C34878D82A}">
                    <a16:rowId xmlns:a16="http://schemas.microsoft.com/office/drawing/2014/main" val="10003"/>
                  </a:ext>
                </a:extLst>
              </a:tr>
              <a:tr h="457200">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a:ln>
                          <a:noFill/>
                        </a:ln>
                        <a:solidFill>
                          <a:srgbClr val="000000"/>
                        </a:solidFill>
                        <a:effectLst/>
                        <a:latin typeface="Calibri"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a:ln>
                          <a:noFill/>
                        </a:ln>
                        <a:solidFill>
                          <a:srgbClr val="000000"/>
                        </a:solidFill>
                        <a:effectLst/>
                        <a:latin typeface="Calibri"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a:ln>
                          <a:noFill/>
                        </a:ln>
                        <a:solidFill>
                          <a:srgbClr val="000000"/>
                        </a:solidFill>
                        <a:effectLst/>
                        <a:latin typeface="Calibri"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extLst>
                  <a:ext uri="{0D108BD9-81ED-4DB2-BD59-A6C34878D82A}">
                    <a16:rowId xmlns:a16="http://schemas.microsoft.com/office/drawing/2014/main" val="10004"/>
                  </a:ext>
                </a:extLst>
              </a:tr>
              <a:tr h="457200">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Males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Sedentary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Active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5"/>
                  </a:ext>
                </a:extLst>
              </a:tr>
              <a:tr h="457200">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Ages 14 – 18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2,200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3,200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DEFE9"/>
                    </a:solidFill>
                  </a:tcPr>
                </a:tc>
                <a:extLst>
                  <a:ext uri="{0D108BD9-81ED-4DB2-BD59-A6C34878D82A}">
                    <a16:rowId xmlns:a16="http://schemas.microsoft.com/office/drawing/2014/main" val="10006"/>
                  </a:ext>
                </a:extLst>
              </a:tr>
              <a:tr h="457200">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charset="0"/>
                          <a:ea typeface="ＭＳ Ｐゴシック" charset="-128"/>
                        </a:rPr>
                        <a:t>Ages 19 – 30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00000"/>
                          </a:solidFill>
                          <a:effectLst/>
                          <a:latin typeface="Calibri" charset="0"/>
                          <a:ea typeface="ＭＳ Ｐゴシック" charset="-128"/>
                        </a:rPr>
                        <a:t>2,400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tc>
                  <a:txBody>
                    <a:bodyPr/>
                    <a:lstStyle>
                      <a:lvl1pPr eaLnBrk="0" hangingPunct="0">
                        <a:spcBef>
                          <a:spcPct val="20000"/>
                        </a:spcBef>
                        <a:buFont typeface="Arial" charset="0"/>
                        <a:defRPr sz="2800" b="1">
                          <a:solidFill>
                            <a:srgbClr val="77933C"/>
                          </a:solidFill>
                          <a:latin typeface="Candara" charset="0"/>
                          <a:ea typeface="ＭＳ Ｐゴシック" charset="-128"/>
                        </a:defRPr>
                      </a:lvl1pPr>
                      <a:lvl2pPr marL="37931725" indent="-37474525" eaLnBrk="0" hangingPunct="0">
                        <a:spcBef>
                          <a:spcPct val="20000"/>
                        </a:spcBef>
                        <a:buFont typeface="Arial" charset="0"/>
                        <a:defRPr sz="2400" b="1">
                          <a:solidFill>
                            <a:srgbClr val="77933C"/>
                          </a:solidFill>
                          <a:latin typeface="Candara" charset="0"/>
                          <a:ea typeface="ＭＳ Ｐゴシック" charset="-128"/>
                        </a:defRPr>
                      </a:lvl2pPr>
                      <a:lvl3pPr eaLnBrk="0" hangingPunct="0">
                        <a:spcBef>
                          <a:spcPct val="20000"/>
                        </a:spcBef>
                        <a:defRPr sz="2000" b="1">
                          <a:solidFill>
                            <a:srgbClr val="77933C"/>
                          </a:solidFill>
                          <a:latin typeface="Candara" charset="0"/>
                          <a:ea typeface="ＭＳ Ｐゴシック" charset="-128"/>
                        </a:defRPr>
                      </a:lvl3pPr>
                      <a:lvl4pPr eaLnBrk="0" hangingPunct="0">
                        <a:spcBef>
                          <a:spcPct val="20000"/>
                        </a:spcBef>
                        <a:defRPr b="1">
                          <a:solidFill>
                            <a:srgbClr val="77933C"/>
                          </a:solidFill>
                          <a:latin typeface="Candara" charset="0"/>
                          <a:ea typeface="ＭＳ Ｐゴシック" charset="-128"/>
                        </a:defRPr>
                      </a:lvl4pPr>
                      <a:lvl5pPr eaLnBrk="0" hangingPunct="0">
                        <a:spcBef>
                          <a:spcPct val="20000"/>
                        </a:spcBef>
                        <a:defRPr b="1">
                          <a:solidFill>
                            <a:srgbClr val="77933C"/>
                          </a:solidFill>
                          <a:latin typeface="Candara" charset="0"/>
                          <a:ea typeface="ＭＳ Ｐゴシック" charset="-128"/>
                        </a:defRPr>
                      </a:lvl5pPr>
                      <a:lvl6pPr marL="457200" eaLnBrk="0" fontAlgn="base" hangingPunct="0">
                        <a:spcBef>
                          <a:spcPct val="20000"/>
                        </a:spcBef>
                        <a:spcAft>
                          <a:spcPct val="0"/>
                        </a:spcAft>
                        <a:defRPr b="1">
                          <a:solidFill>
                            <a:srgbClr val="77933C"/>
                          </a:solidFill>
                          <a:latin typeface="Candara" charset="0"/>
                          <a:ea typeface="ＭＳ Ｐゴシック" charset="-128"/>
                        </a:defRPr>
                      </a:lvl6pPr>
                      <a:lvl7pPr marL="914400" eaLnBrk="0" fontAlgn="base" hangingPunct="0">
                        <a:spcBef>
                          <a:spcPct val="20000"/>
                        </a:spcBef>
                        <a:spcAft>
                          <a:spcPct val="0"/>
                        </a:spcAft>
                        <a:defRPr b="1">
                          <a:solidFill>
                            <a:srgbClr val="77933C"/>
                          </a:solidFill>
                          <a:latin typeface="Candara" charset="0"/>
                          <a:ea typeface="ＭＳ Ｐゴシック" charset="-128"/>
                        </a:defRPr>
                      </a:lvl7pPr>
                      <a:lvl8pPr marL="1371600" eaLnBrk="0" fontAlgn="base" hangingPunct="0">
                        <a:spcBef>
                          <a:spcPct val="20000"/>
                        </a:spcBef>
                        <a:spcAft>
                          <a:spcPct val="0"/>
                        </a:spcAft>
                        <a:defRPr b="1">
                          <a:solidFill>
                            <a:srgbClr val="77933C"/>
                          </a:solidFill>
                          <a:latin typeface="Candara" charset="0"/>
                          <a:ea typeface="ＭＳ Ｐゴシック" charset="-128"/>
                        </a:defRPr>
                      </a:lvl8pPr>
                      <a:lvl9pPr marL="1828800" eaLnBrk="0" fontAlgn="base" hangingPunct="0">
                        <a:spcBef>
                          <a:spcPct val="20000"/>
                        </a:spcBef>
                        <a:spcAft>
                          <a:spcPct val="0"/>
                        </a:spcAft>
                        <a:defRPr b="1">
                          <a:solidFill>
                            <a:srgbClr val="77933C"/>
                          </a:solidFill>
                          <a:latin typeface="Candara"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alibri" charset="0"/>
                          <a:ea typeface="ＭＳ Ｐゴシック" charset="-128"/>
                        </a:rPr>
                        <a:t>3,000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DDCF"/>
                    </a:solidFill>
                  </a:tcPr>
                </a:tc>
                <a:extLst>
                  <a:ext uri="{0D108BD9-81ED-4DB2-BD59-A6C34878D82A}">
                    <a16:rowId xmlns:a16="http://schemas.microsoft.com/office/drawing/2014/main" val="10007"/>
                  </a:ext>
                </a:extLst>
              </a:tr>
            </a:tbl>
          </a:graphicData>
        </a:graphic>
      </p:graphicFrame>
      <p:sp>
        <p:nvSpPr>
          <p:cNvPr id="20482" name="Title 1"/>
          <p:cNvSpPr>
            <a:spLocks noGrp="1"/>
          </p:cNvSpPr>
          <p:nvPr>
            <p:ph type="title"/>
          </p:nvPr>
        </p:nvSpPr>
        <p:spPr>
          <a:xfrm>
            <a:off x="1295400" y="838200"/>
            <a:ext cx="7848600" cy="990600"/>
          </a:xfrm>
        </p:spPr>
        <p:txBody>
          <a:bodyPr/>
          <a:lstStyle/>
          <a:p>
            <a:r>
              <a:rPr lang="en-US" altLang="en-US" dirty="0">
                <a:ea typeface="ＭＳ Ｐゴシック" panose="020B0600070205080204" pitchFamily="34" charset="-128"/>
              </a:rPr>
              <a:t>Recommended Calorie Intake</a:t>
            </a:r>
          </a:p>
        </p:txBody>
      </p:sp>
      <p:sp>
        <p:nvSpPr>
          <p:cNvPr id="20483" name="Content Placeholder 4"/>
          <p:cNvSpPr>
            <a:spLocks noGrp="1"/>
          </p:cNvSpPr>
          <p:nvPr>
            <p:ph idx="1"/>
          </p:nvPr>
        </p:nvSpPr>
        <p:spPr>
          <a:xfrm>
            <a:off x="381000" y="1066800"/>
            <a:ext cx="8229600" cy="6718762"/>
          </a:xfrm>
        </p:spPr>
        <p:txBody>
          <a:bodyPr/>
          <a:lstStyle/>
          <a:p>
            <a:pPr>
              <a:buFont typeface="Arial" panose="020B0604020202020204" pitchFamily="34" charset="0"/>
              <a:buNone/>
            </a:pP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pPr>
              <a:buFont typeface="Arial" panose="020B0604020202020204" pitchFamily="34" charset="0"/>
              <a:buNone/>
            </a:pPr>
            <a:endParaRPr lang="en-US" altLang="en-US" dirty="0">
              <a:ea typeface="ＭＳ Ｐゴシック" panose="020B0600070205080204" pitchFamily="34" charset="-128"/>
            </a:endParaRPr>
          </a:p>
          <a:p>
            <a:pPr>
              <a:buFont typeface="Arial" panose="020B0604020202020204" pitchFamily="34" charset="0"/>
              <a:buNone/>
            </a:pPr>
            <a:endParaRPr lang="en-US" altLang="en-US" dirty="0">
              <a:ea typeface="ＭＳ Ｐゴシック" panose="020B0600070205080204" pitchFamily="34" charset="-128"/>
            </a:endParaRPr>
          </a:p>
          <a:p>
            <a:pPr lvl="2">
              <a:buFont typeface="Arial" panose="020B0604020202020204" pitchFamily="34" charset="0"/>
              <a:buNone/>
            </a:pPr>
            <a:endParaRPr lang="en-US" altLang="en-US" dirty="0">
              <a:ea typeface="ＭＳ Ｐゴシック" panose="020B0600070205080204" pitchFamily="34" charset="-128"/>
            </a:endParaRPr>
          </a:p>
          <a:p>
            <a:pPr lvl="2">
              <a:buFont typeface="Arial" panose="020B0604020202020204" pitchFamily="34" charset="0"/>
              <a:buNone/>
            </a:pPr>
            <a:endParaRPr lang="en-US" altLang="en-US" dirty="0">
              <a:ea typeface="ＭＳ Ｐゴシック" panose="020B0600070205080204" pitchFamily="34" charset="-128"/>
            </a:endParaRPr>
          </a:p>
          <a:p>
            <a:pPr lvl="2">
              <a:buFont typeface="Arial" panose="020B0604020202020204" pitchFamily="34" charset="0"/>
              <a:buNone/>
            </a:pPr>
            <a:endParaRPr lang="en-US" altLang="en-US" dirty="0">
              <a:ea typeface="ＭＳ Ｐゴシック" panose="020B0600070205080204" pitchFamily="34" charset="-128"/>
            </a:endParaRPr>
          </a:p>
          <a:p>
            <a:pPr lvl="2">
              <a:buFont typeface="Arial" panose="020B0604020202020204" pitchFamily="34" charset="0"/>
              <a:buNone/>
            </a:pPr>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a:p>
            <a:pPr lvl="2"/>
            <a:endParaRPr lang="en-US" altLang="en-US" dirty="0">
              <a:ea typeface="ＭＳ Ｐゴシック" panose="020B0600070205080204" pitchFamily="34" charset="-128"/>
            </a:endParaRPr>
          </a:p>
          <a:p>
            <a:pPr lvl="2"/>
            <a:r>
              <a:rPr lang="en-US" altLang="en-US" dirty="0">
                <a:ea typeface="ＭＳ Ｐゴシック" panose="020B0600070205080204" pitchFamily="34" charset="-128"/>
              </a:rPr>
              <a:t>However, everyone is different</a:t>
            </a:r>
          </a:p>
          <a:p>
            <a:pPr lvl="3"/>
            <a:r>
              <a:rPr lang="en-US" altLang="en-US" dirty="0">
                <a:ea typeface="ＭＳ Ｐゴシック" panose="020B0600070205080204" pitchFamily="34" charset="-128"/>
              </a:rPr>
              <a:t>Gender, age, body size &amp; activity level all play a role.</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811508838"/>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ox(in)">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0483">
                                            <p:txEl>
                                              <p:pRg st="11" end="11"/>
                                            </p:txEl>
                                          </p:spTgt>
                                        </p:tgtEl>
                                        <p:attrNameLst>
                                          <p:attrName>style.visibility</p:attrName>
                                        </p:attrNameLst>
                                      </p:cBhvr>
                                      <p:to>
                                        <p:strVal val="visible"/>
                                      </p:to>
                                    </p:set>
                                    <p:animEffect transition="in" filter="randombar(horizontal)">
                                      <p:cBhvr>
                                        <p:cTn id="12" dur="500"/>
                                        <p:tgtEl>
                                          <p:spTgt spid="20483">
                                            <p:txEl>
                                              <p:pRg st="11" end="1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0483">
                                            <p:txEl>
                                              <p:pRg st="12" end="12"/>
                                            </p:txEl>
                                          </p:spTgt>
                                        </p:tgtEl>
                                        <p:attrNameLst>
                                          <p:attrName>style.visibility</p:attrName>
                                        </p:attrNameLst>
                                      </p:cBhvr>
                                      <p:to>
                                        <p:strVal val="visible"/>
                                      </p:to>
                                    </p:set>
                                    <p:animEffect transition="in" filter="randombar(horizontal)">
                                      <p:cBhvr>
                                        <p:cTn id="15" dur="500"/>
                                        <p:tgtEl>
                                          <p:spTgt spid="20483">
                                            <p:txEl>
                                              <p:pRg st="12" end="1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6"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Horizont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4099"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098944CF-A82D-4969-9C95-06D7C802E6DA}" type="slidenum">
              <a:rPr lang="en-US" altLang="en-US" sz="2400">
                <a:solidFill>
                  <a:schemeClr val="bg1"/>
                </a:solidFill>
              </a:rPr>
              <a:pPr eaLnBrk="1" hangingPunct="1"/>
              <a:t>2</a:t>
            </a:fld>
            <a:endParaRPr lang="en-US" altLang="en-US" sz="2400">
              <a:solidFill>
                <a:schemeClr val="bg1"/>
              </a:solidFill>
            </a:endParaRPr>
          </a:p>
        </p:txBody>
      </p:sp>
      <p:pic>
        <p:nvPicPr>
          <p:cNvPr id="1229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114800"/>
            <a:ext cx="306705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AutoShape 11"/>
          <p:cNvSpPr>
            <a:spLocks noGrp="1" noChangeArrowheads="1"/>
          </p:cNvSpPr>
          <p:nvPr>
            <p:ph type="title"/>
          </p:nvPr>
        </p:nvSpPr>
        <p:spPr/>
        <p:txBody>
          <a:bodyPr/>
          <a:lstStyle/>
          <a:p>
            <a:pPr eaLnBrk="1" hangingPunct="1"/>
            <a:r>
              <a:rPr lang="en-US" altLang="en-US" dirty="0"/>
              <a:t>Nutrients</a:t>
            </a:r>
          </a:p>
        </p:txBody>
      </p:sp>
      <p:sp>
        <p:nvSpPr>
          <p:cNvPr id="12300" name="Rectangle 12"/>
          <p:cNvSpPr>
            <a:spLocks noGrp="1" noChangeArrowheads="1"/>
          </p:cNvSpPr>
          <p:nvPr>
            <p:ph type="body" idx="1"/>
          </p:nvPr>
        </p:nvSpPr>
        <p:spPr>
          <a:xfrm>
            <a:off x="1371600" y="2362200"/>
            <a:ext cx="7159625" cy="4448175"/>
          </a:xfrm>
        </p:spPr>
        <p:txBody>
          <a:bodyPr/>
          <a:lstStyle/>
          <a:p>
            <a:pPr eaLnBrk="1" hangingPunct="1">
              <a:lnSpc>
                <a:spcPct val="90000"/>
              </a:lnSpc>
            </a:pPr>
            <a:r>
              <a:rPr lang="en-US" altLang="en-US" dirty="0"/>
              <a:t>The food you eat is a source of nutrients.  Nutrients are defined as </a:t>
            </a:r>
            <a:br>
              <a:rPr lang="en-US" altLang="en-US" dirty="0"/>
            </a:br>
            <a:r>
              <a:rPr lang="en-US" altLang="en-US" i="1" u="sng" dirty="0">
                <a:latin typeface="Times New Roman" panose="02020603050405020304" pitchFamily="18" charset="0"/>
              </a:rPr>
              <a:t>the substances found in food that keep your body functioning.</a:t>
            </a:r>
            <a:r>
              <a:rPr lang="en-US" altLang="en-US" dirty="0"/>
              <a:t>  </a:t>
            </a:r>
          </a:p>
          <a:p>
            <a:pPr eaLnBrk="1" hangingPunct="1">
              <a:lnSpc>
                <a:spcPct val="90000"/>
              </a:lnSpc>
            </a:pPr>
            <a:r>
              <a:rPr lang="en-US" altLang="en-US" dirty="0"/>
              <a:t>Your body needs nutrients to…</a:t>
            </a:r>
          </a:p>
          <a:p>
            <a:pPr lvl="1" eaLnBrk="1" hangingPunct="1">
              <a:lnSpc>
                <a:spcPct val="90000"/>
              </a:lnSpc>
            </a:pPr>
            <a:r>
              <a:rPr lang="en-US" altLang="en-US" sz="2600" dirty="0"/>
              <a:t>Fuel your energy.</a:t>
            </a:r>
          </a:p>
          <a:p>
            <a:pPr lvl="1" eaLnBrk="1" hangingPunct="1">
              <a:lnSpc>
                <a:spcPct val="90000"/>
              </a:lnSpc>
            </a:pPr>
            <a:r>
              <a:rPr lang="en-US" altLang="en-US" sz="2600" dirty="0"/>
              <a:t>Help you grow.</a:t>
            </a:r>
          </a:p>
          <a:p>
            <a:pPr lvl="1" eaLnBrk="1" hangingPunct="1">
              <a:lnSpc>
                <a:spcPct val="90000"/>
              </a:lnSpc>
            </a:pPr>
            <a:r>
              <a:rPr lang="en-US" altLang="en-US" sz="2600" dirty="0"/>
              <a:t>Repair itself.</a:t>
            </a:r>
          </a:p>
          <a:p>
            <a:pPr lvl="1" eaLnBrk="1" hangingPunct="1">
              <a:lnSpc>
                <a:spcPct val="90000"/>
              </a:lnSpc>
            </a:pPr>
            <a:r>
              <a:rPr lang="en-US" altLang="en-US" sz="2600" dirty="0"/>
              <a:t>Maintain basic bodily functions.</a:t>
            </a:r>
          </a:p>
          <a:p>
            <a:pPr lvl="1" eaLnBrk="1" hangingPunct="1">
              <a:lnSpc>
                <a:spcPct val="90000"/>
              </a:lnSpc>
            </a:pPr>
            <a:endParaRPr lang="en-US" altLang="en-US" sz="2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00">
                                            <p:txEl>
                                              <p:pRg st="0" end="0"/>
                                            </p:txEl>
                                          </p:spTgt>
                                        </p:tgtEl>
                                        <p:attrNameLst>
                                          <p:attrName>style.visibility</p:attrName>
                                        </p:attrNameLst>
                                      </p:cBhvr>
                                      <p:to>
                                        <p:strVal val="visible"/>
                                      </p:to>
                                    </p:set>
                                    <p:animEffect transition="in" filter="wipe(left)">
                                      <p:cBhvr>
                                        <p:cTn id="7" dur="500"/>
                                        <p:tgtEl>
                                          <p:spTgt spid="1230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300">
                                            <p:txEl>
                                              <p:pRg st="1" end="1"/>
                                            </p:txEl>
                                          </p:spTgt>
                                        </p:tgtEl>
                                        <p:attrNameLst>
                                          <p:attrName>style.visibility</p:attrName>
                                        </p:attrNameLst>
                                      </p:cBhvr>
                                      <p:to>
                                        <p:strVal val="visible"/>
                                      </p:to>
                                    </p:set>
                                    <p:animEffect transition="in" filter="wipe(left)">
                                      <p:cBhvr>
                                        <p:cTn id="11" dur="500"/>
                                        <p:tgtEl>
                                          <p:spTgt spid="1230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2300">
                                            <p:txEl>
                                              <p:pRg st="2" end="2"/>
                                            </p:txEl>
                                          </p:spTgt>
                                        </p:tgtEl>
                                        <p:attrNameLst>
                                          <p:attrName>style.visibility</p:attrName>
                                        </p:attrNameLst>
                                      </p:cBhvr>
                                      <p:to>
                                        <p:strVal val="visible"/>
                                      </p:to>
                                    </p:set>
                                    <p:animEffect transition="in" filter="wipe(left)">
                                      <p:cBhvr>
                                        <p:cTn id="15" dur="500"/>
                                        <p:tgtEl>
                                          <p:spTgt spid="1230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300">
                                            <p:txEl>
                                              <p:pRg st="3" end="3"/>
                                            </p:txEl>
                                          </p:spTgt>
                                        </p:tgtEl>
                                        <p:attrNameLst>
                                          <p:attrName>style.visibility</p:attrName>
                                        </p:attrNameLst>
                                      </p:cBhvr>
                                      <p:to>
                                        <p:strVal val="visible"/>
                                      </p:to>
                                    </p:set>
                                    <p:animEffect transition="in" filter="wipe(left)">
                                      <p:cBhvr>
                                        <p:cTn id="19" dur="500"/>
                                        <p:tgtEl>
                                          <p:spTgt spid="1230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2300">
                                            <p:txEl>
                                              <p:pRg st="4" end="4"/>
                                            </p:txEl>
                                          </p:spTgt>
                                        </p:tgtEl>
                                        <p:attrNameLst>
                                          <p:attrName>style.visibility</p:attrName>
                                        </p:attrNameLst>
                                      </p:cBhvr>
                                      <p:to>
                                        <p:strVal val="visible"/>
                                      </p:to>
                                    </p:set>
                                    <p:animEffect transition="in" filter="wipe(left)">
                                      <p:cBhvr>
                                        <p:cTn id="23" dur="500"/>
                                        <p:tgtEl>
                                          <p:spTgt spid="12300">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2300">
                                            <p:txEl>
                                              <p:pRg st="5" end="5"/>
                                            </p:txEl>
                                          </p:spTgt>
                                        </p:tgtEl>
                                        <p:attrNameLst>
                                          <p:attrName>style.visibility</p:attrName>
                                        </p:attrNameLst>
                                      </p:cBhvr>
                                      <p:to>
                                        <p:strVal val="visible"/>
                                      </p:to>
                                    </p:set>
                                    <p:animEffect transition="in" filter="wipe(left)">
                                      <p:cBhvr>
                                        <p:cTn id="27" dur="500"/>
                                        <p:tgtEl>
                                          <p:spTgt spid="12300">
                                            <p:txEl>
                                              <p:pRg st="5" end="5"/>
                                            </p:txEl>
                                          </p:spTgt>
                                        </p:tgtEl>
                                      </p:cBhvr>
                                    </p:animEffect>
                                  </p:childTnLst>
                                </p:cTn>
                              </p:par>
                            </p:childTnLst>
                          </p:cTn>
                        </p:par>
                        <p:par>
                          <p:cTn id="28" fill="hold" nodeType="afterGroup">
                            <p:stCondLst>
                              <p:cond delay="3000"/>
                            </p:stCondLst>
                            <p:childTnLst>
                              <p:par>
                                <p:cTn id="29" presetID="12" presetClass="entr" presetSubtype="2" fill="hold" nodeType="afterEffect">
                                  <p:stCondLst>
                                    <p:cond delay="0"/>
                                  </p:stCondLst>
                                  <p:childTnLst>
                                    <p:set>
                                      <p:cBhvr>
                                        <p:cTn id="30" dur="1" fill="hold">
                                          <p:stCondLst>
                                            <p:cond delay="0"/>
                                          </p:stCondLst>
                                        </p:cTn>
                                        <p:tgtEl>
                                          <p:spTgt spid="12298"/>
                                        </p:tgtEl>
                                        <p:attrNameLst>
                                          <p:attrName>style.visibility</p:attrName>
                                        </p:attrNameLst>
                                      </p:cBhvr>
                                      <p:to>
                                        <p:strVal val="visible"/>
                                      </p:to>
                                    </p:set>
                                    <p:animEffect transition="in" filter="slide(fromRight)">
                                      <p:cBhvr>
                                        <p:cTn id="31"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build="p" bldLvl="2"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95400" y="274638"/>
            <a:ext cx="8229600" cy="639762"/>
          </a:xfrm>
        </p:spPr>
        <p:txBody>
          <a:bodyPr/>
          <a:lstStyle/>
          <a:p>
            <a:pPr eaLnBrk="1" hangingPunct="1"/>
            <a:r>
              <a:rPr lang="en-US" altLang="en-US" dirty="0">
                <a:ea typeface="ＭＳ Ｐゴシック" panose="020B0600070205080204" pitchFamily="34" charset="-128"/>
              </a:rPr>
              <a:t>How much energy do you need?</a:t>
            </a:r>
          </a:p>
        </p:txBody>
      </p:sp>
      <p:sp>
        <p:nvSpPr>
          <p:cNvPr id="21507" name="Content Placeholder 2"/>
          <p:cNvSpPr>
            <a:spLocks noGrp="1"/>
          </p:cNvSpPr>
          <p:nvPr>
            <p:ph idx="1"/>
          </p:nvPr>
        </p:nvSpPr>
        <p:spPr>
          <a:xfrm>
            <a:off x="1295400" y="1295400"/>
            <a:ext cx="7772400" cy="5075236"/>
          </a:xfrm>
        </p:spPr>
        <p:txBody>
          <a:bodyPr/>
          <a:lstStyle/>
          <a:p>
            <a:pPr eaLnBrk="1" hangingPunct="1"/>
            <a:r>
              <a:rPr lang="en-US" altLang="en-US" sz="2800" dirty="0">
                <a:ea typeface="ＭＳ Ｐゴシック" panose="020B0600070205080204" pitchFamily="34" charset="-128"/>
              </a:rPr>
              <a:t>Resting Metabolic Rate</a:t>
            </a:r>
          </a:p>
          <a:p>
            <a:pPr marL="0" indent="0" eaLnBrk="1" hangingPunct="1">
              <a:buNone/>
            </a:pPr>
            <a:endParaRPr lang="en-US" altLang="en-US" sz="2800" dirty="0">
              <a:ea typeface="ＭＳ Ｐゴシック" panose="020B0600070205080204" pitchFamily="34" charset="-128"/>
            </a:endParaRPr>
          </a:p>
          <a:p>
            <a:pPr lvl="1" eaLnBrk="1" hangingPunct="1"/>
            <a:r>
              <a:rPr lang="en-US" altLang="en-US" sz="2400" dirty="0">
                <a:ea typeface="ＭＳ Ｐゴシック" panose="020B0600070205080204" pitchFamily="34" charset="-128"/>
              </a:rPr>
              <a:t>Your body weight in pounds x 10 = BMR</a:t>
            </a:r>
          </a:p>
          <a:p>
            <a:pPr lvl="1" eaLnBrk="1" hangingPunct="1"/>
            <a:r>
              <a:rPr lang="en-US" altLang="en-US" sz="2400" dirty="0">
                <a:ea typeface="ＭＳ Ｐゴシック" panose="020B0600070205080204" pitchFamily="34" charset="-128"/>
              </a:rPr>
              <a:t>You’ll need to factor your activity level</a:t>
            </a:r>
          </a:p>
          <a:p>
            <a:pPr lvl="2" eaLnBrk="1" hangingPunct="1"/>
            <a:r>
              <a:rPr lang="en-US" altLang="en-US" sz="2000" dirty="0">
                <a:ea typeface="ＭＳ Ｐゴシック" panose="020B0600070205080204" pitchFamily="34" charset="-128"/>
              </a:rPr>
              <a:t>BMR x 0.30 for moderate activity</a:t>
            </a:r>
          </a:p>
          <a:p>
            <a:pPr lvl="2" eaLnBrk="1" hangingPunct="1"/>
            <a:r>
              <a:rPr lang="en-US" altLang="en-US" sz="2000" dirty="0">
                <a:ea typeface="ＭＳ Ｐゴシック" panose="020B0600070205080204" pitchFamily="34" charset="-128"/>
              </a:rPr>
              <a:t>BMR x 0.40 – 0.60 for very physically active</a:t>
            </a:r>
          </a:p>
          <a:p>
            <a:pPr lvl="1" eaLnBrk="1" hangingPunct="1"/>
            <a:r>
              <a:rPr lang="en-US" altLang="en-US" sz="2400" dirty="0">
                <a:ea typeface="ＭＳ Ｐゴシック" panose="020B0600070205080204" pitchFamily="34" charset="-128"/>
              </a:rPr>
              <a:t>Add BMR + activity for daily calorie needs</a:t>
            </a:r>
          </a:p>
          <a:p>
            <a:pPr lvl="1" eaLnBrk="1" hangingPunct="1">
              <a:buFont typeface="Arial" panose="020B0604020202020204" pitchFamily="34" charset="0"/>
              <a:buNone/>
            </a:pPr>
            <a:endParaRPr lang="en-US" altLang="en-US" dirty="0">
              <a:ea typeface="ＭＳ Ｐゴシック" panose="020B0600070205080204" pitchFamily="34" charset="-128"/>
            </a:endParaRPr>
          </a:p>
          <a:p>
            <a:pPr lvl="1" eaLnBrk="1" hangingPunct="1">
              <a:buFont typeface="Arial" panose="020B0604020202020204" pitchFamily="34" charset="0"/>
              <a:buNone/>
            </a:pPr>
            <a:r>
              <a:rPr lang="en-US" altLang="en-US" dirty="0">
                <a:ea typeface="ＭＳ Ｐゴシック" panose="020B0600070205080204" pitchFamily="34" charset="-128"/>
              </a:rPr>
              <a:t>  			        130 </a:t>
            </a:r>
            <a:r>
              <a:rPr lang="en-US" altLang="en-US" dirty="0" err="1">
                <a:ea typeface="ＭＳ Ｐゴシック" panose="020B0600070205080204" pitchFamily="34" charset="-128"/>
              </a:rPr>
              <a:t>lbs</a:t>
            </a:r>
            <a:r>
              <a:rPr lang="en-US" altLang="en-US" dirty="0">
                <a:ea typeface="ＭＳ Ｐゴシック" panose="020B0600070205080204" pitchFamily="34" charset="-128"/>
              </a:rPr>
              <a:t> *   10 = 1300 </a:t>
            </a:r>
          </a:p>
          <a:p>
            <a:pPr lvl="1" eaLnBrk="1" hangingPunct="1">
              <a:buFont typeface="Arial" panose="020B0604020202020204" pitchFamily="34" charset="0"/>
              <a:buNone/>
            </a:pPr>
            <a:r>
              <a:rPr lang="en-US" altLang="en-US" dirty="0">
                <a:ea typeface="ＭＳ Ｐゴシック" panose="020B0600070205080204" pitchFamily="34" charset="-128"/>
              </a:rPr>
              <a:t>				1300 *  .30 =  390  </a:t>
            </a:r>
          </a:p>
          <a:p>
            <a:pPr lvl="1" eaLnBrk="1" hangingPunct="1">
              <a:buFont typeface="Arial" panose="020B0604020202020204" pitchFamily="34" charset="0"/>
              <a:buNone/>
            </a:pPr>
            <a:r>
              <a:rPr lang="en-US" altLang="en-US" dirty="0">
                <a:ea typeface="ＭＳ Ｐゴシック" panose="020B0600070205080204" pitchFamily="34" charset="-128"/>
              </a:rPr>
              <a:t>				1300 + 390 = 1690</a:t>
            </a:r>
          </a:p>
        </p:txBody>
      </p:sp>
    </p:spTree>
    <p:extLst>
      <p:ext uri="{BB962C8B-B14F-4D97-AF65-F5344CB8AC3E}">
        <p14:creationId xmlns:p14="http://schemas.microsoft.com/office/powerpoint/2010/main" val="804335006"/>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ox(in)">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randombar(horizontal)">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randombar(horizontal)">
                                      <p:cBhvr>
                                        <p:cTn id="17" dur="500"/>
                                        <p:tgtEl>
                                          <p:spTgt spid="21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randombar(horizontal)">
                                      <p:cBhvr>
                                        <p:cTn id="22" dur="500"/>
                                        <p:tgtEl>
                                          <p:spTgt spid="21507">
                                            <p:txEl>
                                              <p:pRg st="3" end="3"/>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Effect transition="in" filter="randombar(horizontal)">
                                      <p:cBhvr>
                                        <p:cTn id="25" dur="500"/>
                                        <p:tgtEl>
                                          <p:spTgt spid="21507">
                                            <p:txEl>
                                              <p:pRg st="4" end="4"/>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21507">
                                            <p:txEl>
                                              <p:pRg st="5" end="5"/>
                                            </p:txEl>
                                          </p:spTgt>
                                        </p:tgtEl>
                                        <p:attrNameLst>
                                          <p:attrName>style.visibility</p:attrName>
                                        </p:attrNameLst>
                                      </p:cBhvr>
                                      <p:to>
                                        <p:strVal val="visible"/>
                                      </p:to>
                                    </p:set>
                                    <p:animEffect transition="in" filter="randombar(horizontal)">
                                      <p:cBhvr>
                                        <p:cTn id="28" dur="500"/>
                                        <p:tgtEl>
                                          <p:spTgt spid="21507">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21507">
                                            <p:txEl>
                                              <p:pRg st="6" end="6"/>
                                            </p:txEl>
                                          </p:spTgt>
                                        </p:tgtEl>
                                        <p:attrNameLst>
                                          <p:attrName>style.visibility</p:attrName>
                                        </p:attrNameLst>
                                      </p:cBhvr>
                                      <p:to>
                                        <p:strVal val="visible"/>
                                      </p:to>
                                    </p:set>
                                    <p:animEffect transition="in" filter="randombar(horizontal)">
                                      <p:cBhvr>
                                        <p:cTn id="33" dur="500"/>
                                        <p:tgtEl>
                                          <p:spTgt spid="21507">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1507">
                                            <p:txEl>
                                              <p:pRg st="8" end="8"/>
                                            </p:txEl>
                                          </p:spTgt>
                                        </p:tgtEl>
                                        <p:attrNameLst>
                                          <p:attrName>style.visibility</p:attrName>
                                        </p:attrNameLst>
                                      </p:cBhvr>
                                      <p:to>
                                        <p:strVal val="visible"/>
                                      </p:to>
                                    </p:set>
                                    <p:animEffect transition="in" filter="randombar(horizontal)">
                                      <p:cBhvr>
                                        <p:cTn id="38" dur="500"/>
                                        <p:tgtEl>
                                          <p:spTgt spid="21507">
                                            <p:txEl>
                                              <p:pRg st="8" end="8"/>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21507">
                                            <p:txEl>
                                              <p:pRg st="9" end="9"/>
                                            </p:txEl>
                                          </p:spTgt>
                                        </p:tgtEl>
                                        <p:attrNameLst>
                                          <p:attrName>style.visibility</p:attrName>
                                        </p:attrNameLst>
                                      </p:cBhvr>
                                      <p:to>
                                        <p:strVal val="visible"/>
                                      </p:to>
                                    </p:set>
                                    <p:animEffect transition="in" filter="randombar(horizontal)">
                                      <p:cBhvr>
                                        <p:cTn id="43" dur="500"/>
                                        <p:tgtEl>
                                          <p:spTgt spid="21507">
                                            <p:txEl>
                                              <p:pRg st="9" end="9"/>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21507">
                                            <p:txEl>
                                              <p:pRg st="10" end="10"/>
                                            </p:txEl>
                                          </p:spTgt>
                                        </p:tgtEl>
                                        <p:attrNameLst>
                                          <p:attrName>style.visibility</p:attrName>
                                        </p:attrNameLst>
                                      </p:cBhvr>
                                      <p:to>
                                        <p:strVal val="visible"/>
                                      </p:to>
                                    </p:set>
                                    <p:animEffect transition="in" filter="randombar(horizontal)">
                                      <p:cBhvr>
                                        <p:cTn id="48" dur="500"/>
                                        <p:tgtEl>
                                          <p:spTgt spid="215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Weight Gain or Loss</a:t>
            </a:r>
          </a:p>
        </p:txBody>
      </p:sp>
      <p:sp>
        <p:nvSpPr>
          <p:cNvPr id="3" name="Content Placeholder 2"/>
          <p:cNvSpPr>
            <a:spLocks noGrp="1"/>
          </p:cNvSpPr>
          <p:nvPr>
            <p:ph idx="1"/>
          </p:nvPr>
        </p:nvSpPr>
        <p:spPr/>
        <p:txBody>
          <a:bodyPr/>
          <a:lstStyle/>
          <a:p>
            <a:pPr>
              <a:buFont typeface="Arial" panose="020B0604020202020204" pitchFamily="34" charset="0"/>
              <a:buNone/>
            </a:pPr>
            <a:r>
              <a:rPr lang="en-US" altLang="en-US" dirty="0">
                <a:ea typeface="ＭＳ Ｐゴシック" panose="020B0600070205080204" pitchFamily="34" charset="-128"/>
              </a:rPr>
              <a:t>Bottom line . . .  3500 calories = 1 lb.</a:t>
            </a:r>
          </a:p>
          <a:p>
            <a:r>
              <a:rPr lang="en-US" altLang="en-US" dirty="0">
                <a:solidFill>
                  <a:srgbClr val="E46C0A"/>
                </a:solidFill>
                <a:ea typeface="ＭＳ Ｐゴシック" panose="020B0600070205080204" pitchFamily="34" charset="-128"/>
              </a:rPr>
              <a:t>To Lose</a:t>
            </a:r>
            <a:r>
              <a:rPr lang="en-US" altLang="en-US" dirty="0">
                <a:ea typeface="ＭＳ Ｐゴシック" panose="020B0600070205080204" pitchFamily="34" charset="-128"/>
              </a:rPr>
              <a:t>:  reduce </a:t>
            </a:r>
            <a:r>
              <a:rPr lang="en-US" altLang="en-US" u="sng" dirty="0">
                <a:ea typeface="ＭＳ Ｐゴシック" panose="020B0600070205080204" pitchFamily="34" charset="-128"/>
              </a:rPr>
              <a:t>500</a:t>
            </a:r>
            <a:r>
              <a:rPr lang="en-US" altLang="en-US" dirty="0">
                <a:ea typeface="ＭＳ Ｐゴシック" panose="020B0600070205080204" pitchFamily="34" charset="-128"/>
              </a:rPr>
              <a:t>  calories/day to = 			1lb lost per week</a:t>
            </a:r>
          </a:p>
          <a:p>
            <a:pPr lvl="1">
              <a:buFont typeface="Arial" panose="020B0604020202020204" pitchFamily="34" charset="0"/>
              <a:buNone/>
            </a:pPr>
            <a:r>
              <a:rPr lang="en-US" altLang="en-US" dirty="0">
                <a:ea typeface="ＭＳ Ｐゴシック" panose="020B0600070205080204" pitchFamily="34" charset="-128"/>
              </a:rPr>
              <a:t>(decrease  </a:t>
            </a:r>
            <a:r>
              <a:rPr lang="en-US" altLang="en-US" u="sng" dirty="0">
                <a:ea typeface="ＭＳ Ｐゴシック" panose="020B0600070205080204" pitchFamily="34" charset="-128"/>
              </a:rPr>
              <a:t>intake</a:t>
            </a:r>
            <a:r>
              <a:rPr lang="en-US" altLang="en-US" dirty="0">
                <a:ea typeface="ＭＳ Ｐゴシック" panose="020B0600070205080204" pitchFamily="34" charset="-128"/>
              </a:rPr>
              <a:t>/ increase </a:t>
            </a:r>
            <a:r>
              <a:rPr lang="en-US" altLang="en-US" u="sng" dirty="0">
                <a:ea typeface="ＭＳ Ｐゴシック" panose="020B0600070205080204" pitchFamily="34" charset="-128"/>
              </a:rPr>
              <a:t>output (energy)</a:t>
            </a:r>
            <a:endParaRPr lang="en-US" altLang="en-US" dirty="0">
              <a:ea typeface="ＭＳ Ｐゴシック" panose="020B0600070205080204" pitchFamily="34" charset="-128"/>
            </a:endParaRPr>
          </a:p>
          <a:p>
            <a:r>
              <a:rPr lang="en-US" altLang="en-US" dirty="0">
                <a:solidFill>
                  <a:srgbClr val="E46C0A"/>
                </a:solidFill>
                <a:ea typeface="ＭＳ Ｐゴシック" panose="020B0600070205080204" pitchFamily="34" charset="-128"/>
              </a:rPr>
              <a:t>To Gain</a:t>
            </a:r>
            <a:r>
              <a:rPr lang="en-US" altLang="en-US" dirty="0">
                <a:ea typeface="ＭＳ Ｐゴシック" panose="020B0600070205080204" pitchFamily="34" charset="-128"/>
              </a:rPr>
              <a:t>:  </a:t>
            </a:r>
            <a:r>
              <a:rPr lang="en-US" altLang="en-US" u="sng" dirty="0">
                <a:ea typeface="ＭＳ Ｐゴシック" panose="020B0600070205080204" pitchFamily="34" charset="-128"/>
              </a:rPr>
              <a:t>Add</a:t>
            </a:r>
            <a:r>
              <a:rPr lang="en-US" altLang="en-US" dirty="0">
                <a:ea typeface="ＭＳ Ｐゴシック" panose="020B0600070205080204" pitchFamily="34" charset="-128"/>
              </a:rPr>
              <a:t>  500 calories/day to = 1lb 			gained per week</a:t>
            </a: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94345927"/>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2362200" cy="1143000"/>
          </a:xfrm>
        </p:spPr>
        <p:txBody>
          <a:bodyPr/>
          <a:lstStyle/>
          <a:p>
            <a:pPr algn="l"/>
            <a:r>
              <a:rPr lang="en-US" altLang="en-US" dirty="0">
                <a:ea typeface="ＭＳ Ｐゴシック" panose="020B0600070205080204" pitchFamily="34" charset="-128"/>
              </a:rPr>
              <a:t>Balance</a:t>
            </a:r>
          </a:p>
        </p:txBody>
      </p:sp>
      <p:sp>
        <p:nvSpPr>
          <p:cNvPr id="7" name="Rectangle 6"/>
          <p:cNvSpPr/>
          <p:nvPr/>
        </p:nvSpPr>
        <p:spPr>
          <a:xfrm>
            <a:off x="0" y="4038600"/>
            <a:ext cx="1447800" cy="28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50186518"/>
              </p:ext>
            </p:extLst>
          </p:nvPr>
        </p:nvGraphicFramePr>
        <p:xfrm>
          <a:off x="152400" y="685801"/>
          <a:ext cx="8839200" cy="5044502"/>
        </p:xfrm>
        <a:graphic>
          <a:graphicData uri="http://schemas.openxmlformats.org/drawingml/2006/table">
            <a:tbl>
              <a:tblPr/>
              <a:tblGrid>
                <a:gridCol w="3000462">
                  <a:extLst>
                    <a:ext uri="{9D8B030D-6E8A-4147-A177-3AD203B41FA5}">
                      <a16:colId xmlns:a16="http://schemas.microsoft.com/office/drawing/2014/main" val="20000"/>
                    </a:ext>
                  </a:extLst>
                </a:gridCol>
                <a:gridCol w="5838738">
                  <a:extLst>
                    <a:ext uri="{9D8B030D-6E8A-4147-A177-3AD203B41FA5}">
                      <a16:colId xmlns:a16="http://schemas.microsoft.com/office/drawing/2014/main" val="20001"/>
                    </a:ext>
                  </a:extLst>
                </a:gridCol>
              </a:tblGrid>
              <a:tr h="601739">
                <a:tc>
                  <a:txBody>
                    <a:bodyPr/>
                    <a:lstStyle/>
                    <a:p>
                      <a:pPr algn="l"/>
                      <a:r>
                        <a:rPr lang="en-US" sz="2000" dirty="0"/>
                        <a:t>If you are...</a:t>
                      </a:r>
                    </a:p>
                  </a:txBody>
                  <a:tcPr marL="36390" marR="36390" marT="36390" marB="36390" anchor="ctr">
                    <a:lnL>
                      <a:noFill/>
                    </a:lnL>
                    <a:lnR>
                      <a:noFill/>
                    </a:lnR>
                    <a:lnT>
                      <a:noFill/>
                    </a:lnT>
                    <a:lnB>
                      <a:noFill/>
                    </a:lnB>
                    <a:solidFill>
                      <a:srgbClr val="FFCC99"/>
                    </a:solidFill>
                  </a:tcPr>
                </a:tc>
                <a:tc>
                  <a:txBody>
                    <a:bodyPr/>
                    <a:lstStyle/>
                    <a:p>
                      <a:pPr algn="l"/>
                      <a:r>
                        <a:rPr lang="en-US" sz="2000"/>
                        <a:t>Your caloric balance status is...</a:t>
                      </a:r>
                    </a:p>
                  </a:txBody>
                  <a:tcPr marL="36390" marR="36390" marT="36390" marB="36390" anchor="ctr">
                    <a:lnL>
                      <a:noFill/>
                    </a:lnL>
                    <a:lnR>
                      <a:noFill/>
                    </a:lnR>
                    <a:lnT>
                      <a:noFill/>
                    </a:lnT>
                    <a:lnB>
                      <a:noFill/>
                    </a:lnB>
                    <a:solidFill>
                      <a:srgbClr val="FFCC99"/>
                    </a:solidFill>
                  </a:tcPr>
                </a:tc>
                <a:extLst>
                  <a:ext uri="{0D108BD9-81ED-4DB2-BD59-A6C34878D82A}">
                    <a16:rowId xmlns:a16="http://schemas.microsoft.com/office/drawing/2014/main" val="10000"/>
                  </a:ext>
                </a:extLst>
              </a:tr>
              <a:tr h="1370827">
                <a:tc>
                  <a:txBody>
                    <a:bodyPr/>
                    <a:lstStyle/>
                    <a:p>
                      <a:pPr algn="l"/>
                      <a:r>
                        <a:rPr lang="en-US" sz="2000" dirty="0"/>
                        <a:t>Maintaining your weight</a:t>
                      </a:r>
                    </a:p>
                  </a:txBody>
                  <a:tcPr marL="36390" marR="36390" marT="36390" marB="36390">
                    <a:lnL>
                      <a:noFill/>
                    </a:lnL>
                    <a:lnR>
                      <a:noFill/>
                    </a:lnR>
                    <a:lnT>
                      <a:noFill/>
                    </a:lnT>
                    <a:lnB>
                      <a:noFill/>
                    </a:lnB>
                    <a:solidFill>
                      <a:srgbClr val="FFFFFF"/>
                    </a:solidFill>
                  </a:tcPr>
                </a:tc>
                <a:tc>
                  <a:txBody>
                    <a:bodyPr/>
                    <a:lstStyle/>
                    <a:p>
                      <a:pPr algn="l"/>
                      <a:r>
                        <a:rPr lang="en-US" sz="2000" dirty="0"/>
                        <a:t>"</a:t>
                      </a:r>
                      <a:r>
                        <a:rPr lang="en-US" sz="2000" b="1" dirty="0"/>
                        <a:t>in balance</a:t>
                      </a:r>
                      <a:r>
                        <a:rPr lang="en-US" sz="2000" dirty="0"/>
                        <a:t>." You are eating roughly the same number of calories that your body is using. Your weight will remain </a:t>
                      </a:r>
                      <a:r>
                        <a:rPr lang="en-US" sz="2000" b="1" dirty="0"/>
                        <a:t>stable</a:t>
                      </a:r>
                      <a:r>
                        <a:rPr lang="en-US" sz="2000" dirty="0"/>
                        <a:t>. </a:t>
                      </a:r>
                    </a:p>
                  </a:txBody>
                  <a:tcPr marL="36390" marR="36390" marT="36390" marB="36390">
                    <a:lnL>
                      <a:noFill/>
                    </a:lnL>
                    <a:lnR>
                      <a:noFill/>
                    </a:lnR>
                    <a:lnT>
                      <a:noFill/>
                    </a:lnT>
                    <a:lnB>
                      <a:noFill/>
                    </a:lnB>
                    <a:solidFill>
                      <a:srgbClr val="FFFFFF"/>
                    </a:solidFill>
                  </a:tcPr>
                </a:tc>
                <a:extLst>
                  <a:ext uri="{0D108BD9-81ED-4DB2-BD59-A6C34878D82A}">
                    <a16:rowId xmlns:a16="http://schemas.microsoft.com/office/drawing/2014/main" val="10001"/>
                  </a:ext>
                </a:extLst>
              </a:tr>
              <a:tr h="1444746">
                <a:tc>
                  <a:txBody>
                    <a:bodyPr/>
                    <a:lstStyle/>
                    <a:p>
                      <a:pPr algn="l"/>
                      <a:r>
                        <a:rPr lang="en-US" sz="2000"/>
                        <a:t>Gaining weight</a:t>
                      </a:r>
                    </a:p>
                  </a:txBody>
                  <a:tcPr marL="36390" marR="36390" marT="36390" marB="36390">
                    <a:lnL>
                      <a:noFill/>
                    </a:lnL>
                    <a:lnR>
                      <a:noFill/>
                    </a:lnR>
                    <a:lnT>
                      <a:noFill/>
                    </a:lnT>
                    <a:lnB>
                      <a:noFill/>
                    </a:lnB>
                    <a:solidFill>
                      <a:srgbClr val="FFFFFF"/>
                    </a:solidFill>
                  </a:tcPr>
                </a:tc>
                <a:tc>
                  <a:txBody>
                    <a:bodyPr/>
                    <a:lstStyle/>
                    <a:p>
                      <a:pPr algn="l"/>
                      <a:r>
                        <a:rPr lang="en-US" sz="2000" dirty="0"/>
                        <a:t>"</a:t>
                      </a:r>
                      <a:r>
                        <a:rPr lang="en-US" sz="2000" b="1" dirty="0"/>
                        <a:t>in caloric excess</a:t>
                      </a:r>
                      <a:r>
                        <a:rPr lang="en-US" sz="2000" dirty="0"/>
                        <a:t>." You are eating more calories than your body is using. You will store these extra calories as fat and you'll </a:t>
                      </a:r>
                      <a:r>
                        <a:rPr lang="en-US" sz="2000" b="1" dirty="0"/>
                        <a:t>gain</a:t>
                      </a:r>
                      <a:r>
                        <a:rPr lang="en-US" sz="2000" dirty="0"/>
                        <a:t> weight. </a:t>
                      </a:r>
                    </a:p>
                  </a:txBody>
                  <a:tcPr marL="36390" marR="36390" marT="36390" marB="36390">
                    <a:lnL>
                      <a:noFill/>
                    </a:lnL>
                    <a:lnR>
                      <a:noFill/>
                    </a:lnR>
                    <a:lnT>
                      <a:noFill/>
                    </a:lnT>
                    <a:lnB>
                      <a:noFill/>
                    </a:lnB>
                    <a:solidFill>
                      <a:srgbClr val="FFFFFF"/>
                    </a:solidFill>
                  </a:tcPr>
                </a:tc>
                <a:extLst>
                  <a:ext uri="{0D108BD9-81ED-4DB2-BD59-A6C34878D82A}">
                    <a16:rowId xmlns:a16="http://schemas.microsoft.com/office/drawing/2014/main" val="10002"/>
                  </a:ext>
                </a:extLst>
              </a:tr>
              <a:tr h="1627190">
                <a:tc>
                  <a:txBody>
                    <a:bodyPr/>
                    <a:lstStyle/>
                    <a:p>
                      <a:pPr algn="l"/>
                      <a:r>
                        <a:rPr lang="en-US" sz="2000" dirty="0"/>
                        <a:t>Losing weight</a:t>
                      </a:r>
                    </a:p>
                  </a:txBody>
                  <a:tcPr marL="36390" marR="36390" marT="36390" marB="36390">
                    <a:lnL>
                      <a:noFill/>
                    </a:lnL>
                    <a:lnR>
                      <a:noFill/>
                    </a:lnR>
                    <a:lnT>
                      <a:noFill/>
                    </a:lnT>
                    <a:lnB>
                      <a:noFill/>
                    </a:lnB>
                    <a:solidFill>
                      <a:srgbClr val="FFFFFF"/>
                    </a:solidFill>
                  </a:tcPr>
                </a:tc>
                <a:tc>
                  <a:txBody>
                    <a:bodyPr/>
                    <a:lstStyle/>
                    <a:p>
                      <a:pPr algn="l"/>
                      <a:r>
                        <a:rPr lang="en-US" sz="2000" dirty="0"/>
                        <a:t>"</a:t>
                      </a:r>
                      <a:r>
                        <a:rPr lang="en-US" sz="2000" b="1" dirty="0"/>
                        <a:t>in caloric deficit</a:t>
                      </a:r>
                      <a:r>
                        <a:rPr lang="en-US" sz="2000" dirty="0"/>
                        <a:t>." You are eating fewer calories than you are using. Your body is pulling from its fat storage cells for energy, so your weight is </a:t>
                      </a:r>
                      <a:r>
                        <a:rPr lang="en-US" sz="2000" b="1" dirty="0"/>
                        <a:t>decreasing</a:t>
                      </a:r>
                      <a:r>
                        <a:rPr lang="en-US" sz="2000" dirty="0"/>
                        <a:t>.</a:t>
                      </a:r>
                    </a:p>
                  </a:txBody>
                  <a:tcPr marL="36390" marR="36390" marT="36390" marB="36390">
                    <a:lnL>
                      <a:noFill/>
                    </a:lnL>
                    <a:lnR>
                      <a:noFill/>
                    </a:lnR>
                    <a:lnT>
                      <a:noFill/>
                    </a:lnT>
                    <a:lnB>
                      <a:noFill/>
                    </a:lnB>
                    <a:solidFill>
                      <a:srgbClr val="FFFFFF"/>
                    </a:solidFill>
                  </a:tcPr>
                </a:tc>
                <a:extLst>
                  <a:ext uri="{0D108BD9-81ED-4DB2-BD59-A6C34878D82A}">
                    <a16:rowId xmlns:a16="http://schemas.microsoft.com/office/drawing/2014/main" val="10003"/>
                  </a:ext>
                </a:extLst>
              </a:tr>
            </a:tbl>
          </a:graphicData>
        </a:graphic>
      </p:graphicFrame>
      <p:pic>
        <p:nvPicPr>
          <p:cNvPr id="23565" name="Picture 2" descr="Caloric balance is like a scale. Calories in = food and beverages. Calories out = body functions and physical activ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6800"/>
            <a:ext cx="31797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5650221"/>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ea typeface="ＭＳ Ｐゴシック" panose="020B0600070205080204" pitchFamily="34" charset="-128"/>
              </a:rPr>
              <a:t>Food Log</a:t>
            </a:r>
          </a:p>
        </p:txBody>
      </p:sp>
      <p:sp>
        <p:nvSpPr>
          <p:cNvPr id="24579" name="Content Placeholder 2"/>
          <p:cNvSpPr>
            <a:spLocks noGrp="1"/>
          </p:cNvSpPr>
          <p:nvPr>
            <p:ph idx="1"/>
          </p:nvPr>
        </p:nvSpPr>
        <p:spPr/>
        <p:txBody>
          <a:bodyPr/>
          <a:lstStyle/>
          <a:p>
            <a:r>
              <a:rPr lang="en-US" altLang="en-US" dirty="0">
                <a:ea typeface="ＭＳ Ｐゴシック" panose="020B0600070205080204" pitchFamily="34" charset="-128"/>
              </a:rPr>
              <a:t>You will keep daily food logs </a:t>
            </a:r>
          </a:p>
          <a:p>
            <a:r>
              <a:rPr lang="en-US" altLang="en-US" dirty="0">
                <a:ea typeface="ＭＳ Ｐゴシック" panose="020B0600070205080204" pitchFamily="34" charset="-128"/>
              </a:rPr>
              <a:t>You will enter all of the food/drink you consume each day</a:t>
            </a:r>
          </a:p>
          <a:p>
            <a:r>
              <a:rPr lang="en-US" altLang="en-US" dirty="0">
                <a:ea typeface="ＭＳ Ｐゴシック" panose="020B0600070205080204" pitchFamily="34" charset="-128"/>
              </a:rPr>
              <a:t>Go to </a:t>
            </a:r>
            <a:r>
              <a:rPr lang="en-US" altLang="en-US" dirty="0">
                <a:ea typeface="ＭＳ Ｐゴシック" panose="020B0600070205080204" pitchFamily="34" charset="-128"/>
                <a:hlinkClick r:id="rId2"/>
              </a:rPr>
              <a:t>http://www.myfitnesspal.com/food/search</a:t>
            </a:r>
            <a:r>
              <a:rPr lang="en-US" altLang="en-US" dirty="0">
                <a:ea typeface="ＭＳ Ｐゴシック" panose="020B0600070205080204" pitchFamily="34" charset="-128"/>
              </a:rPr>
              <a:t> to find nutritional information</a:t>
            </a:r>
          </a:p>
          <a:p>
            <a:pPr lvl="2"/>
            <a:r>
              <a:rPr lang="en-US" altLang="en-US" dirty="0">
                <a:ea typeface="ＭＳ Ｐゴシック" panose="020B0600070205080204" pitchFamily="34" charset="-128"/>
              </a:rPr>
              <a:t>If you cannot find the exact food item, try to find something comparable</a:t>
            </a:r>
          </a:p>
        </p:txBody>
      </p:sp>
    </p:spTree>
    <p:extLst>
      <p:ext uri="{BB962C8B-B14F-4D97-AF65-F5344CB8AC3E}">
        <p14:creationId xmlns:p14="http://schemas.microsoft.com/office/powerpoint/2010/main" val="3092743391"/>
      </p:ext>
    </p:extLst>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5123"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7B27B383-0527-4390-B1EF-79CA26A2F4E0}" type="slidenum">
              <a:rPr lang="en-US" altLang="en-US" sz="2400">
                <a:solidFill>
                  <a:schemeClr val="bg1"/>
                </a:solidFill>
              </a:rPr>
              <a:pPr eaLnBrk="1" hangingPunct="1"/>
              <a:t>3</a:t>
            </a:fld>
            <a:endParaRPr lang="en-US" altLang="en-US" sz="2400">
              <a:solidFill>
                <a:schemeClr val="bg1"/>
              </a:solidFill>
            </a:endParaRPr>
          </a:p>
        </p:txBody>
      </p:sp>
      <p:pic>
        <p:nvPicPr>
          <p:cNvPr id="1434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304800"/>
            <a:ext cx="30480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AutoShape 8"/>
          <p:cNvSpPr>
            <a:spLocks noGrp="1" noChangeArrowheads="1"/>
          </p:cNvSpPr>
          <p:nvPr>
            <p:ph type="title"/>
          </p:nvPr>
        </p:nvSpPr>
        <p:spPr/>
        <p:txBody>
          <a:bodyPr/>
          <a:lstStyle/>
          <a:p>
            <a:pPr eaLnBrk="1" hangingPunct="1"/>
            <a:r>
              <a:rPr lang="en-US" altLang="en-US" dirty="0"/>
              <a:t>Balance is Key</a:t>
            </a:r>
          </a:p>
        </p:txBody>
      </p:sp>
      <p:sp>
        <p:nvSpPr>
          <p:cNvPr id="14345" name="Rectangle 9"/>
          <p:cNvSpPr>
            <a:spLocks noGrp="1" noChangeArrowheads="1"/>
          </p:cNvSpPr>
          <p:nvPr>
            <p:ph type="body" idx="1"/>
          </p:nvPr>
        </p:nvSpPr>
        <p:spPr>
          <a:xfrm>
            <a:off x="1295400" y="4191000"/>
            <a:ext cx="7467600" cy="2017713"/>
          </a:xfrm>
        </p:spPr>
        <p:txBody>
          <a:bodyPr/>
          <a:lstStyle/>
          <a:p>
            <a:pPr eaLnBrk="1" hangingPunct="1">
              <a:lnSpc>
                <a:spcPct val="130000"/>
              </a:lnSpc>
              <a:buFontTx/>
              <a:buNone/>
            </a:pPr>
            <a:r>
              <a:rPr lang="en-US" altLang="en-US" sz="2000" dirty="0">
                <a:solidFill>
                  <a:srgbClr val="187534"/>
                </a:solidFill>
              </a:rPr>
              <a:t>These three are the framework of the Food Guide Pyramid:</a:t>
            </a:r>
            <a:endParaRPr lang="en-US" altLang="en-US" sz="2000" dirty="0"/>
          </a:p>
          <a:p>
            <a:pPr eaLnBrk="1" hangingPunct="1">
              <a:lnSpc>
                <a:spcPct val="90000"/>
              </a:lnSpc>
              <a:spcBef>
                <a:spcPct val="50000"/>
              </a:spcBef>
            </a:pPr>
            <a:r>
              <a:rPr lang="en-US" altLang="en-US" sz="2000" dirty="0">
                <a:solidFill>
                  <a:srgbClr val="187534"/>
                </a:solidFill>
              </a:rPr>
              <a:t>Balance</a:t>
            </a:r>
            <a:r>
              <a:rPr lang="en-US" altLang="en-US" sz="2000" dirty="0"/>
              <a:t> </a:t>
            </a:r>
            <a:r>
              <a:rPr lang="en-US" altLang="en-US" sz="1800" b="0" dirty="0"/>
              <a:t>- Eat foods from all groups of the Food Guide Pyramid.</a:t>
            </a:r>
          </a:p>
          <a:p>
            <a:pPr eaLnBrk="1" hangingPunct="1">
              <a:lnSpc>
                <a:spcPct val="90000"/>
              </a:lnSpc>
              <a:spcBef>
                <a:spcPct val="50000"/>
              </a:spcBef>
            </a:pPr>
            <a:r>
              <a:rPr lang="en-US" altLang="en-US" sz="2000" dirty="0">
                <a:solidFill>
                  <a:srgbClr val="187534"/>
                </a:solidFill>
              </a:rPr>
              <a:t>Variety</a:t>
            </a:r>
            <a:r>
              <a:rPr lang="en-US" altLang="en-US" sz="2000" dirty="0"/>
              <a:t> </a:t>
            </a:r>
            <a:r>
              <a:rPr lang="en-US" altLang="en-US" sz="1800" b="0" dirty="0"/>
              <a:t>- Eat different foods from each food group.</a:t>
            </a:r>
            <a:endParaRPr lang="en-US" altLang="en-US" sz="2000" dirty="0"/>
          </a:p>
          <a:p>
            <a:pPr eaLnBrk="1" hangingPunct="1">
              <a:lnSpc>
                <a:spcPct val="90000"/>
              </a:lnSpc>
              <a:spcBef>
                <a:spcPct val="50000"/>
              </a:spcBef>
            </a:pPr>
            <a:r>
              <a:rPr lang="en-US" altLang="en-US" sz="2000" dirty="0">
                <a:solidFill>
                  <a:srgbClr val="187534"/>
                </a:solidFill>
              </a:rPr>
              <a:t>Moderation</a:t>
            </a:r>
            <a:r>
              <a:rPr lang="en-US" altLang="en-US" sz="2000" dirty="0"/>
              <a:t> </a:t>
            </a:r>
            <a:r>
              <a:rPr lang="en-US" altLang="en-US" sz="1800" b="0" dirty="0"/>
              <a:t>- Eat more foods from the bottom of the pyramid, and fewer and smaller portions of foods from the top of the pyramid.</a:t>
            </a:r>
            <a:endParaRPr lang="en-US" altLang="en-US" sz="2000" dirty="0"/>
          </a:p>
        </p:txBody>
      </p:sp>
      <p:sp>
        <p:nvSpPr>
          <p:cNvPr id="14346" name="Text Box 10"/>
          <p:cNvSpPr txBox="1">
            <a:spLocks noChangeArrowheads="1"/>
          </p:cNvSpPr>
          <p:nvPr/>
        </p:nvSpPr>
        <p:spPr bwMode="auto">
          <a:xfrm>
            <a:off x="1371600" y="2209800"/>
            <a:ext cx="7086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a:spcBef>
                <a:spcPct val="50000"/>
              </a:spcBef>
            </a:pPr>
            <a:r>
              <a:rPr lang="en-US" altLang="en-US" sz="2000" i="1">
                <a:solidFill>
                  <a:srgbClr val="1822CD"/>
                </a:solidFill>
                <a:latin typeface="Times" panose="02020603050405020304" pitchFamily="18" charset="0"/>
              </a:rPr>
              <a:t>For years, people held to the idea that there are “bad” </a:t>
            </a:r>
            <a:br>
              <a:rPr lang="en-US" altLang="en-US" sz="2000" i="1">
                <a:solidFill>
                  <a:srgbClr val="1822CD"/>
                </a:solidFill>
                <a:latin typeface="Times" panose="02020603050405020304" pitchFamily="18" charset="0"/>
              </a:rPr>
            </a:br>
            <a:r>
              <a:rPr lang="en-US" altLang="en-US" sz="2000" i="1">
                <a:solidFill>
                  <a:srgbClr val="1822CD"/>
                </a:solidFill>
                <a:latin typeface="Times" panose="02020603050405020304" pitchFamily="18" charset="0"/>
              </a:rPr>
              <a:t>nutrients and “good” nutrients when, in fact, all nutrients play a certain role in the body.  Even those nutrients once considered “bad” such as fats and carbohydrates perform vital functions in the body and if one consumes too many “good” nutrients such as vitamins or minerals there can be harmful results, as well.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slide(fromTop)">
                                      <p:cBhvr>
                                        <p:cTn id="7" dur="500"/>
                                        <p:tgtEl>
                                          <p:spTgt spid="1434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46"/>
                                        </p:tgtEl>
                                        <p:attrNameLst>
                                          <p:attrName>style.visibility</p:attrName>
                                        </p:attrNameLst>
                                      </p:cBhvr>
                                      <p:to>
                                        <p:strVal val="visible"/>
                                      </p:to>
                                    </p:set>
                                    <p:animEffect transition="in" filter="wipe(left)">
                                      <p:cBhvr>
                                        <p:cTn id="11" dur="500"/>
                                        <p:tgtEl>
                                          <p:spTgt spid="14346"/>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345">
                                            <p:txEl>
                                              <p:pRg st="0" end="0"/>
                                            </p:txEl>
                                          </p:spTgt>
                                        </p:tgtEl>
                                        <p:attrNameLst>
                                          <p:attrName>style.visibility</p:attrName>
                                        </p:attrNameLst>
                                      </p:cBhvr>
                                      <p:to>
                                        <p:strVal val="visible"/>
                                      </p:to>
                                    </p:set>
                                    <p:animEffect transition="in" filter="wipe(left)">
                                      <p:cBhvr>
                                        <p:cTn id="15" dur="500"/>
                                        <p:tgtEl>
                                          <p:spTgt spid="14345">
                                            <p:txEl>
                                              <p:pRg st="0" end="0"/>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4345">
                                            <p:txEl>
                                              <p:pRg st="1" end="1"/>
                                            </p:txEl>
                                          </p:spTgt>
                                        </p:tgtEl>
                                        <p:attrNameLst>
                                          <p:attrName>style.visibility</p:attrName>
                                        </p:attrNameLst>
                                      </p:cBhvr>
                                      <p:to>
                                        <p:strVal val="visible"/>
                                      </p:to>
                                    </p:set>
                                    <p:animEffect transition="in" filter="wipe(left)">
                                      <p:cBhvr>
                                        <p:cTn id="19" dur="500"/>
                                        <p:tgtEl>
                                          <p:spTgt spid="14345">
                                            <p:txEl>
                                              <p:pRg st="1" end="1"/>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4345">
                                            <p:txEl>
                                              <p:pRg st="2" end="2"/>
                                            </p:txEl>
                                          </p:spTgt>
                                        </p:tgtEl>
                                        <p:attrNameLst>
                                          <p:attrName>style.visibility</p:attrName>
                                        </p:attrNameLst>
                                      </p:cBhvr>
                                      <p:to>
                                        <p:strVal val="visible"/>
                                      </p:to>
                                    </p:set>
                                    <p:animEffect transition="in" filter="wipe(left)">
                                      <p:cBhvr>
                                        <p:cTn id="23" dur="500"/>
                                        <p:tgtEl>
                                          <p:spTgt spid="14345">
                                            <p:txEl>
                                              <p:pRg st="2" end="2"/>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4345">
                                            <p:txEl>
                                              <p:pRg st="3" end="3"/>
                                            </p:txEl>
                                          </p:spTgt>
                                        </p:tgtEl>
                                        <p:attrNameLst>
                                          <p:attrName>style.visibility</p:attrName>
                                        </p:attrNameLst>
                                      </p:cBhvr>
                                      <p:to>
                                        <p:strVal val="visible"/>
                                      </p:to>
                                    </p:set>
                                    <p:animEffect transition="in" filter="wipe(left)">
                                      <p:cBhvr>
                                        <p:cTn id="27" dur="500"/>
                                        <p:tgtEl>
                                          <p:spTgt spid="1434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build="p" autoUpdateAnimBg="0" advAuto="0"/>
      <p:bldP spid="1434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6147"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AF8B403D-4F2B-4189-85F7-373F365F70B9}" type="slidenum">
              <a:rPr lang="en-US" altLang="en-US" sz="2400">
                <a:solidFill>
                  <a:schemeClr val="bg1"/>
                </a:solidFill>
              </a:rPr>
              <a:pPr eaLnBrk="1" hangingPunct="1"/>
              <a:t>4</a:t>
            </a:fld>
            <a:endParaRPr lang="en-US" altLang="en-US" sz="2400">
              <a:solidFill>
                <a:schemeClr val="bg1"/>
              </a:solidFill>
            </a:endParaRPr>
          </a:p>
        </p:txBody>
      </p:sp>
      <p:sp>
        <p:nvSpPr>
          <p:cNvPr id="6148" name="AutoShape 6"/>
          <p:cNvSpPr>
            <a:spLocks noGrp="1" noChangeArrowheads="1"/>
          </p:cNvSpPr>
          <p:nvPr>
            <p:ph type="title"/>
          </p:nvPr>
        </p:nvSpPr>
        <p:spPr/>
        <p:txBody>
          <a:bodyPr/>
          <a:lstStyle/>
          <a:p>
            <a:pPr eaLnBrk="1" hangingPunct="1"/>
            <a:r>
              <a:rPr lang="en-US" altLang="en-US" dirty="0"/>
              <a:t>The 6 Essential Nutrients</a:t>
            </a:r>
          </a:p>
        </p:txBody>
      </p:sp>
      <p:sp>
        <p:nvSpPr>
          <p:cNvPr id="13319" name="Rectangle 7"/>
          <p:cNvSpPr>
            <a:spLocks noGrp="1" noChangeArrowheads="1"/>
          </p:cNvSpPr>
          <p:nvPr>
            <p:ph type="body" idx="1"/>
          </p:nvPr>
        </p:nvSpPr>
        <p:spPr>
          <a:xfrm>
            <a:off x="2286000" y="2362200"/>
            <a:ext cx="6245225" cy="3400425"/>
          </a:xfrm>
        </p:spPr>
        <p:txBody>
          <a:bodyPr/>
          <a:lstStyle/>
          <a:p>
            <a:pPr eaLnBrk="1" hangingPunct="1"/>
            <a:r>
              <a:rPr lang="en-US" altLang="en-US" dirty="0"/>
              <a:t>Water </a:t>
            </a:r>
          </a:p>
          <a:p>
            <a:pPr eaLnBrk="1" hangingPunct="1"/>
            <a:r>
              <a:rPr lang="en-US" altLang="en-US" dirty="0"/>
              <a:t>Carbohydrates</a:t>
            </a:r>
          </a:p>
          <a:p>
            <a:pPr eaLnBrk="1" hangingPunct="1"/>
            <a:r>
              <a:rPr lang="en-US" altLang="en-US" dirty="0"/>
              <a:t>Protein</a:t>
            </a:r>
          </a:p>
          <a:p>
            <a:pPr eaLnBrk="1" hangingPunct="1"/>
            <a:r>
              <a:rPr lang="en-US" altLang="en-US" dirty="0"/>
              <a:t>Fat</a:t>
            </a:r>
          </a:p>
          <a:p>
            <a:pPr eaLnBrk="1" hangingPunct="1"/>
            <a:r>
              <a:rPr lang="en-US" altLang="en-US" dirty="0"/>
              <a:t>Vitamins</a:t>
            </a:r>
          </a:p>
          <a:p>
            <a:pPr eaLnBrk="1" hangingPunct="1"/>
            <a:r>
              <a:rPr lang="en-US" altLang="en-US" dirty="0"/>
              <a:t>Minerals</a:t>
            </a:r>
          </a:p>
        </p:txBody>
      </p:sp>
      <p:pic>
        <p:nvPicPr>
          <p:cNvPr id="1332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200400"/>
            <a:ext cx="3695700" cy="271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319">
                                            <p:txEl>
                                              <p:pRg st="0" end="0"/>
                                            </p:txEl>
                                          </p:spTgt>
                                        </p:tgtEl>
                                        <p:attrNameLst>
                                          <p:attrName>style.visibility</p:attrName>
                                        </p:attrNameLst>
                                      </p:cBhvr>
                                      <p:to>
                                        <p:strVal val="visible"/>
                                      </p:to>
                                    </p:set>
                                    <p:animEffect transition="in" filter="wipe(left)">
                                      <p:cBhvr>
                                        <p:cTn id="7" dur="500"/>
                                        <p:tgtEl>
                                          <p:spTgt spid="1331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319">
                                            <p:txEl>
                                              <p:pRg st="1" end="1"/>
                                            </p:txEl>
                                          </p:spTgt>
                                        </p:tgtEl>
                                        <p:attrNameLst>
                                          <p:attrName>style.visibility</p:attrName>
                                        </p:attrNameLst>
                                      </p:cBhvr>
                                      <p:to>
                                        <p:strVal val="visible"/>
                                      </p:to>
                                    </p:set>
                                    <p:animEffect transition="in" filter="wipe(left)">
                                      <p:cBhvr>
                                        <p:cTn id="11" dur="500"/>
                                        <p:tgtEl>
                                          <p:spTgt spid="13319">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319">
                                            <p:txEl>
                                              <p:pRg st="2" end="2"/>
                                            </p:txEl>
                                          </p:spTgt>
                                        </p:tgtEl>
                                        <p:attrNameLst>
                                          <p:attrName>style.visibility</p:attrName>
                                        </p:attrNameLst>
                                      </p:cBhvr>
                                      <p:to>
                                        <p:strVal val="visible"/>
                                      </p:to>
                                    </p:set>
                                    <p:animEffect transition="in" filter="wipe(left)">
                                      <p:cBhvr>
                                        <p:cTn id="15" dur="500"/>
                                        <p:tgtEl>
                                          <p:spTgt spid="13319">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3319">
                                            <p:txEl>
                                              <p:pRg st="3" end="3"/>
                                            </p:txEl>
                                          </p:spTgt>
                                        </p:tgtEl>
                                        <p:attrNameLst>
                                          <p:attrName>style.visibility</p:attrName>
                                        </p:attrNameLst>
                                      </p:cBhvr>
                                      <p:to>
                                        <p:strVal val="visible"/>
                                      </p:to>
                                    </p:set>
                                    <p:animEffect transition="in" filter="wipe(left)">
                                      <p:cBhvr>
                                        <p:cTn id="19" dur="500"/>
                                        <p:tgtEl>
                                          <p:spTgt spid="13319">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3319">
                                            <p:txEl>
                                              <p:pRg st="4" end="4"/>
                                            </p:txEl>
                                          </p:spTgt>
                                        </p:tgtEl>
                                        <p:attrNameLst>
                                          <p:attrName>style.visibility</p:attrName>
                                        </p:attrNameLst>
                                      </p:cBhvr>
                                      <p:to>
                                        <p:strVal val="visible"/>
                                      </p:to>
                                    </p:set>
                                    <p:animEffect transition="in" filter="wipe(left)">
                                      <p:cBhvr>
                                        <p:cTn id="23" dur="500"/>
                                        <p:tgtEl>
                                          <p:spTgt spid="13319">
                                            <p:txEl>
                                              <p:pRg st="4" end="4"/>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3319">
                                            <p:txEl>
                                              <p:pRg st="5" end="5"/>
                                            </p:txEl>
                                          </p:spTgt>
                                        </p:tgtEl>
                                        <p:attrNameLst>
                                          <p:attrName>style.visibility</p:attrName>
                                        </p:attrNameLst>
                                      </p:cBhvr>
                                      <p:to>
                                        <p:strVal val="visible"/>
                                      </p:to>
                                    </p:set>
                                    <p:animEffect transition="in" filter="wipe(left)">
                                      <p:cBhvr>
                                        <p:cTn id="27" dur="500"/>
                                        <p:tgtEl>
                                          <p:spTgt spid="13319">
                                            <p:txEl>
                                              <p:pRg st="5" end="5"/>
                                            </p:txEl>
                                          </p:spTgt>
                                        </p:tgtEl>
                                      </p:cBhvr>
                                    </p:animEffect>
                                  </p:childTnLst>
                                </p:cTn>
                              </p:par>
                            </p:childTnLst>
                          </p:cTn>
                        </p:par>
                        <p:par>
                          <p:cTn id="28" fill="hold" nodeType="afterGroup">
                            <p:stCondLst>
                              <p:cond delay="3000"/>
                            </p:stCondLst>
                            <p:childTnLst>
                              <p:par>
                                <p:cTn id="29" presetID="19" presetClass="entr" presetSubtype="10" fill="hold" nodeType="afterEffect">
                                  <p:stCondLst>
                                    <p:cond delay="0"/>
                                  </p:stCondLst>
                                  <p:childTnLst>
                                    <p:set>
                                      <p:cBhvr>
                                        <p:cTn id="30" dur="1" fill="hold">
                                          <p:stCondLst>
                                            <p:cond delay="0"/>
                                          </p:stCondLst>
                                        </p:cTn>
                                        <p:tgtEl>
                                          <p:spTgt spid="13322"/>
                                        </p:tgtEl>
                                        <p:attrNameLst>
                                          <p:attrName>style.visibility</p:attrName>
                                        </p:attrNameLst>
                                      </p:cBhvr>
                                      <p:to>
                                        <p:strVal val="visible"/>
                                      </p:to>
                                    </p:set>
                                    <p:anim calcmode="lin" valueType="num">
                                      <p:cBhvr>
                                        <p:cTn id="31" dur="5000" fill="hold"/>
                                        <p:tgtEl>
                                          <p:spTgt spid="13322"/>
                                        </p:tgtEl>
                                        <p:attrNameLst>
                                          <p:attrName>ppt_w</p:attrName>
                                        </p:attrNameLst>
                                      </p:cBhvr>
                                      <p:tavLst>
                                        <p:tav tm="0" fmla="#ppt_w*sin(2.5*pi*$)">
                                          <p:val>
                                            <p:fltVal val="0"/>
                                          </p:val>
                                        </p:tav>
                                        <p:tav tm="100000">
                                          <p:val>
                                            <p:fltVal val="1"/>
                                          </p:val>
                                        </p:tav>
                                      </p:tavLst>
                                    </p:anim>
                                    <p:anim calcmode="lin" valueType="num">
                                      <p:cBhvr>
                                        <p:cTn id="32" dur="5000" fill="hold"/>
                                        <p:tgtEl>
                                          <p:spTgt spid="133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7171"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0DE55482-BCB9-4F52-9AF8-DC7A0BA4B7D2}" type="slidenum">
              <a:rPr lang="en-US" altLang="en-US" sz="2400">
                <a:solidFill>
                  <a:schemeClr val="bg1"/>
                </a:solidFill>
              </a:rPr>
              <a:pPr eaLnBrk="1" hangingPunct="1"/>
              <a:t>5</a:t>
            </a:fld>
            <a:endParaRPr lang="en-US" altLang="en-US" sz="2400">
              <a:solidFill>
                <a:schemeClr val="bg1"/>
              </a:solidFill>
            </a:endParaRPr>
          </a:p>
        </p:txBody>
      </p:sp>
      <p:sp>
        <p:nvSpPr>
          <p:cNvPr id="7172" name="AutoShape 6"/>
          <p:cNvSpPr>
            <a:spLocks noGrp="1" noChangeArrowheads="1"/>
          </p:cNvSpPr>
          <p:nvPr>
            <p:ph type="title"/>
          </p:nvPr>
        </p:nvSpPr>
        <p:spPr/>
        <p:txBody>
          <a:bodyPr/>
          <a:lstStyle/>
          <a:p>
            <a:pPr eaLnBrk="1" hangingPunct="1"/>
            <a:r>
              <a:rPr lang="en-US" altLang="en-US" dirty="0"/>
              <a:t>Water</a:t>
            </a:r>
          </a:p>
        </p:txBody>
      </p:sp>
      <p:sp>
        <p:nvSpPr>
          <p:cNvPr id="34823" name="Rectangle 7"/>
          <p:cNvSpPr>
            <a:spLocks noGrp="1" noChangeArrowheads="1"/>
          </p:cNvSpPr>
          <p:nvPr>
            <p:ph type="body" idx="1"/>
          </p:nvPr>
        </p:nvSpPr>
        <p:spPr>
          <a:xfrm>
            <a:off x="1371600" y="2362200"/>
            <a:ext cx="7239000" cy="4225925"/>
          </a:xfrm>
        </p:spPr>
        <p:txBody>
          <a:bodyPr/>
          <a:lstStyle/>
          <a:p>
            <a:pPr eaLnBrk="1" hangingPunct="1"/>
            <a:r>
              <a:rPr lang="en-US" altLang="en-US" sz="2400" dirty="0"/>
              <a:t>Did you know? </a:t>
            </a:r>
          </a:p>
          <a:p>
            <a:pPr lvl="1" eaLnBrk="1" hangingPunct="1"/>
            <a:r>
              <a:rPr lang="en-US" altLang="en-US" sz="2000" dirty="0"/>
              <a:t>1/2 to 3/4 of the human body consists of water! </a:t>
            </a:r>
          </a:p>
          <a:p>
            <a:pPr eaLnBrk="1" hangingPunct="1"/>
            <a:r>
              <a:rPr lang="en-US" altLang="en-US" sz="2400" dirty="0"/>
              <a:t>Functions in the Body:</a:t>
            </a:r>
          </a:p>
          <a:p>
            <a:pPr lvl="1" eaLnBrk="1" hangingPunct="1"/>
            <a:r>
              <a:rPr lang="en-US" altLang="en-US" sz="2000" dirty="0"/>
              <a:t>Water carries nutrients to your cells and carries waste from your body.</a:t>
            </a:r>
          </a:p>
          <a:p>
            <a:pPr lvl="1" eaLnBrk="1" hangingPunct="1"/>
            <a:r>
              <a:rPr lang="en-US" altLang="en-US" sz="2000" dirty="0"/>
              <a:t>Regulates body temperature.</a:t>
            </a:r>
          </a:p>
          <a:p>
            <a:pPr lvl="1" eaLnBrk="1" hangingPunct="1"/>
            <a:r>
              <a:rPr lang="en-US" altLang="en-US" sz="2000" dirty="0"/>
              <a:t>Dissolves vitamins, minerals, amino acids and other nutrients. </a:t>
            </a:r>
          </a:p>
          <a:p>
            <a:pPr lvl="1" eaLnBrk="1" hangingPunct="1"/>
            <a:r>
              <a:rPr lang="en-US" altLang="en-US" sz="2000" dirty="0"/>
              <a:t>Lubricates joints.</a:t>
            </a:r>
          </a:p>
          <a:p>
            <a:pPr lvl="1" eaLnBrk="1" hangingPunct="1"/>
            <a:endParaRPr lang="en-US" altLang="en-US" sz="1400" i="1" dirty="0">
              <a:latin typeface="Times New Roman" panose="02020603050405020304" pitchFamily="18" charset="0"/>
            </a:endParaRPr>
          </a:p>
          <a:p>
            <a:pPr eaLnBrk="1" hangingPunct="1">
              <a:buFontTx/>
              <a:buNone/>
            </a:pPr>
            <a:endParaRPr lang="en-US" altLang="en-US" sz="2400" dirty="0"/>
          </a:p>
        </p:txBody>
      </p:sp>
      <p:grpSp>
        <p:nvGrpSpPr>
          <p:cNvPr id="34862" name="Group 46"/>
          <p:cNvGrpSpPr>
            <a:grpSpLocks/>
          </p:cNvGrpSpPr>
          <p:nvPr/>
        </p:nvGrpSpPr>
        <p:grpSpPr bwMode="auto">
          <a:xfrm>
            <a:off x="7239000" y="228600"/>
            <a:ext cx="1525588" cy="2667000"/>
            <a:chOff x="4360" y="184"/>
            <a:chExt cx="1048" cy="1832"/>
          </a:xfrm>
        </p:grpSpPr>
        <p:sp>
          <p:nvSpPr>
            <p:cNvPr id="7176" name="Freeform 11"/>
            <p:cNvSpPr>
              <a:spLocks/>
            </p:cNvSpPr>
            <p:nvPr/>
          </p:nvSpPr>
          <p:spPr bwMode="auto">
            <a:xfrm>
              <a:off x="4511" y="577"/>
              <a:ext cx="897" cy="1397"/>
            </a:xfrm>
            <a:custGeom>
              <a:avLst/>
              <a:gdLst>
                <a:gd name="T0" fmla="*/ 0 w 897"/>
                <a:gd name="T1" fmla="*/ 67 h 1397"/>
                <a:gd name="T2" fmla="*/ 25 w 897"/>
                <a:gd name="T3" fmla="*/ 42 h 1397"/>
                <a:gd name="T4" fmla="*/ 201 w 897"/>
                <a:gd name="T5" fmla="*/ 8 h 1397"/>
                <a:gd name="T6" fmla="*/ 603 w 897"/>
                <a:gd name="T7" fmla="*/ 8 h 1397"/>
                <a:gd name="T8" fmla="*/ 838 w 897"/>
                <a:gd name="T9" fmla="*/ 50 h 1397"/>
                <a:gd name="T10" fmla="*/ 880 w 897"/>
                <a:gd name="T11" fmla="*/ 67 h 1397"/>
                <a:gd name="T12" fmla="*/ 897 w 897"/>
                <a:gd name="T13" fmla="*/ 109 h 1397"/>
                <a:gd name="T14" fmla="*/ 897 w 897"/>
                <a:gd name="T15" fmla="*/ 209 h 1397"/>
                <a:gd name="T16" fmla="*/ 846 w 897"/>
                <a:gd name="T17" fmla="*/ 904 h 1397"/>
                <a:gd name="T18" fmla="*/ 788 w 897"/>
                <a:gd name="T19" fmla="*/ 987 h 1397"/>
                <a:gd name="T20" fmla="*/ 695 w 897"/>
                <a:gd name="T21" fmla="*/ 1062 h 1397"/>
                <a:gd name="T22" fmla="*/ 544 w 897"/>
                <a:gd name="T23" fmla="*/ 1096 h 1397"/>
                <a:gd name="T24" fmla="*/ 503 w 897"/>
                <a:gd name="T25" fmla="*/ 1104 h 1397"/>
                <a:gd name="T26" fmla="*/ 494 w 897"/>
                <a:gd name="T27" fmla="*/ 1121 h 1397"/>
                <a:gd name="T28" fmla="*/ 503 w 897"/>
                <a:gd name="T29" fmla="*/ 1146 h 1397"/>
                <a:gd name="T30" fmla="*/ 528 w 897"/>
                <a:gd name="T31" fmla="*/ 1163 h 1397"/>
                <a:gd name="T32" fmla="*/ 746 w 897"/>
                <a:gd name="T33" fmla="*/ 1205 h 1397"/>
                <a:gd name="T34" fmla="*/ 796 w 897"/>
                <a:gd name="T35" fmla="*/ 1230 h 1397"/>
                <a:gd name="T36" fmla="*/ 813 w 897"/>
                <a:gd name="T37" fmla="*/ 1247 h 1397"/>
                <a:gd name="T38" fmla="*/ 821 w 897"/>
                <a:gd name="T39" fmla="*/ 1272 h 1397"/>
                <a:gd name="T40" fmla="*/ 804 w 897"/>
                <a:gd name="T41" fmla="*/ 1313 h 1397"/>
                <a:gd name="T42" fmla="*/ 746 w 897"/>
                <a:gd name="T43" fmla="*/ 1347 h 1397"/>
                <a:gd name="T44" fmla="*/ 637 w 897"/>
                <a:gd name="T45" fmla="*/ 1380 h 1397"/>
                <a:gd name="T46" fmla="*/ 327 w 897"/>
                <a:gd name="T47" fmla="*/ 1389 h 1397"/>
                <a:gd name="T48" fmla="*/ 134 w 897"/>
                <a:gd name="T49" fmla="*/ 1347 h 1397"/>
                <a:gd name="T50" fmla="*/ 75 w 897"/>
                <a:gd name="T51" fmla="*/ 1322 h 1397"/>
                <a:gd name="T52" fmla="*/ 58 w 897"/>
                <a:gd name="T53" fmla="*/ 1288 h 1397"/>
                <a:gd name="T54" fmla="*/ 75 w 897"/>
                <a:gd name="T55" fmla="*/ 1255 h 1397"/>
                <a:gd name="T56" fmla="*/ 134 w 897"/>
                <a:gd name="T57" fmla="*/ 1221 h 1397"/>
                <a:gd name="T58" fmla="*/ 268 w 897"/>
                <a:gd name="T59" fmla="*/ 1196 h 1397"/>
                <a:gd name="T60" fmla="*/ 335 w 897"/>
                <a:gd name="T61" fmla="*/ 1163 h 1397"/>
                <a:gd name="T62" fmla="*/ 360 w 897"/>
                <a:gd name="T63" fmla="*/ 1138 h 1397"/>
                <a:gd name="T64" fmla="*/ 360 w 897"/>
                <a:gd name="T65" fmla="*/ 1121 h 1397"/>
                <a:gd name="T66" fmla="*/ 327 w 897"/>
                <a:gd name="T67" fmla="*/ 1104 h 1397"/>
                <a:gd name="T68" fmla="*/ 218 w 897"/>
                <a:gd name="T69" fmla="*/ 1079 h 1397"/>
                <a:gd name="T70" fmla="*/ 134 w 897"/>
                <a:gd name="T71" fmla="*/ 1046 h 1397"/>
                <a:gd name="T72" fmla="*/ 58 w 897"/>
                <a:gd name="T73" fmla="*/ 979 h 1397"/>
                <a:gd name="T74" fmla="*/ 25 w 897"/>
                <a:gd name="T75" fmla="*/ 862 h 13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97" h="1397">
                  <a:moveTo>
                    <a:pt x="0" y="75"/>
                  </a:moveTo>
                  <a:lnTo>
                    <a:pt x="0" y="67"/>
                  </a:lnTo>
                  <a:lnTo>
                    <a:pt x="8" y="58"/>
                  </a:lnTo>
                  <a:lnTo>
                    <a:pt x="25" y="42"/>
                  </a:lnTo>
                  <a:lnTo>
                    <a:pt x="100" y="25"/>
                  </a:lnTo>
                  <a:lnTo>
                    <a:pt x="201" y="8"/>
                  </a:lnTo>
                  <a:lnTo>
                    <a:pt x="327" y="0"/>
                  </a:lnTo>
                  <a:lnTo>
                    <a:pt x="603" y="8"/>
                  </a:lnTo>
                  <a:lnTo>
                    <a:pt x="737" y="25"/>
                  </a:lnTo>
                  <a:lnTo>
                    <a:pt x="838" y="50"/>
                  </a:lnTo>
                  <a:lnTo>
                    <a:pt x="863" y="58"/>
                  </a:lnTo>
                  <a:lnTo>
                    <a:pt x="880" y="67"/>
                  </a:lnTo>
                  <a:lnTo>
                    <a:pt x="888" y="84"/>
                  </a:lnTo>
                  <a:lnTo>
                    <a:pt x="897" y="109"/>
                  </a:lnTo>
                  <a:lnTo>
                    <a:pt x="897" y="150"/>
                  </a:lnTo>
                  <a:lnTo>
                    <a:pt x="897" y="209"/>
                  </a:lnTo>
                  <a:lnTo>
                    <a:pt x="863" y="828"/>
                  </a:lnTo>
                  <a:lnTo>
                    <a:pt x="846" y="904"/>
                  </a:lnTo>
                  <a:lnTo>
                    <a:pt x="821" y="945"/>
                  </a:lnTo>
                  <a:lnTo>
                    <a:pt x="788" y="987"/>
                  </a:lnTo>
                  <a:lnTo>
                    <a:pt x="746" y="1029"/>
                  </a:lnTo>
                  <a:lnTo>
                    <a:pt x="695" y="1062"/>
                  </a:lnTo>
                  <a:lnTo>
                    <a:pt x="628" y="1088"/>
                  </a:lnTo>
                  <a:lnTo>
                    <a:pt x="544" y="1096"/>
                  </a:lnTo>
                  <a:lnTo>
                    <a:pt x="519" y="1096"/>
                  </a:lnTo>
                  <a:lnTo>
                    <a:pt x="503" y="1104"/>
                  </a:lnTo>
                  <a:lnTo>
                    <a:pt x="494" y="1113"/>
                  </a:lnTo>
                  <a:lnTo>
                    <a:pt x="494" y="1121"/>
                  </a:lnTo>
                  <a:lnTo>
                    <a:pt x="494" y="1138"/>
                  </a:lnTo>
                  <a:lnTo>
                    <a:pt x="503" y="1146"/>
                  </a:lnTo>
                  <a:lnTo>
                    <a:pt x="511" y="1155"/>
                  </a:lnTo>
                  <a:lnTo>
                    <a:pt x="528" y="1163"/>
                  </a:lnTo>
                  <a:lnTo>
                    <a:pt x="662" y="1180"/>
                  </a:lnTo>
                  <a:lnTo>
                    <a:pt x="746" y="1205"/>
                  </a:lnTo>
                  <a:lnTo>
                    <a:pt x="779" y="1213"/>
                  </a:lnTo>
                  <a:lnTo>
                    <a:pt x="796" y="1230"/>
                  </a:lnTo>
                  <a:lnTo>
                    <a:pt x="813" y="1238"/>
                  </a:lnTo>
                  <a:lnTo>
                    <a:pt x="813" y="1247"/>
                  </a:lnTo>
                  <a:lnTo>
                    <a:pt x="821" y="1255"/>
                  </a:lnTo>
                  <a:lnTo>
                    <a:pt x="821" y="1272"/>
                  </a:lnTo>
                  <a:lnTo>
                    <a:pt x="821" y="1288"/>
                  </a:lnTo>
                  <a:lnTo>
                    <a:pt x="804" y="1313"/>
                  </a:lnTo>
                  <a:lnTo>
                    <a:pt x="779" y="1330"/>
                  </a:lnTo>
                  <a:lnTo>
                    <a:pt x="746" y="1347"/>
                  </a:lnTo>
                  <a:lnTo>
                    <a:pt x="695" y="1364"/>
                  </a:lnTo>
                  <a:lnTo>
                    <a:pt x="637" y="1380"/>
                  </a:lnTo>
                  <a:lnTo>
                    <a:pt x="469" y="1397"/>
                  </a:lnTo>
                  <a:lnTo>
                    <a:pt x="327" y="1389"/>
                  </a:lnTo>
                  <a:lnTo>
                    <a:pt x="218" y="1372"/>
                  </a:lnTo>
                  <a:lnTo>
                    <a:pt x="134" y="1347"/>
                  </a:lnTo>
                  <a:lnTo>
                    <a:pt x="100" y="1339"/>
                  </a:lnTo>
                  <a:lnTo>
                    <a:pt x="75" y="1322"/>
                  </a:lnTo>
                  <a:lnTo>
                    <a:pt x="67" y="1305"/>
                  </a:lnTo>
                  <a:lnTo>
                    <a:pt x="58" y="1288"/>
                  </a:lnTo>
                  <a:lnTo>
                    <a:pt x="67" y="1272"/>
                  </a:lnTo>
                  <a:lnTo>
                    <a:pt x="75" y="1255"/>
                  </a:lnTo>
                  <a:lnTo>
                    <a:pt x="100" y="1238"/>
                  </a:lnTo>
                  <a:lnTo>
                    <a:pt x="134" y="1221"/>
                  </a:lnTo>
                  <a:lnTo>
                    <a:pt x="218" y="1205"/>
                  </a:lnTo>
                  <a:lnTo>
                    <a:pt x="268" y="1196"/>
                  </a:lnTo>
                  <a:lnTo>
                    <a:pt x="310" y="1180"/>
                  </a:lnTo>
                  <a:lnTo>
                    <a:pt x="335" y="1163"/>
                  </a:lnTo>
                  <a:lnTo>
                    <a:pt x="352" y="1146"/>
                  </a:lnTo>
                  <a:lnTo>
                    <a:pt x="360" y="1138"/>
                  </a:lnTo>
                  <a:lnTo>
                    <a:pt x="360" y="1129"/>
                  </a:lnTo>
                  <a:lnTo>
                    <a:pt x="360" y="1121"/>
                  </a:lnTo>
                  <a:lnTo>
                    <a:pt x="352" y="1113"/>
                  </a:lnTo>
                  <a:lnTo>
                    <a:pt x="327" y="1104"/>
                  </a:lnTo>
                  <a:lnTo>
                    <a:pt x="293" y="1096"/>
                  </a:lnTo>
                  <a:lnTo>
                    <a:pt x="218" y="1079"/>
                  </a:lnTo>
                  <a:lnTo>
                    <a:pt x="176" y="1062"/>
                  </a:lnTo>
                  <a:lnTo>
                    <a:pt x="134" y="1046"/>
                  </a:lnTo>
                  <a:lnTo>
                    <a:pt x="92" y="1012"/>
                  </a:lnTo>
                  <a:lnTo>
                    <a:pt x="58" y="979"/>
                  </a:lnTo>
                  <a:lnTo>
                    <a:pt x="33" y="929"/>
                  </a:lnTo>
                  <a:lnTo>
                    <a:pt x="25" y="862"/>
                  </a:lnTo>
                  <a:lnTo>
                    <a:pt x="0" y="75"/>
                  </a:lnTo>
                  <a:close/>
                </a:path>
              </a:pathLst>
            </a:custGeom>
            <a:solidFill>
              <a:srgbClr val="CC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7" name="Freeform 12"/>
            <p:cNvSpPr>
              <a:spLocks/>
            </p:cNvSpPr>
            <p:nvPr/>
          </p:nvSpPr>
          <p:spPr bwMode="auto">
            <a:xfrm>
              <a:off x="4502" y="569"/>
              <a:ext cx="897" cy="1397"/>
            </a:xfrm>
            <a:custGeom>
              <a:avLst/>
              <a:gdLst>
                <a:gd name="T0" fmla="*/ 0 w 897"/>
                <a:gd name="T1" fmla="*/ 66 h 1397"/>
                <a:gd name="T2" fmla="*/ 25 w 897"/>
                <a:gd name="T3" fmla="*/ 41 h 1397"/>
                <a:gd name="T4" fmla="*/ 201 w 897"/>
                <a:gd name="T5" fmla="*/ 8 h 1397"/>
                <a:gd name="T6" fmla="*/ 604 w 897"/>
                <a:gd name="T7" fmla="*/ 8 h 1397"/>
                <a:gd name="T8" fmla="*/ 839 w 897"/>
                <a:gd name="T9" fmla="*/ 50 h 1397"/>
                <a:gd name="T10" fmla="*/ 880 w 897"/>
                <a:gd name="T11" fmla="*/ 66 h 1397"/>
                <a:gd name="T12" fmla="*/ 897 w 897"/>
                <a:gd name="T13" fmla="*/ 108 h 1397"/>
                <a:gd name="T14" fmla="*/ 897 w 897"/>
                <a:gd name="T15" fmla="*/ 209 h 1397"/>
                <a:gd name="T16" fmla="*/ 847 w 897"/>
                <a:gd name="T17" fmla="*/ 903 h 1397"/>
                <a:gd name="T18" fmla="*/ 788 w 897"/>
                <a:gd name="T19" fmla="*/ 987 h 1397"/>
                <a:gd name="T20" fmla="*/ 696 w 897"/>
                <a:gd name="T21" fmla="*/ 1062 h 1397"/>
                <a:gd name="T22" fmla="*/ 545 w 897"/>
                <a:gd name="T23" fmla="*/ 1096 h 1397"/>
                <a:gd name="T24" fmla="*/ 503 w 897"/>
                <a:gd name="T25" fmla="*/ 1104 h 1397"/>
                <a:gd name="T26" fmla="*/ 495 w 897"/>
                <a:gd name="T27" fmla="*/ 1121 h 1397"/>
                <a:gd name="T28" fmla="*/ 503 w 897"/>
                <a:gd name="T29" fmla="*/ 1146 h 1397"/>
                <a:gd name="T30" fmla="*/ 528 w 897"/>
                <a:gd name="T31" fmla="*/ 1163 h 1397"/>
                <a:gd name="T32" fmla="*/ 746 w 897"/>
                <a:gd name="T33" fmla="*/ 1204 h 1397"/>
                <a:gd name="T34" fmla="*/ 797 w 897"/>
                <a:gd name="T35" fmla="*/ 1229 h 1397"/>
                <a:gd name="T36" fmla="*/ 813 w 897"/>
                <a:gd name="T37" fmla="*/ 1246 h 1397"/>
                <a:gd name="T38" fmla="*/ 822 w 897"/>
                <a:gd name="T39" fmla="*/ 1271 h 1397"/>
                <a:gd name="T40" fmla="*/ 805 w 897"/>
                <a:gd name="T41" fmla="*/ 1313 h 1397"/>
                <a:gd name="T42" fmla="*/ 746 w 897"/>
                <a:gd name="T43" fmla="*/ 1347 h 1397"/>
                <a:gd name="T44" fmla="*/ 637 w 897"/>
                <a:gd name="T45" fmla="*/ 1380 h 1397"/>
                <a:gd name="T46" fmla="*/ 327 w 897"/>
                <a:gd name="T47" fmla="*/ 1388 h 1397"/>
                <a:gd name="T48" fmla="*/ 134 w 897"/>
                <a:gd name="T49" fmla="*/ 1347 h 1397"/>
                <a:gd name="T50" fmla="*/ 76 w 897"/>
                <a:gd name="T51" fmla="*/ 1321 h 1397"/>
                <a:gd name="T52" fmla="*/ 59 w 897"/>
                <a:gd name="T53" fmla="*/ 1288 h 1397"/>
                <a:gd name="T54" fmla="*/ 76 w 897"/>
                <a:gd name="T55" fmla="*/ 1255 h 1397"/>
                <a:gd name="T56" fmla="*/ 134 w 897"/>
                <a:gd name="T57" fmla="*/ 1221 h 1397"/>
                <a:gd name="T58" fmla="*/ 268 w 897"/>
                <a:gd name="T59" fmla="*/ 1196 h 1397"/>
                <a:gd name="T60" fmla="*/ 336 w 897"/>
                <a:gd name="T61" fmla="*/ 1163 h 1397"/>
                <a:gd name="T62" fmla="*/ 361 w 897"/>
                <a:gd name="T63" fmla="*/ 1137 h 1397"/>
                <a:gd name="T64" fmla="*/ 361 w 897"/>
                <a:gd name="T65" fmla="*/ 1121 h 1397"/>
                <a:gd name="T66" fmla="*/ 327 w 897"/>
                <a:gd name="T67" fmla="*/ 1104 h 1397"/>
                <a:gd name="T68" fmla="*/ 218 w 897"/>
                <a:gd name="T69" fmla="*/ 1079 h 1397"/>
                <a:gd name="T70" fmla="*/ 134 w 897"/>
                <a:gd name="T71" fmla="*/ 1045 h 1397"/>
                <a:gd name="T72" fmla="*/ 59 w 897"/>
                <a:gd name="T73" fmla="*/ 978 h 1397"/>
                <a:gd name="T74" fmla="*/ 25 w 897"/>
                <a:gd name="T75" fmla="*/ 861 h 13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97" h="1397">
                  <a:moveTo>
                    <a:pt x="0" y="75"/>
                  </a:moveTo>
                  <a:lnTo>
                    <a:pt x="0" y="66"/>
                  </a:lnTo>
                  <a:lnTo>
                    <a:pt x="9" y="58"/>
                  </a:lnTo>
                  <a:lnTo>
                    <a:pt x="25" y="41"/>
                  </a:lnTo>
                  <a:lnTo>
                    <a:pt x="101" y="25"/>
                  </a:lnTo>
                  <a:lnTo>
                    <a:pt x="201" y="8"/>
                  </a:lnTo>
                  <a:lnTo>
                    <a:pt x="327" y="0"/>
                  </a:lnTo>
                  <a:lnTo>
                    <a:pt x="604" y="8"/>
                  </a:lnTo>
                  <a:lnTo>
                    <a:pt x="738" y="25"/>
                  </a:lnTo>
                  <a:lnTo>
                    <a:pt x="839" y="50"/>
                  </a:lnTo>
                  <a:lnTo>
                    <a:pt x="864" y="58"/>
                  </a:lnTo>
                  <a:lnTo>
                    <a:pt x="880" y="66"/>
                  </a:lnTo>
                  <a:lnTo>
                    <a:pt x="889" y="83"/>
                  </a:lnTo>
                  <a:lnTo>
                    <a:pt x="897" y="108"/>
                  </a:lnTo>
                  <a:lnTo>
                    <a:pt x="897" y="150"/>
                  </a:lnTo>
                  <a:lnTo>
                    <a:pt x="897" y="209"/>
                  </a:lnTo>
                  <a:lnTo>
                    <a:pt x="864" y="828"/>
                  </a:lnTo>
                  <a:lnTo>
                    <a:pt x="847" y="903"/>
                  </a:lnTo>
                  <a:lnTo>
                    <a:pt x="822" y="945"/>
                  </a:lnTo>
                  <a:lnTo>
                    <a:pt x="788" y="987"/>
                  </a:lnTo>
                  <a:lnTo>
                    <a:pt x="746" y="1029"/>
                  </a:lnTo>
                  <a:lnTo>
                    <a:pt x="696" y="1062"/>
                  </a:lnTo>
                  <a:lnTo>
                    <a:pt x="629" y="1087"/>
                  </a:lnTo>
                  <a:lnTo>
                    <a:pt x="545" y="1096"/>
                  </a:lnTo>
                  <a:lnTo>
                    <a:pt x="520" y="1096"/>
                  </a:lnTo>
                  <a:lnTo>
                    <a:pt x="503" y="1104"/>
                  </a:lnTo>
                  <a:lnTo>
                    <a:pt x="495" y="1112"/>
                  </a:lnTo>
                  <a:lnTo>
                    <a:pt x="495" y="1121"/>
                  </a:lnTo>
                  <a:lnTo>
                    <a:pt x="495" y="1137"/>
                  </a:lnTo>
                  <a:lnTo>
                    <a:pt x="503" y="1146"/>
                  </a:lnTo>
                  <a:lnTo>
                    <a:pt x="512" y="1154"/>
                  </a:lnTo>
                  <a:lnTo>
                    <a:pt x="528" y="1163"/>
                  </a:lnTo>
                  <a:lnTo>
                    <a:pt x="662" y="1179"/>
                  </a:lnTo>
                  <a:lnTo>
                    <a:pt x="746" y="1204"/>
                  </a:lnTo>
                  <a:lnTo>
                    <a:pt x="780" y="1213"/>
                  </a:lnTo>
                  <a:lnTo>
                    <a:pt x="797" y="1229"/>
                  </a:lnTo>
                  <a:lnTo>
                    <a:pt x="813" y="1238"/>
                  </a:lnTo>
                  <a:lnTo>
                    <a:pt x="813" y="1246"/>
                  </a:lnTo>
                  <a:lnTo>
                    <a:pt x="822" y="1255"/>
                  </a:lnTo>
                  <a:lnTo>
                    <a:pt x="822" y="1271"/>
                  </a:lnTo>
                  <a:lnTo>
                    <a:pt x="822" y="1288"/>
                  </a:lnTo>
                  <a:lnTo>
                    <a:pt x="805" y="1313"/>
                  </a:lnTo>
                  <a:lnTo>
                    <a:pt x="780" y="1330"/>
                  </a:lnTo>
                  <a:lnTo>
                    <a:pt x="746" y="1347"/>
                  </a:lnTo>
                  <a:lnTo>
                    <a:pt x="696" y="1363"/>
                  </a:lnTo>
                  <a:lnTo>
                    <a:pt x="637" y="1380"/>
                  </a:lnTo>
                  <a:lnTo>
                    <a:pt x="470" y="1397"/>
                  </a:lnTo>
                  <a:lnTo>
                    <a:pt x="327" y="1388"/>
                  </a:lnTo>
                  <a:lnTo>
                    <a:pt x="218" y="1372"/>
                  </a:lnTo>
                  <a:lnTo>
                    <a:pt x="134" y="1347"/>
                  </a:lnTo>
                  <a:lnTo>
                    <a:pt x="101" y="1338"/>
                  </a:lnTo>
                  <a:lnTo>
                    <a:pt x="76" y="1321"/>
                  </a:lnTo>
                  <a:lnTo>
                    <a:pt x="67" y="1305"/>
                  </a:lnTo>
                  <a:lnTo>
                    <a:pt x="59" y="1288"/>
                  </a:lnTo>
                  <a:lnTo>
                    <a:pt x="67" y="1271"/>
                  </a:lnTo>
                  <a:lnTo>
                    <a:pt x="76" y="1255"/>
                  </a:lnTo>
                  <a:lnTo>
                    <a:pt x="101" y="1238"/>
                  </a:lnTo>
                  <a:lnTo>
                    <a:pt x="134" y="1221"/>
                  </a:lnTo>
                  <a:lnTo>
                    <a:pt x="218" y="1204"/>
                  </a:lnTo>
                  <a:lnTo>
                    <a:pt x="268" y="1196"/>
                  </a:lnTo>
                  <a:lnTo>
                    <a:pt x="310" y="1179"/>
                  </a:lnTo>
                  <a:lnTo>
                    <a:pt x="336" y="1163"/>
                  </a:lnTo>
                  <a:lnTo>
                    <a:pt x="352" y="1146"/>
                  </a:lnTo>
                  <a:lnTo>
                    <a:pt x="361" y="1137"/>
                  </a:lnTo>
                  <a:lnTo>
                    <a:pt x="361" y="1129"/>
                  </a:lnTo>
                  <a:lnTo>
                    <a:pt x="361" y="1121"/>
                  </a:lnTo>
                  <a:lnTo>
                    <a:pt x="352" y="1112"/>
                  </a:lnTo>
                  <a:lnTo>
                    <a:pt x="327" y="1104"/>
                  </a:lnTo>
                  <a:lnTo>
                    <a:pt x="294" y="1096"/>
                  </a:lnTo>
                  <a:lnTo>
                    <a:pt x="218" y="1079"/>
                  </a:lnTo>
                  <a:lnTo>
                    <a:pt x="176" y="1062"/>
                  </a:lnTo>
                  <a:lnTo>
                    <a:pt x="134" y="1045"/>
                  </a:lnTo>
                  <a:lnTo>
                    <a:pt x="92" y="1012"/>
                  </a:lnTo>
                  <a:lnTo>
                    <a:pt x="59" y="978"/>
                  </a:lnTo>
                  <a:lnTo>
                    <a:pt x="34" y="928"/>
                  </a:lnTo>
                  <a:lnTo>
                    <a:pt x="25" y="861"/>
                  </a:lnTo>
                  <a:lnTo>
                    <a:pt x="0" y="75"/>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8" name="Freeform 13"/>
            <p:cNvSpPr>
              <a:spLocks/>
            </p:cNvSpPr>
            <p:nvPr/>
          </p:nvSpPr>
          <p:spPr bwMode="auto">
            <a:xfrm>
              <a:off x="4578" y="1824"/>
              <a:ext cx="779" cy="192"/>
            </a:xfrm>
            <a:custGeom>
              <a:avLst/>
              <a:gdLst>
                <a:gd name="T0" fmla="*/ 746 w 779"/>
                <a:gd name="T1" fmla="*/ 0 h 192"/>
                <a:gd name="T2" fmla="*/ 754 w 779"/>
                <a:gd name="T3" fmla="*/ 8 h 192"/>
                <a:gd name="T4" fmla="*/ 754 w 779"/>
                <a:gd name="T5" fmla="*/ 25 h 192"/>
                <a:gd name="T6" fmla="*/ 746 w 779"/>
                <a:gd name="T7" fmla="*/ 50 h 192"/>
                <a:gd name="T8" fmla="*/ 721 w 779"/>
                <a:gd name="T9" fmla="*/ 75 h 192"/>
                <a:gd name="T10" fmla="*/ 687 w 779"/>
                <a:gd name="T11" fmla="*/ 100 h 192"/>
                <a:gd name="T12" fmla="*/ 637 w 779"/>
                <a:gd name="T13" fmla="*/ 117 h 192"/>
                <a:gd name="T14" fmla="*/ 578 w 779"/>
                <a:gd name="T15" fmla="*/ 133 h 192"/>
                <a:gd name="T16" fmla="*/ 494 w 779"/>
                <a:gd name="T17" fmla="*/ 142 h 192"/>
                <a:gd name="T18" fmla="*/ 402 w 779"/>
                <a:gd name="T19" fmla="*/ 150 h 192"/>
                <a:gd name="T20" fmla="*/ 268 w 779"/>
                <a:gd name="T21" fmla="*/ 142 h 192"/>
                <a:gd name="T22" fmla="*/ 151 w 779"/>
                <a:gd name="T23" fmla="*/ 125 h 192"/>
                <a:gd name="T24" fmla="*/ 58 w 779"/>
                <a:gd name="T25" fmla="*/ 100 h 192"/>
                <a:gd name="T26" fmla="*/ 25 w 779"/>
                <a:gd name="T27" fmla="*/ 83 h 192"/>
                <a:gd name="T28" fmla="*/ 0 w 779"/>
                <a:gd name="T29" fmla="*/ 66 h 192"/>
                <a:gd name="T30" fmla="*/ 8 w 779"/>
                <a:gd name="T31" fmla="*/ 83 h 192"/>
                <a:gd name="T32" fmla="*/ 16 w 779"/>
                <a:gd name="T33" fmla="*/ 92 h 192"/>
                <a:gd name="T34" fmla="*/ 33 w 779"/>
                <a:gd name="T35" fmla="*/ 117 h 192"/>
                <a:gd name="T36" fmla="*/ 67 w 779"/>
                <a:gd name="T37" fmla="*/ 133 h 192"/>
                <a:gd name="T38" fmla="*/ 100 w 779"/>
                <a:gd name="T39" fmla="*/ 150 h 192"/>
                <a:gd name="T40" fmla="*/ 184 w 779"/>
                <a:gd name="T41" fmla="*/ 175 h 192"/>
                <a:gd name="T42" fmla="*/ 260 w 779"/>
                <a:gd name="T43" fmla="*/ 184 h 192"/>
                <a:gd name="T44" fmla="*/ 343 w 779"/>
                <a:gd name="T45" fmla="*/ 192 h 192"/>
                <a:gd name="T46" fmla="*/ 436 w 779"/>
                <a:gd name="T47" fmla="*/ 184 h 192"/>
                <a:gd name="T48" fmla="*/ 612 w 779"/>
                <a:gd name="T49" fmla="*/ 167 h 192"/>
                <a:gd name="T50" fmla="*/ 695 w 779"/>
                <a:gd name="T51" fmla="*/ 133 h 192"/>
                <a:gd name="T52" fmla="*/ 729 w 779"/>
                <a:gd name="T53" fmla="*/ 117 h 192"/>
                <a:gd name="T54" fmla="*/ 754 w 779"/>
                <a:gd name="T55" fmla="*/ 100 h 192"/>
                <a:gd name="T56" fmla="*/ 771 w 779"/>
                <a:gd name="T57" fmla="*/ 75 h 192"/>
                <a:gd name="T58" fmla="*/ 779 w 779"/>
                <a:gd name="T59" fmla="*/ 58 h 192"/>
                <a:gd name="T60" fmla="*/ 779 w 779"/>
                <a:gd name="T61" fmla="*/ 50 h 192"/>
                <a:gd name="T62" fmla="*/ 779 w 779"/>
                <a:gd name="T63" fmla="*/ 33 h 192"/>
                <a:gd name="T64" fmla="*/ 771 w 779"/>
                <a:gd name="T65" fmla="*/ 25 h 192"/>
                <a:gd name="T66" fmla="*/ 746 w 779"/>
                <a:gd name="T67" fmla="*/ 0 h 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79" h="192">
                  <a:moveTo>
                    <a:pt x="746" y="0"/>
                  </a:moveTo>
                  <a:lnTo>
                    <a:pt x="754" y="8"/>
                  </a:lnTo>
                  <a:lnTo>
                    <a:pt x="754" y="25"/>
                  </a:lnTo>
                  <a:lnTo>
                    <a:pt x="746" y="50"/>
                  </a:lnTo>
                  <a:lnTo>
                    <a:pt x="721" y="75"/>
                  </a:lnTo>
                  <a:lnTo>
                    <a:pt x="687" y="100"/>
                  </a:lnTo>
                  <a:lnTo>
                    <a:pt x="637" y="117"/>
                  </a:lnTo>
                  <a:lnTo>
                    <a:pt x="578" y="133"/>
                  </a:lnTo>
                  <a:lnTo>
                    <a:pt x="494" y="142"/>
                  </a:lnTo>
                  <a:lnTo>
                    <a:pt x="402" y="150"/>
                  </a:lnTo>
                  <a:lnTo>
                    <a:pt x="268" y="142"/>
                  </a:lnTo>
                  <a:lnTo>
                    <a:pt x="151" y="125"/>
                  </a:lnTo>
                  <a:lnTo>
                    <a:pt x="58" y="100"/>
                  </a:lnTo>
                  <a:lnTo>
                    <a:pt x="25" y="83"/>
                  </a:lnTo>
                  <a:lnTo>
                    <a:pt x="0" y="66"/>
                  </a:lnTo>
                  <a:lnTo>
                    <a:pt x="8" y="83"/>
                  </a:lnTo>
                  <a:lnTo>
                    <a:pt x="16" y="92"/>
                  </a:lnTo>
                  <a:lnTo>
                    <a:pt x="33" y="117"/>
                  </a:lnTo>
                  <a:lnTo>
                    <a:pt x="67" y="133"/>
                  </a:lnTo>
                  <a:lnTo>
                    <a:pt x="100" y="150"/>
                  </a:lnTo>
                  <a:lnTo>
                    <a:pt x="184" y="175"/>
                  </a:lnTo>
                  <a:lnTo>
                    <a:pt x="260" y="184"/>
                  </a:lnTo>
                  <a:lnTo>
                    <a:pt x="343" y="192"/>
                  </a:lnTo>
                  <a:lnTo>
                    <a:pt x="436" y="184"/>
                  </a:lnTo>
                  <a:lnTo>
                    <a:pt x="612" y="167"/>
                  </a:lnTo>
                  <a:lnTo>
                    <a:pt x="695" y="133"/>
                  </a:lnTo>
                  <a:lnTo>
                    <a:pt x="729" y="117"/>
                  </a:lnTo>
                  <a:lnTo>
                    <a:pt x="754" y="100"/>
                  </a:lnTo>
                  <a:lnTo>
                    <a:pt x="771" y="75"/>
                  </a:lnTo>
                  <a:lnTo>
                    <a:pt x="779" y="58"/>
                  </a:lnTo>
                  <a:lnTo>
                    <a:pt x="779" y="50"/>
                  </a:lnTo>
                  <a:lnTo>
                    <a:pt x="779" y="33"/>
                  </a:lnTo>
                  <a:lnTo>
                    <a:pt x="771" y="25"/>
                  </a:lnTo>
                  <a:lnTo>
                    <a:pt x="7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9" name="Freeform 14"/>
            <p:cNvSpPr>
              <a:spLocks/>
            </p:cNvSpPr>
            <p:nvPr/>
          </p:nvSpPr>
          <p:spPr bwMode="auto">
            <a:xfrm>
              <a:off x="4536" y="652"/>
              <a:ext cx="779" cy="50"/>
            </a:xfrm>
            <a:custGeom>
              <a:avLst/>
              <a:gdLst>
                <a:gd name="T0" fmla="*/ 779 w 779"/>
                <a:gd name="T1" fmla="*/ 0 h 50"/>
                <a:gd name="T2" fmla="*/ 436 w 779"/>
                <a:gd name="T3" fmla="*/ 50 h 50"/>
                <a:gd name="T4" fmla="*/ 209 w 779"/>
                <a:gd name="T5" fmla="*/ 50 h 50"/>
                <a:gd name="T6" fmla="*/ 100 w 779"/>
                <a:gd name="T7" fmla="*/ 42 h 50"/>
                <a:gd name="T8" fmla="*/ 0 w 779"/>
                <a:gd name="T9" fmla="*/ 25 h 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79" h="50">
                  <a:moveTo>
                    <a:pt x="779" y="0"/>
                  </a:moveTo>
                  <a:lnTo>
                    <a:pt x="436" y="50"/>
                  </a:lnTo>
                  <a:lnTo>
                    <a:pt x="209" y="50"/>
                  </a:lnTo>
                  <a:lnTo>
                    <a:pt x="100" y="42"/>
                  </a:lnTo>
                  <a:lnTo>
                    <a:pt x="0" y="25"/>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0" name="Freeform 15"/>
            <p:cNvSpPr>
              <a:spLocks/>
            </p:cNvSpPr>
            <p:nvPr/>
          </p:nvSpPr>
          <p:spPr bwMode="auto">
            <a:xfrm>
              <a:off x="4611" y="803"/>
              <a:ext cx="721" cy="795"/>
            </a:xfrm>
            <a:custGeom>
              <a:avLst/>
              <a:gdLst>
                <a:gd name="T0" fmla="*/ 9 w 721"/>
                <a:gd name="T1" fmla="*/ 50 h 795"/>
                <a:gd name="T2" fmla="*/ 67 w 721"/>
                <a:gd name="T3" fmla="*/ 25 h 795"/>
                <a:gd name="T4" fmla="*/ 151 w 721"/>
                <a:gd name="T5" fmla="*/ 17 h 795"/>
                <a:gd name="T6" fmla="*/ 369 w 721"/>
                <a:gd name="T7" fmla="*/ 0 h 795"/>
                <a:gd name="T8" fmla="*/ 579 w 721"/>
                <a:gd name="T9" fmla="*/ 17 h 795"/>
                <a:gd name="T10" fmla="*/ 662 w 721"/>
                <a:gd name="T11" fmla="*/ 25 h 795"/>
                <a:gd name="T12" fmla="*/ 721 w 721"/>
                <a:gd name="T13" fmla="*/ 50 h 795"/>
                <a:gd name="T14" fmla="*/ 721 w 721"/>
                <a:gd name="T15" fmla="*/ 301 h 795"/>
                <a:gd name="T16" fmla="*/ 704 w 721"/>
                <a:gd name="T17" fmla="*/ 493 h 795"/>
                <a:gd name="T18" fmla="*/ 696 w 721"/>
                <a:gd name="T19" fmla="*/ 577 h 795"/>
                <a:gd name="T20" fmla="*/ 671 w 721"/>
                <a:gd name="T21" fmla="*/ 636 h 795"/>
                <a:gd name="T22" fmla="*/ 646 w 721"/>
                <a:gd name="T23" fmla="*/ 669 h 795"/>
                <a:gd name="T24" fmla="*/ 612 w 721"/>
                <a:gd name="T25" fmla="*/ 703 h 795"/>
                <a:gd name="T26" fmla="*/ 570 w 721"/>
                <a:gd name="T27" fmla="*/ 736 h 795"/>
                <a:gd name="T28" fmla="*/ 520 w 721"/>
                <a:gd name="T29" fmla="*/ 753 h 795"/>
                <a:gd name="T30" fmla="*/ 470 w 721"/>
                <a:gd name="T31" fmla="*/ 770 h 795"/>
                <a:gd name="T32" fmla="*/ 419 w 721"/>
                <a:gd name="T33" fmla="*/ 786 h 795"/>
                <a:gd name="T34" fmla="*/ 369 w 721"/>
                <a:gd name="T35" fmla="*/ 795 h 795"/>
                <a:gd name="T36" fmla="*/ 310 w 721"/>
                <a:gd name="T37" fmla="*/ 795 h 795"/>
                <a:gd name="T38" fmla="*/ 210 w 721"/>
                <a:gd name="T39" fmla="*/ 786 h 795"/>
                <a:gd name="T40" fmla="*/ 159 w 721"/>
                <a:gd name="T41" fmla="*/ 770 h 795"/>
                <a:gd name="T42" fmla="*/ 109 w 721"/>
                <a:gd name="T43" fmla="*/ 753 h 795"/>
                <a:gd name="T44" fmla="*/ 67 w 721"/>
                <a:gd name="T45" fmla="*/ 728 h 795"/>
                <a:gd name="T46" fmla="*/ 34 w 721"/>
                <a:gd name="T47" fmla="*/ 694 h 795"/>
                <a:gd name="T48" fmla="*/ 17 w 721"/>
                <a:gd name="T49" fmla="*/ 661 h 795"/>
                <a:gd name="T50" fmla="*/ 0 w 721"/>
                <a:gd name="T51" fmla="*/ 611 h 795"/>
                <a:gd name="T52" fmla="*/ 0 w 721"/>
                <a:gd name="T53" fmla="*/ 334 h 795"/>
                <a:gd name="T54" fmla="*/ 0 w 721"/>
                <a:gd name="T55" fmla="*/ 142 h 795"/>
                <a:gd name="T56" fmla="*/ 9 w 721"/>
                <a:gd name="T57" fmla="*/ 75 h 795"/>
                <a:gd name="T58" fmla="*/ 9 w 721"/>
                <a:gd name="T59" fmla="*/ 58 h 795"/>
                <a:gd name="T60" fmla="*/ 9 w 721"/>
                <a:gd name="T61" fmla="*/ 50 h 79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21" h="795">
                  <a:moveTo>
                    <a:pt x="9" y="50"/>
                  </a:moveTo>
                  <a:lnTo>
                    <a:pt x="67" y="25"/>
                  </a:lnTo>
                  <a:lnTo>
                    <a:pt x="151" y="17"/>
                  </a:lnTo>
                  <a:lnTo>
                    <a:pt x="369" y="0"/>
                  </a:lnTo>
                  <a:lnTo>
                    <a:pt x="579" y="17"/>
                  </a:lnTo>
                  <a:lnTo>
                    <a:pt x="662" y="25"/>
                  </a:lnTo>
                  <a:lnTo>
                    <a:pt x="721" y="50"/>
                  </a:lnTo>
                  <a:lnTo>
                    <a:pt x="721" y="301"/>
                  </a:lnTo>
                  <a:lnTo>
                    <a:pt x="704" y="493"/>
                  </a:lnTo>
                  <a:lnTo>
                    <a:pt x="696" y="577"/>
                  </a:lnTo>
                  <a:lnTo>
                    <a:pt x="671" y="636"/>
                  </a:lnTo>
                  <a:lnTo>
                    <a:pt x="646" y="669"/>
                  </a:lnTo>
                  <a:lnTo>
                    <a:pt x="612" y="703"/>
                  </a:lnTo>
                  <a:lnTo>
                    <a:pt x="570" y="736"/>
                  </a:lnTo>
                  <a:lnTo>
                    <a:pt x="520" y="753"/>
                  </a:lnTo>
                  <a:lnTo>
                    <a:pt x="470" y="770"/>
                  </a:lnTo>
                  <a:lnTo>
                    <a:pt x="419" y="786"/>
                  </a:lnTo>
                  <a:lnTo>
                    <a:pt x="369" y="795"/>
                  </a:lnTo>
                  <a:lnTo>
                    <a:pt x="310" y="795"/>
                  </a:lnTo>
                  <a:lnTo>
                    <a:pt x="210" y="786"/>
                  </a:lnTo>
                  <a:lnTo>
                    <a:pt x="159" y="770"/>
                  </a:lnTo>
                  <a:lnTo>
                    <a:pt x="109" y="753"/>
                  </a:lnTo>
                  <a:lnTo>
                    <a:pt x="67" y="728"/>
                  </a:lnTo>
                  <a:lnTo>
                    <a:pt x="34" y="694"/>
                  </a:lnTo>
                  <a:lnTo>
                    <a:pt x="17" y="661"/>
                  </a:lnTo>
                  <a:lnTo>
                    <a:pt x="0" y="611"/>
                  </a:lnTo>
                  <a:lnTo>
                    <a:pt x="0" y="334"/>
                  </a:lnTo>
                  <a:lnTo>
                    <a:pt x="0" y="142"/>
                  </a:lnTo>
                  <a:lnTo>
                    <a:pt x="9" y="75"/>
                  </a:lnTo>
                  <a:lnTo>
                    <a:pt x="9" y="58"/>
                  </a:lnTo>
                  <a:lnTo>
                    <a:pt x="9" y="50"/>
                  </a:lnTo>
                  <a:close/>
                </a:path>
              </a:pathLst>
            </a:cu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1" name="Freeform 16"/>
            <p:cNvSpPr>
              <a:spLocks/>
            </p:cNvSpPr>
            <p:nvPr/>
          </p:nvSpPr>
          <p:spPr bwMode="auto">
            <a:xfrm>
              <a:off x="4628" y="903"/>
              <a:ext cx="318" cy="343"/>
            </a:xfrm>
            <a:custGeom>
              <a:avLst/>
              <a:gdLst>
                <a:gd name="T0" fmla="*/ 159 w 318"/>
                <a:gd name="T1" fmla="*/ 9 h 343"/>
                <a:gd name="T2" fmla="*/ 243 w 318"/>
                <a:gd name="T3" fmla="*/ 75 h 343"/>
                <a:gd name="T4" fmla="*/ 310 w 318"/>
                <a:gd name="T5" fmla="*/ 142 h 343"/>
                <a:gd name="T6" fmla="*/ 318 w 318"/>
                <a:gd name="T7" fmla="*/ 159 h 343"/>
                <a:gd name="T8" fmla="*/ 318 w 318"/>
                <a:gd name="T9" fmla="*/ 184 h 343"/>
                <a:gd name="T10" fmla="*/ 310 w 318"/>
                <a:gd name="T11" fmla="*/ 209 h 343"/>
                <a:gd name="T12" fmla="*/ 293 w 318"/>
                <a:gd name="T13" fmla="*/ 234 h 343"/>
                <a:gd name="T14" fmla="*/ 243 w 318"/>
                <a:gd name="T15" fmla="*/ 293 h 343"/>
                <a:gd name="T16" fmla="*/ 176 w 318"/>
                <a:gd name="T17" fmla="*/ 335 h 343"/>
                <a:gd name="T18" fmla="*/ 159 w 318"/>
                <a:gd name="T19" fmla="*/ 343 h 343"/>
                <a:gd name="T20" fmla="*/ 151 w 318"/>
                <a:gd name="T21" fmla="*/ 343 h 343"/>
                <a:gd name="T22" fmla="*/ 117 w 318"/>
                <a:gd name="T23" fmla="*/ 343 h 343"/>
                <a:gd name="T24" fmla="*/ 92 w 318"/>
                <a:gd name="T25" fmla="*/ 335 h 343"/>
                <a:gd name="T26" fmla="*/ 67 w 318"/>
                <a:gd name="T27" fmla="*/ 318 h 343"/>
                <a:gd name="T28" fmla="*/ 33 w 318"/>
                <a:gd name="T29" fmla="*/ 276 h 343"/>
                <a:gd name="T30" fmla="*/ 8 w 318"/>
                <a:gd name="T31" fmla="*/ 243 h 343"/>
                <a:gd name="T32" fmla="*/ 0 w 318"/>
                <a:gd name="T33" fmla="*/ 134 h 343"/>
                <a:gd name="T34" fmla="*/ 67 w 318"/>
                <a:gd name="T35" fmla="*/ 59 h 343"/>
                <a:gd name="T36" fmla="*/ 117 w 318"/>
                <a:gd name="T37" fmla="*/ 17 h 343"/>
                <a:gd name="T38" fmla="*/ 142 w 318"/>
                <a:gd name="T39" fmla="*/ 9 h 343"/>
                <a:gd name="T40" fmla="*/ 151 w 318"/>
                <a:gd name="T41" fmla="*/ 0 h 343"/>
                <a:gd name="T42" fmla="*/ 159 w 318"/>
                <a:gd name="T43" fmla="*/ 9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8" h="343">
                  <a:moveTo>
                    <a:pt x="159" y="9"/>
                  </a:moveTo>
                  <a:lnTo>
                    <a:pt x="243" y="75"/>
                  </a:lnTo>
                  <a:lnTo>
                    <a:pt x="310" y="142"/>
                  </a:lnTo>
                  <a:lnTo>
                    <a:pt x="318" y="159"/>
                  </a:lnTo>
                  <a:lnTo>
                    <a:pt x="318" y="184"/>
                  </a:lnTo>
                  <a:lnTo>
                    <a:pt x="310" y="209"/>
                  </a:lnTo>
                  <a:lnTo>
                    <a:pt x="293" y="234"/>
                  </a:lnTo>
                  <a:lnTo>
                    <a:pt x="243" y="293"/>
                  </a:lnTo>
                  <a:lnTo>
                    <a:pt x="176" y="335"/>
                  </a:lnTo>
                  <a:lnTo>
                    <a:pt x="159" y="343"/>
                  </a:lnTo>
                  <a:lnTo>
                    <a:pt x="151" y="343"/>
                  </a:lnTo>
                  <a:lnTo>
                    <a:pt x="117" y="343"/>
                  </a:lnTo>
                  <a:lnTo>
                    <a:pt x="92" y="335"/>
                  </a:lnTo>
                  <a:lnTo>
                    <a:pt x="67" y="318"/>
                  </a:lnTo>
                  <a:lnTo>
                    <a:pt x="33" y="276"/>
                  </a:lnTo>
                  <a:lnTo>
                    <a:pt x="8" y="243"/>
                  </a:lnTo>
                  <a:lnTo>
                    <a:pt x="0" y="134"/>
                  </a:lnTo>
                  <a:lnTo>
                    <a:pt x="67" y="59"/>
                  </a:lnTo>
                  <a:lnTo>
                    <a:pt x="117" y="17"/>
                  </a:lnTo>
                  <a:lnTo>
                    <a:pt x="142" y="9"/>
                  </a:lnTo>
                  <a:lnTo>
                    <a:pt x="151" y="0"/>
                  </a:lnTo>
                  <a:lnTo>
                    <a:pt x="159"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2" name="Freeform 17"/>
            <p:cNvSpPr>
              <a:spLocks/>
            </p:cNvSpPr>
            <p:nvPr/>
          </p:nvSpPr>
          <p:spPr bwMode="auto">
            <a:xfrm>
              <a:off x="4921" y="1104"/>
              <a:ext cx="394" cy="368"/>
            </a:xfrm>
            <a:custGeom>
              <a:avLst/>
              <a:gdLst>
                <a:gd name="T0" fmla="*/ 9 w 394"/>
                <a:gd name="T1" fmla="*/ 192 h 368"/>
                <a:gd name="T2" fmla="*/ 59 w 394"/>
                <a:gd name="T3" fmla="*/ 84 h 368"/>
                <a:gd name="T4" fmla="*/ 93 w 394"/>
                <a:gd name="T5" fmla="*/ 33 h 368"/>
                <a:gd name="T6" fmla="*/ 118 w 394"/>
                <a:gd name="T7" fmla="*/ 8 h 368"/>
                <a:gd name="T8" fmla="*/ 126 w 394"/>
                <a:gd name="T9" fmla="*/ 0 h 368"/>
                <a:gd name="T10" fmla="*/ 143 w 394"/>
                <a:gd name="T11" fmla="*/ 0 h 368"/>
                <a:gd name="T12" fmla="*/ 176 w 394"/>
                <a:gd name="T13" fmla="*/ 8 h 368"/>
                <a:gd name="T14" fmla="*/ 243 w 394"/>
                <a:gd name="T15" fmla="*/ 33 h 368"/>
                <a:gd name="T16" fmla="*/ 378 w 394"/>
                <a:gd name="T17" fmla="*/ 117 h 368"/>
                <a:gd name="T18" fmla="*/ 386 w 394"/>
                <a:gd name="T19" fmla="*/ 126 h 368"/>
                <a:gd name="T20" fmla="*/ 394 w 394"/>
                <a:gd name="T21" fmla="*/ 134 h 368"/>
                <a:gd name="T22" fmla="*/ 386 w 394"/>
                <a:gd name="T23" fmla="*/ 167 h 368"/>
                <a:gd name="T24" fmla="*/ 378 w 394"/>
                <a:gd name="T25" fmla="*/ 201 h 368"/>
                <a:gd name="T26" fmla="*/ 361 w 394"/>
                <a:gd name="T27" fmla="*/ 243 h 368"/>
                <a:gd name="T28" fmla="*/ 311 w 394"/>
                <a:gd name="T29" fmla="*/ 326 h 368"/>
                <a:gd name="T30" fmla="*/ 277 w 394"/>
                <a:gd name="T31" fmla="*/ 368 h 368"/>
                <a:gd name="T32" fmla="*/ 260 w 394"/>
                <a:gd name="T33" fmla="*/ 368 h 368"/>
                <a:gd name="T34" fmla="*/ 235 w 394"/>
                <a:gd name="T35" fmla="*/ 368 h 368"/>
                <a:gd name="T36" fmla="*/ 168 w 394"/>
                <a:gd name="T37" fmla="*/ 335 h 368"/>
                <a:gd name="T38" fmla="*/ 25 w 394"/>
                <a:gd name="T39" fmla="*/ 251 h 368"/>
                <a:gd name="T40" fmla="*/ 9 w 394"/>
                <a:gd name="T41" fmla="*/ 234 h 368"/>
                <a:gd name="T42" fmla="*/ 0 w 394"/>
                <a:gd name="T43" fmla="*/ 218 h 368"/>
                <a:gd name="T44" fmla="*/ 9 w 394"/>
                <a:gd name="T45" fmla="*/ 201 h 368"/>
                <a:gd name="T46" fmla="*/ 9 w 394"/>
                <a:gd name="T47" fmla="*/ 192 h 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94" h="368">
                  <a:moveTo>
                    <a:pt x="9" y="192"/>
                  </a:moveTo>
                  <a:lnTo>
                    <a:pt x="59" y="84"/>
                  </a:lnTo>
                  <a:lnTo>
                    <a:pt x="93" y="33"/>
                  </a:lnTo>
                  <a:lnTo>
                    <a:pt x="118" y="8"/>
                  </a:lnTo>
                  <a:lnTo>
                    <a:pt x="126" y="0"/>
                  </a:lnTo>
                  <a:lnTo>
                    <a:pt x="143" y="0"/>
                  </a:lnTo>
                  <a:lnTo>
                    <a:pt x="176" y="8"/>
                  </a:lnTo>
                  <a:lnTo>
                    <a:pt x="243" y="33"/>
                  </a:lnTo>
                  <a:lnTo>
                    <a:pt x="378" y="117"/>
                  </a:lnTo>
                  <a:lnTo>
                    <a:pt x="386" y="126"/>
                  </a:lnTo>
                  <a:lnTo>
                    <a:pt x="394" y="134"/>
                  </a:lnTo>
                  <a:lnTo>
                    <a:pt x="386" y="167"/>
                  </a:lnTo>
                  <a:lnTo>
                    <a:pt x="378" y="201"/>
                  </a:lnTo>
                  <a:lnTo>
                    <a:pt x="361" y="243"/>
                  </a:lnTo>
                  <a:lnTo>
                    <a:pt x="311" y="326"/>
                  </a:lnTo>
                  <a:lnTo>
                    <a:pt x="277" y="368"/>
                  </a:lnTo>
                  <a:lnTo>
                    <a:pt x="260" y="368"/>
                  </a:lnTo>
                  <a:lnTo>
                    <a:pt x="235" y="368"/>
                  </a:lnTo>
                  <a:lnTo>
                    <a:pt x="168" y="335"/>
                  </a:lnTo>
                  <a:lnTo>
                    <a:pt x="25" y="251"/>
                  </a:lnTo>
                  <a:lnTo>
                    <a:pt x="9" y="234"/>
                  </a:lnTo>
                  <a:lnTo>
                    <a:pt x="0" y="218"/>
                  </a:lnTo>
                  <a:lnTo>
                    <a:pt x="9" y="201"/>
                  </a:lnTo>
                  <a:lnTo>
                    <a:pt x="9" y="1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3" name="Freeform 18"/>
            <p:cNvSpPr>
              <a:spLocks/>
            </p:cNvSpPr>
            <p:nvPr/>
          </p:nvSpPr>
          <p:spPr bwMode="auto">
            <a:xfrm>
              <a:off x="4720" y="1263"/>
              <a:ext cx="285" cy="259"/>
            </a:xfrm>
            <a:custGeom>
              <a:avLst/>
              <a:gdLst>
                <a:gd name="T0" fmla="*/ 252 w 285"/>
                <a:gd name="T1" fmla="*/ 8 h 259"/>
                <a:gd name="T2" fmla="*/ 143 w 285"/>
                <a:gd name="T3" fmla="*/ 0 h 259"/>
                <a:gd name="T4" fmla="*/ 92 w 285"/>
                <a:gd name="T5" fmla="*/ 0 h 259"/>
                <a:gd name="T6" fmla="*/ 67 w 285"/>
                <a:gd name="T7" fmla="*/ 8 h 259"/>
                <a:gd name="T8" fmla="*/ 42 w 285"/>
                <a:gd name="T9" fmla="*/ 17 h 259"/>
                <a:gd name="T10" fmla="*/ 25 w 285"/>
                <a:gd name="T11" fmla="*/ 33 h 259"/>
                <a:gd name="T12" fmla="*/ 17 w 285"/>
                <a:gd name="T13" fmla="*/ 59 h 259"/>
                <a:gd name="T14" fmla="*/ 0 w 285"/>
                <a:gd name="T15" fmla="*/ 134 h 259"/>
                <a:gd name="T16" fmla="*/ 9 w 285"/>
                <a:gd name="T17" fmla="*/ 201 h 259"/>
                <a:gd name="T18" fmla="*/ 9 w 285"/>
                <a:gd name="T19" fmla="*/ 243 h 259"/>
                <a:gd name="T20" fmla="*/ 17 w 285"/>
                <a:gd name="T21" fmla="*/ 243 h 259"/>
                <a:gd name="T22" fmla="*/ 25 w 285"/>
                <a:gd name="T23" fmla="*/ 251 h 259"/>
                <a:gd name="T24" fmla="*/ 50 w 285"/>
                <a:gd name="T25" fmla="*/ 251 h 259"/>
                <a:gd name="T26" fmla="*/ 134 w 285"/>
                <a:gd name="T27" fmla="*/ 259 h 259"/>
                <a:gd name="T28" fmla="*/ 226 w 285"/>
                <a:gd name="T29" fmla="*/ 259 h 259"/>
                <a:gd name="T30" fmla="*/ 252 w 285"/>
                <a:gd name="T31" fmla="*/ 259 h 259"/>
                <a:gd name="T32" fmla="*/ 268 w 285"/>
                <a:gd name="T33" fmla="*/ 259 h 259"/>
                <a:gd name="T34" fmla="*/ 277 w 285"/>
                <a:gd name="T35" fmla="*/ 243 h 259"/>
                <a:gd name="T36" fmla="*/ 277 w 285"/>
                <a:gd name="T37" fmla="*/ 226 h 259"/>
                <a:gd name="T38" fmla="*/ 285 w 285"/>
                <a:gd name="T39" fmla="*/ 167 h 259"/>
                <a:gd name="T40" fmla="*/ 277 w 285"/>
                <a:gd name="T41" fmla="*/ 75 h 259"/>
                <a:gd name="T42" fmla="*/ 277 w 285"/>
                <a:gd name="T43" fmla="*/ 33 h 259"/>
                <a:gd name="T44" fmla="*/ 277 w 285"/>
                <a:gd name="T45" fmla="*/ 25 h 259"/>
                <a:gd name="T46" fmla="*/ 268 w 285"/>
                <a:gd name="T47" fmla="*/ 17 h 259"/>
                <a:gd name="T48" fmla="*/ 260 w 285"/>
                <a:gd name="T49" fmla="*/ 8 h 259"/>
                <a:gd name="T50" fmla="*/ 252 w 285"/>
                <a:gd name="T51" fmla="*/ 8 h 2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85" h="259">
                  <a:moveTo>
                    <a:pt x="252" y="8"/>
                  </a:moveTo>
                  <a:lnTo>
                    <a:pt x="143" y="0"/>
                  </a:lnTo>
                  <a:lnTo>
                    <a:pt x="92" y="0"/>
                  </a:lnTo>
                  <a:lnTo>
                    <a:pt x="67" y="8"/>
                  </a:lnTo>
                  <a:lnTo>
                    <a:pt x="42" y="17"/>
                  </a:lnTo>
                  <a:lnTo>
                    <a:pt x="25" y="33"/>
                  </a:lnTo>
                  <a:lnTo>
                    <a:pt x="17" y="59"/>
                  </a:lnTo>
                  <a:lnTo>
                    <a:pt x="0" y="134"/>
                  </a:lnTo>
                  <a:lnTo>
                    <a:pt x="9" y="201"/>
                  </a:lnTo>
                  <a:lnTo>
                    <a:pt x="9" y="243"/>
                  </a:lnTo>
                  <a:lnTo>
                    <a:pt x="17" y="243"/>
                  </a:lnTo>
                  <a:lnTo>
                    <a:pt x="25" y="251"/>
                  </a:lnTo>
                  <a:lnTo>
                    <a:pt x="50" y="251"/>
                  </a:lnTo>
                  <a:lnTo>
                    <a:pt x="134" y="259"/>
                  </a:lnTo>
                  <a:lnTo>
                    <a:pt x="226" y="259"/>
                  </a:lnTo>
                  <a:lnTo>
                    <a:pt x="252" y="259"/>
                  </a:lnTo>
                  <a:lnTo>
                    <a:pt x="268" y="259"/>
                  </a:lnTo>
                  <a:lnTo>
                    <a:pt x="277" y="243"/>
                  </a:lnTo>
                  <a:lnTo>
                    <a:pt x="277" y="226"/>
                  </a:lnTo>
                  <a:lnTo>
                    <a:pt x="285" y="167"/>
                  </a:lnTo>
                  <a:lnTo>
                    <a:pt x="277" y="75"/>
                  </a:lnTo>
                  <a:lnTo>
                    <a:pt x="277" y="33"/>
                  </a:lnTo>
                  <a:lnTo>
                    <a:pt x="277" y="25"/>
                  </a:lnTo>
                  <a:lnTo>
                    <a:pt x="268" y="17"/>
                  </a:lnTo>
                  <a:lnTo>
                    <a:pt x="260" y="8"/>
                  </a:lnTo>
                  <a:lnTo>
                    <a:pt x="252"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4" name="Freeform 19"/>
            <p:cNvSpPr>
              <a:spLocks/>
            </p:cNvSpPr>
            <p:nvPr/>
          </p:nvSpPr>
          <p:spPr bwMode="auto">
            <a:xfrm>
              <a:off x="4812" y="928"/>
              <a:ext cx="126" cy="251"/>
            </a:xfrm>
            <a:custGeom>
              <a:avLst/>
              <a:gdLst>
                <a:gd name="T0" fmla="*/ 0 w 126"/>
                <a:gd name="T1" fmla="*/ 0 h 251"/>
                <a:gd name="T2" fmla="*/ 118 w 126"/>
                <a:gd name="T3" fmla="*/ 109 h 251"/>
                <a:gd name="T4" fmla="*/ 126 w 126"/>
                <a:gd name="T5" fmla="*/ 126 h 251"/>
                <a:gd name="T6" fmla="*/ 126 w 126"/>
                <a:gd name="T7" fmla="*/ 143 h 251"/>
                <a:gd name="T8" fmla="*/ 126 w 126"/>
                <a:gd name="T9" fmla="*/ 159 h 251"/>
                <a:gd name="T10" fmla="*/ 118 w 126"/>
                <a:gd name="T11" fmla="*/ 176 h 251"/>
                <a:gd name="T12" fmla="*/ 93 w 126"/>
                <a:gd name="T13" fmla="*/ 218 h 251"/>
                <a:gd name="T14" fmla="*/ 51 w 126"/>
                <a:gd name="T15" fmla="*/ 251 h 25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6" h="251">
                  <a:moveTo>
                    <a:pt x="0" y="0"/>
                  </a:moveTo>
                  <a:lnTo>
                    <a:pt x="118" y="109"/>
                  </a:lnTo>
                  <a:lnTo>
                    <a:pt x="126" y="126"/>
                  </a:lnTo>
                  <a:lnTo>
                    <a:pt x="126" y="143"/>
                  </a:lnTo>
                  <a:lnTo>
                    <a:pt x="126" y="159"/>
                  </a:lnTo>
                  <a:lnTo>
                    <a:pt x="118" y="176"/>
                  </a:lnTo>
                  <a:lnTo>
                    <a:pt x="93" y="218"/>
                  </a:lnTo>
                  <a:lnTo>
                    <a:pt x="51" y="251"/>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5" name="Line 20"/>
            <p:cNvSpPr>
              <a:spLocks noChangeShapeType="1"/>
            </p:cNvSpPr>
            <p:nvPr/>
          </p:nvSpPr>
          <p:spPr bwMode="auto">
            <a:xfrm flipH="1">
              <a:off x="4636" y="920"/>
              <a:ext cx="93" cy="9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6" name="Line 21"/>
            <p:cNvSpPr>
              <a:spLocks noChangeShapeType="1"/>
            </p:cNvSpPr>
            <p:nvPr/>
          </p:nvSpPr>
          <p:spPr bwMode="auto">
            <a:xfrm flipH="1" flipV="1">
              <a:off x="4628" y="1137"/>
              <a:ext cx="117" cy="109"/>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7" name="Line 22"/>
            <p:cNvSpPr>
              <a:spLocks noChangeShapeType="1"/>
            </p:cNvSpPr>
            <p:nvPr/>
          </p:nvSpPr>
          <p:spPr bwMode="auto">
            <a:xfrm flipH="1">
              <a:off x="4720" y="1296"/>
              <a:ext cx="17" cy="14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8" name="Freeform 23"/>
            <p:cNvSpPr>
              <a:spLocks/>
            </p:cNvSpPr>
            <p:nvPr/>
          </p:nvSpPr>
          <p:spPr bwMode="auto">
            <a:xfrm>
              <a:off x="4762" y="1506"/>
              <a:ext cx="218" cy="8"/>
            </a:xfrm>
            <a:custGeom>
              <a:avLst/>
              <a:gdLst>
                <a:gd name="T0" fmla="*/ 0 w 218"/>
                <a:gd name="T1" fmla="*/ 0 h 8"/>
                <a:gd name="T2" fmla="*/ 109 w 218"/>
                <a:gd name="T3" fmla="*/ 8 h 8"/>
                <a:gd name="T4" fmla="*/ 218 w 218"/>
                <a:gd name="T5" fmla="*/ 8 h 8"/>
                <a:gd name="T6" fmla="*/ 0 60000 65536"/>
                <a:gd name="T7" fmla="*/ 0 60000 65536"/>
                <a:gd name="T8" fmla="*/ 0 60000 65536"/>
              </a:gdLst>
              <a:ahLst/>
              <a:cxnLst>
                <a:cxn ang="T6">
                  <a:pos x="T0" y="T1"/>
                </a:cxn>
                <a:cxn ang="T7">
                  <a:pos x="T2" y="T3"/>
                </a:cxn>
                <a:cxn ang="T8">
                  <a:pos x="T4" y="T5"/>
                </a:cxn>
              </a:cxnLst>
              <a:rect l="0" t="0" r="r" b="b"/>
              <a:pathLst>
                <a:path w="218" h="8">
                  <a:moveTo>
                    <a:pt x="0" y="0"/>
                  </a:moveTo>
                  <a:lnTo>
                    <a:pt x="109" y="8"/>
                  </a:lnTo>
                  <a:lnTo>
                    <a:pt x="218" y="8"/>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9" name="Freeform 24"/>
            <p:cNvSpPr>
              <a:spLocks/>
            </p:cNvSpPr>
            <p:nvPr/>
          </p:nvSpPr>
          <p:spPr bwMode="auto">
            <a:xfrm>
              <a:off x="4838" y="1255"/>
              <a:ext cx="159" cy="159"/>
            </a:xfrm>
            <a:custGeom>
              <a:avLst/>
              <a:gdLst>
                <a:gd name="T0" fmla="*/ 0 w 159"/>
                <a:gd name="T1" fmla="*/ 8 h 159"/>
                <a:gd name="T2" fmla="*/ 50 w 159"/>
                <a:gd name="T3" fmla="*/ 0 h 159"/>
                <a:gd name="T4" fmla="*/ 83 w 159"/>
                <a:gd name="T5" fmla="*/ 0 h 159"/>
                <a:gd name="T6" fmla="*/ 108 w 159"/>
                <a:gd name="T7" fmla="*/ 0 h 159"/>
                <a:gd name="T8" fmla="*/ 125 w 159"/>
                <a:gd name="T9" fmla="*/ 8 h 159"/>
                <a:gd name="T10" fmla="*/ 134 w 159"/>
                <a:gd name="T11" fmla="*/ 16 h 159"/>
                <a:gd name="T12" fmla="*/ 142 w 159"/>
                <a:gd name="T13" fmla="*/ 25 h 159"/>
                <a:gd name="T14" fmla="*/ 150 w 159"/>
                <a:gd name="T15" fmla="*/ 41 h 159"/>
                <a:gd name="T16" fmla="*/ 159 w 159"/>
                <a:gd name="T17" fmla="*/ 92 h 159"/>
                <a:gd name="T18" fmla="*/ 159 w 159"/>
                <a:gd name="T19" fmla="*/ 159 h 15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9" h="159">
                  <a:moveTo>
                    <a:pt x="0" y="8"/>
                  </a:moveTo>
                  <a:lnTo>
                    <a:pt x="50" y="0"/>
                  </a:lnTo>
                  <a:lnTo>
                    <a:pt x="83" y="0"/>
                  </a:lnTo>
                  <a:lnTo>
                    <a:pt x="108" y="0"/>
                  </a:lnTo>
                  <a:lnTo>
                    <a:pt x="125" y="8"/>
                  </a:lnTo>
                  <a:lnTo>
                    <a:pt x="134" y="16"/>
                  </a:lnTo>
                  <a:lnTo>
                    <a:pt x="142" y="25"/>
                  </a:lnTo>
                  <a:lnTo>
                    <a:pt x="150" y="41"/>
                  </a:lnTo>
                  <a:lnTo>
                    <a:pt x="159" y="92"/>
                  </a:lnTo>
                  <a:lnTo>
                    <a:pt x="159" y="159"/>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0" name="Freeform 25"/>
            <p:cNvSpPr>
              <a:spLocks/>
            </p:cNvSpPr>
            <p:nvPr/>
          </p:nvSpPr>
          <p:spPr bwMode="auto">
            <a:xfrm>
              <a:off x="4938" y="1104"/>
              <a:ext cx="92" cy="134"/>
            </a:xfrm>
            <a:custGeom>
              <a:avLst/>
              <a:gdLst>
                <a:gd name="T0" fmla="*/ 0 w 92"/>
                <a:gd name="T1" fmla="*/ 134 h 134"/>
                <a:gd name="T2" fmla="*/ 34 w 92"/>
                <a:gd name="T3" fmla="*/ 67 h 134"/>
                <a:gd name="T4" fmla="*/ 67 w 92"/>
                <a:gd name="T5" fmla="*/ 25 h 134"/>
                <a:gd name="T6" fmla="*/ 76 w 92"/>
                <a:gd name="T7" fmla="*/ 8 h 134"/>
                <a:gd name="T8" fmla="*/ 92 w 92"/>
                <a:gd name="T9" fmla="*/ 0 h 1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2" h="134">
                  <a:moveTo>
                    <a:pt x="0" y="134"/>
                  </a:moveTo>
                  <a:lnTo>
                    <a:pt x="34" y="67"/>
                  </a:lnTo>
                  <a:lnTo>
                    <a:pt x="67" y="25"/>
                  </a:lnTo>
                  <a:lnTo>
                    <a:pt x="76" y="8"/>
                  </a:lnTo>
                  <a:lnTo>
                    <a:pt x="92" y="0"/>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1" name="Freeform 26"/>
            <p:cNvSpPr>
              <a:spLocks/>
            </p:cNvSpPr>
            <p:nvPr/>
          </p:nvSpPr>
          <p:spPr bwMode="auto">
            <a:xfrm>
              <a:off x="5064" y="1104"/>
              <a:ext cx="159" cy="67"/>
            </a:xfrm>
            <a:custGeom>
              <a:avLst/>
              <a:gdLst>
                <a:gd name="T0" fmla="*/ 0 w 159"/>
                <a:gd name="T1" fmla="*/ 0 h 67"/>
                <a:gd name="T2" fmla="*/ 42 w 159"/>
                <a:gd name="T3" fmla="*/ 8 h 67"/>
                <a:gd name="T4" fmla="*/ 84 w 159"/>
                <a:gd name="T5" fmla="*/ 25 h 67"/>
                <a:gd name="T6" fmla="*/ 159 w 159"/>
                <a:gd name="T7" fmla="*/ 67 h 6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9" h="67">
                  <a:moveTo>
                    <a:pt x="0" y="0"/>
                  </a:moveTo>
                  <a:lnTo>
                    <a:pt x="42" y="8"/>
                  </a:lnTo>
                  <a:lnTo>
                    <a:pt x="84" y="25"/>
                  </a:lnTo>
                  <a:lnTo>
                    <a:pt x="159" y="67"/>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2" name="Freeform 27"/>
            <p:cNvSpPr>
              <a:spLocks/>
            </p:cNvSpPr>
            <p:nvPr/>
          </p:nvSpPr>
          <p:spPr bwMode="auto">
            <a:xfrm>
              <a:off x="5014" y="1388"/>
              <a:ext cx="176" cy="76"/>
            </a:xfrm>
            <a:custGeom>
              <a:avLst/>
              <a:gdLst>
                <a:gd name="T0" fmla="*/ 0 w 176"/>
                <a:gd name="T1" fmla="*/ 0 h 76"/>
                <a:gd name="T2" fmla="*/ 83 w 176"/>
                <a:gd name="T3" fmla="*/ 42 h 76"/>
                <a:gd name="T4" fmla="*/ 142 w 176"/>
                <a:gd name="T5" fmla="*/ 67 h 76"/>
                <a:gd name="T6" fmla="*/ 159 w 176"/>
                <a:gd name="T7" fmla="*/ 76 h 76"/>
                <a:gd name="T8" fmla="*/ 176 w 176"/>
                <a:gd name="T9" fmla="*/ 76 h 7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6" h="76">
                  <a:moveTo>
                    <a:pt x="0" y="0"/>
                  </a:moveTo>
                  <a:lnTo>
                    <a:pt x="83" y="42"/>
                  </a:lnTo>
                  <a:lnTo>
                    <a:pt x="142" y="67"/>
                  </a:lnTo>
                  <a:lnTo>
                    <a:pt x="159" y="76"/>
                  </a:lnTo>
                  <a:lnTo>
                    <a:pt x="176" y="76"/>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3" name="Freeform 28"/>
            <p:cNvSpPr>
              <a:spLocks/>
            </p:cNvSpPr>
            <p:nvPr/>
          </p:nvSpPr>
          <p:spPr bwMode="auto">
            <a:xfrm>
              <a:off x="5198" y="886"/>
              <a:ext cx="134" cy="628"/>
            </a:xfrm>
            <a:custGeom>
              <a:avLst/>
              <a:gdLst>
                <a:gd name="T0" fmla="*/ 126 w 134"/>
                <a:gd name="T1" fmla="*/ 0 h 628"/>
                <a:gd name="T2" fmla="*/ 134 w 134"/>
                <a:gd name="T3" fmla="*/ 118 h 628"/>
                <a:gd name="T4" fmla="*/ 126 w 134"/>
                <a:gd name="T5" fmla="*/ 310 h 628"/>
                <a:gd name="T6" fmla="*/ 117 w 134"/>
                <a:gd name="T7" fmla="*/ 410 h 628"/>
                <a:gd name="T8" fmla="*/ 92 w 134"/>
                <a:gd name="T9" fmla="*/ 511 h 628"/>
                <a:gd name="T10" fmla="*/ 75 w 134"/>
                <a:gd name="T11" fmla="*/ 544 h 628"/>
                <a:gd name="T12" fmla="*/ 50 w 134"/>
                <a:gd name="T13" fmla="*/ 578 h 628"/>
                <a:gd name="T14" fmla="*/ 34 w 134"/>
                <a:gd name="T15" fmla="*/ 611 h 628"/>
                <a:gd name="T16" fmla="*/ 0 w 134"/>
                <a:gd name="T17" fmla="*/ 628 h 6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4" h="628">
                  <a:moveTo>
                    <a:pt x="126" y="0"/>
                  </a:moveTo>
                  <a:lnTo>
                    <a:pt x="134" y="118"/>
                  </a:lnTo>
                  <a:lnTo>
                    <a:pt x="126" y="310"/>
                  </a:lnTo>
                  <a:lnTo>
                    <a:pt x="117" y="410"/>
                  </a:lnTo>
                  <a:lnTo>
                    <a:pt x="92" y="511"/>
                  </a:lnTo>
                  <a:lnTo>
                    <a:pt x="75" y="544"/>
                  </a:lnTo>
                  <a:lnTo>
                    <a:pt x="50" y="578"/>
                  </a:lnTo>
                  <a:lnTo>
                    <a:pt x="34" y="611"/>
                  </a:lnTo>
                  <a:lnTo>
                    <a:pt x="0" y="628"/>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4" name="Freeform 29"/>
            <p:cNvSpPr>
              <a:spLocks/>
            </p:cNvSpPr>
            <p:nvPr/>
          </p:nvSpPr>
          <p:spPr bwMode="auto">
            <a:xfrm>
              <a:off x="4972" y="1547"/>
              <a:ext cx="159" cy="42"/>
            </a:xfrm>
            <a:custGeom>
              <a:avLst/>
              <a:gdLst>
                <a:gd name="T0" fmla="*/ 159 w 159"/>
                <a:gd name="T1" fmla="*/ 0 h 42"/>
                <a:gd name="T2" fmla="*/ 83 w 159"/>
                <a:gd name="T3" fmla="*/ 26 h 42"/>
                <a:gd name="T4" fmla="*/ 0 w 159"/>
                <a:gd name="T5" fmla="*/ 42 h 42"/>
                <a:gd name="T6" fmla="*/ 0 60000 65536"/>
                <a:gd name="T7" fmla="*/ 0 60000 65536"/>
                <a:gd name="T8" fmla="*/ 0 60000 65536"/>
              </a:gdLst>
              <a:ahLst/>
              <a:cxnLst>
                <a:cxn ang="T6">
                  <a:pos x="T0" y="T1"/>
                </a:cxn>
                <a:cxn ang="T7">
                  <a:pos x="T2" y="T3"/>
                </a:cxn>
                <a:cxn ang="T8">
                  <a:pos x="T4" y="T5"/>
                </a:cxn>
              </a:cxnLst>
              <a:rect l="0" t="0" r="r" b="b"/>
              <a:pathLst>
                <a:path w="159" h="42">
                  <a:moveTo>
                    <a:pt x="159" y="0"/>
                  </a:moveTo>
                  <a:lnTo>
                    <a:pt x="83" y="26"/>
                  </a:lnTo>
                  <a:lnTo>
                    <a:pt x="0" y="42"/>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5" name="Freeform 30"/>
            <p:cNvSpPr>
              <a:spLocks/>
            </p:cNvSpPr>
            <p:nvPr/>
          </p:nvSpPr>
          <p:spPr bwMode="auto">
            <a:xfrm>
              <a:off x="4670" y="1531"/>
              <a:ext cx="193" cy="58"/>
            </a:xfrm>
            <a:custGeom>
              <a:avLst/>
              <a:gdLst>
                <a:gd name="T0" fmla="*/ 193 w 193"/>
                <a:gd name="T1" fmla="*/ 58 h 58"/>
                <a:gd name="T2" fmla="*/ 92 w 193"/>
                <a:gd name="T3" fmla="*/ 33 h 58"/>
                <a:gd name="T4" fmla="*/ 33 w 193"/>
                <a:gd name="T5" fmla="*/ 16 h 58"/>
                <a:gd name="T6" fmla="*/ 17 w 193"/>
                <a:gd name="T7" fmla="*/ 8 h 58"/>
                <a:gd name="T8" fmla="*/ 0 w 193"/>
                <a:gd name="T9" fmla="*/ 0 h 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3" h="58">
                  <a:moveTo>
                    <a:pt x="193" y="58"/>
                  </a:moveTo>
                  <a:lnTo>
                    <a:pt x="92" y="33"/>
                  </a:lnTo>
                  <a:lnTo>
                    <a:pt x="33" y="16"/>
                  </a:lnTo>
                  <a:lnTo>
                    <a:pt x="17" y="8"/>
                  </a:lnTo>
                  <a:lnTo>
                    <a:pt x="0" y="0"/>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6" name="Line 31"/>
            <p:cNvSpPr>
              <a:spLocks noChangeShapeType="1"/>
            </p:cNvSpPr>
            <p:nvPr/>
          </p:nvSpPr>
          <p:spPr bwMode="auto">
            <a:xfrm flipV="1">
              <a:off x="4603" y="912"/>
              <a:ext cx="8" cy="49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7" name="Line 32"/>
            <p:cNvSpPr>
              <a:spLocks noChangeShapeType="1"/>
            </p:cNvSpPr>
            <p:nvPr/>
          </p:nvSpPr>
          <p:spPr bwMode="auto">
            <a:xfrm flipH="1">
              <a:off x="4946" y="326"/>
              <a:ext cx="101" cy="351"/>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8" name="Line 33"/>
            <p:cNvSpPr>
              <a:spLocks noChangeShapeType="1"/>
            </p:cNvSpPr>
            <p:nvPr/>
          </p:nvSpPr>
          <p:spPr bwMode="auto">
            <a:xfrm flipH="1">
              <a:off x="4888" y="753"/>
              <a:ext cx="33" cy="92"/>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9" name="Line 34"/>
            <p:cNvSpPr>
              <a:spLocks noChangeShapeType="1"/>
            </p:cNvSpPr>
            <p:nvPr/>
          </p:nvSpPr>
          <p:spPr bwMode="auto">
            <a:xfrm flipH="1">
              <a:off x="5055" y="184"/>
              <a:ext cx="101" cy="493"/>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0" name="Line 35"/>
            <p:cNvSpPr>
              <a:spLocks noChangeShapeType="1"/>
            </p:cNvSpPr>
            <p:nvPr/>
          </p:nvSpPr>
          <p:spPr bwMode="auto">
            <a:xfrm flipH="1">
              <a:off x="5022" y="753"/>
              <a:ext cx="17" cy="100"/>
            </a:xfrm>
            <a:prstGeom prst="line">
              <a:avLst/>
            </a:prstGeom>
            <a:noFill/>
            <a:ln w="396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1" name="Freeform 36"/>
            <p:cNvSpPr>
              <a:spLocks/>
            </p:cNvSpPr>
            <p:nvPr/>
          </p:nvSpPr>
          <p:spPr bwMode="auto">
            <a:xfrm>
              <a:off x="4368" y="368"/>
              <a:ext cx="470" cy="452"/>
            </a:xfrm>
            <a:custGeom>
              <a:avLst/>
              <a:gdLst>
                <a:gd name="T0" fmla="*/ 84 w 470"/>
                <a:gd name="T1" fmla="*/ 67 h 452"/>
                <a:gd name="T2" fmla="*/ 126 w 470"/>
                <a:gd name="T3" fmla="*/ 33 h 452"/>
                <a:gd name="T4" fmla="*/ 168 w 470"/>
                <a:gd name="T5" fmla="*/ 16 h 452"/>
                <a:gd name="T6" fmla="*/ 218 w 470"/>
                <a:gd name="T7" fmla="*/ 8 h 452"/>
                <a:gd name="T8" fmla="*/ 268 w 470"/>
                <a:gd name="T9" fmla="*/ 0 h 452"/>
                <a:gd name="T10" fmla="*/ 319 w 470"/>
                <a:gd name="T11" fmla="*/ 8 h 452"/>
                <a:gd name="T12" fmla="*/ 361 w 470"/>
                <a:gd name="T13" fmla="*/ 25 h 452"/>
                <a:gd name="T14" fmla="*/ 402 w 470"/>
                <a:gd name="T15" fmla="*/ 50 h 452"/>
                <a:gd name="T16" fmla="*/ 428 w 470"/>
                <a:gd name="T17" fmla="*/ 83 h 452"/>
                <a:gd name="T18" fmla="*/ 453 w 470"/>
                <a:gd name="T19" fmla="*/ 117 h 452"/>
                <a:gd name="T20" fmla="*/ 461 w 470"/>
                <a:gd name="T21" fmla="*/ 150 h 452"/>
                <a:gd name="T22" fmla="*/ 470 w 470"/>
                <a:gd name="T23" fmla="*/ 192 h 452"/>
                <a:gd name="T24" fmla="*/ 470 w 470"/>
                <a:gd name="T25" fmla="*/ 226 h 452"/>
                <a:gd name="T26" fmla="*/ 470 w 470"/>
                <a:gd name="T27" fmla="*/ 259 h 452"/>
                <a:gd name="T28" fmla="*/ 461 w 470"/>
                <a:gd name="T29" fmla="*/ 284 h 452"/>
                <a:gd name="T30" fmla="*/ 453 w 470"/>
                <a:gd name="T31" fmla="*/ 309 h 452"/>
                <a:gd name="T32" fmla="*/ 428 w 470"/>
                <a:gd name="T33" fmla="*/ 334 h 452"/>
                <a:gd name="T34" fmla="*/ 377 w 470"/>
                <a:gd name="T35" fmla="*/ 334 h 452"/>
                <a:gd name="T36" fmla="*/ 319 w 470"/>
                <a:gd name="T37" fmla="*/ 326 h 452"/>
                <a:gd name="T38" fmla="*/ 235 w 470"/>
                <a:gd name="T39" fmla="*/ 318 h 452"/>
                <a:gd name="T40" fmla="*/ 235 w 470"/>
                <a:gd name="T41" fmla="*/ 309 h 452"/>
                <a:gd name="T42" fmla="*/ 226 w 470"/>
                <a:gd name="T43" fmla="*/ 309 h 452"/>
                <a:gd name="T44" fmla="*/ 226 w 470"/>
                <a:gd name="T45" fmla="*/ 276 h 452"/>
                <a:gd name="T46" fmla="*/ 226 w 470"/>
                <a:gd name="T47" fmla="*/ 242 h 452"/>
                <a:gd name="T48" fmla="*/ 193 w 470"/>
                <a:gd name="T49" fmla="*/ 251 h 452"/>
                <a:gd name="T50" fmla="*/ 176 w 470"/>
                <a:gd name="T51" fmla="*/ 251 h 452"/>
                <a:gd name="T52" fmla="*/ 159 w 470"/>
                <a:gd name="T53" fmla="*/ 259 h 452"/>
                <a:gd name="T54" fmla="*/ 151 w 470"/>
                <a:gd name="T55" fmla="*/ 267 h 452"/>
                <a:gd name="T56" fmla="*/ 151 w 470"/>
                <a:gd name="T57" fmla="*/ 284 h 452"/>
                <a:gd name="T58" fmla="*/ 143 w 470"/>
                <a:gd name="T59" fmla="*/ 343 h 452"/>
                <a:gd name="T60" fmla="*/ 151 w 470"/>
                <a:gd name="T61" fmla="*/ 452 h 452"/>
                <a:gd name="T62" fmla="*/ 117 w 470"/>
                <a:gd name="T63" fmla="*/ 435 h 452"/>
                <a:gd name="T64" fmla="*/ 92 w 470"/>
                <a:gd name="T65" fmla="*/ 418 h 452"/>
                <a:gd name="T66" fmla="*/ 67 w 470"/>
                <a:gd name="T67" fmla="*/ 393 h 452"/>
                <a:gd name="T68" fmla="*/ 42 w 470"/>
                <a:gd name="T69" fmla="*/ 359 h 452"/>
                <a:gd name="T70" fmla="*/ 17 w 470"/>
                <a:gd name="T71" fmla="*/ 293 h 452"/>
                <a:gd name="T72" fmla="*/ 0 w 470"/>
                <a:gd name="T73" fmla="*/ 234 h 452"/>
                <a:gd name="T74" fmla="*/ 8 w 470"/>
                <a:gd name="T75" fmla="*/ 184 h 452"/>
                <a:gd name="T76" fmla="*/ 25 w 470"/>
                <a:gd name="T77" fmla="*/ 134 h 452"/>
                <a:gd name="T78" fmla="*/ 59 w 470"/>
                <a:gd name="T79" fmla="*/ 92 h 452"/>
                <a:gd name="T80" fmla="*/ 84 w 470"/>
                <a:gd name="T81" fmla="*/ 67 h 45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70" h="452">
                  <a:moveTo>
                    <a:pt x="84" y="67"/>
                  </a:moveTo>
                  <a:lnTo>
                    <a:pt x="126" y="33"/>
                  </a:lnTo>
                  <a:lnTo>
                    <a:pt x="168" y="16"/>
                  </a:lnTo>
                  <a:lnTo>
                    <a:pt x="218" y="8"/>
                  </a:lnTo>
                  <a:lnTo>
                    <a:pt x="268" y="0"/>
                  </a:lnTo>
                  <a:lnTo>
                    <a:pt x="319" y="8"/>
                  </a:lnTo>
                  <a:lnTo>
                    <a:pt x="361" y="25"/>
                  </a:lnTo>
                  <a:lnTo>
                    <a:pt x="402" y="50"/>
                  </a:lnTo>
                  <a:lnTo>
                    <a:pt x="428" y="83"/>
                  </a:lnTo>
                  <a:lnTo>
                    <a:pt x="453" y="117"/>
                  </a:lnTo>
                  <a:lnTo>
                    <a:pt x="461" y="150"/>
                  </a:lnTo>
                  <a:lnTo>
                    <a:pt x="470" y="192"/>
                  </a:lnTo>
                  <a:lnTo>
                    <a:pt x="470" y="226"/>
                  </a:lnTo>
                  <a:lnTo>
                    <a:pt x="470" y="259"/>
                  </a:lnTo>
                  <a:lnTo>
                    <a:pt x="461" y="284"/>
                  </a:lnTo>
                  <a:lnTo>
                    <a:pt x="453" y="309"/>
                  </a:lnTo>
                  <a:lnTo>
                    <a:pt x="428" y="334"/>
                  </a:lnTo>
                  <a:lnTo>
                    <a:pt x="377" y="334"/>
                  </a:lnTo>
                  <a:lnTo>
                    <a:pt x="319" y="326"/>
                  </a:lnTo>
                  <a:lnTo>
                    <a:pt x="235" y="318"/>
                  </a:lnTo>
                  <a:lnTo>
                    <a:pt x="235" y="309"/>
                  </a:lnTo>
                  <a:lnTo>
                    <a:pt x="226" y="309"/>
                  </a:lnTo>
                  <a:lnTo>
                    <a:pt x="226" y="276"/>
                  </a:lnTo>
                  <a:lnTo>
                    <a:pt x="226" y="242"/>
                  </a:lnTo>
                  <a:lnTo>
                    <a:pt x="193" y="251"/>
                  </a:lnTo>
                  <a:lnTo>
                    <a:pt x="176" y="251"/>
                  </a:lnTo>
                  <a:lnTo>
                    <a:pt x="159" y="259"/>
                  </a:lnTo>
                  <a:lnTo>
                    <a:pt x="151" y="267"/>
                  </a:lnTo>
                  <a:lnTo>
                    <a:pt x="151" y="284"/>
                  </a:lnTo>
                  <a:lnTo>
                    <a:pt x="143" y="343"/>
                  </a:lnTo>
                  <a:lnTo>
                    <a:pt x="151" y="452"/>
                  </a:lnTo>
                  <a:lnTo>
                    <a:pt x="117" y="435"/>
                  </a:lnTo>
                  <a:lnTo>
                    <a:pt x="92" y="418"/>
                  </a:lnTo>
                  <a:lnTo>
                    <a:pt x="67" y="393"/>
                  </a:lnTo>
                  <a:lnTo>
                    <a:pt x="42" y="359"/>
                  </a:lnTo>
                  <a:lnTo>
                    <a:pt x="17" y="293"/>
                  </a:lnTo>
                  <a:lnTo>
                    <a:pt x="0" y="234"/>
                  </a:lnTo>
                  <a:lnTo>
                    <a:pt x="8" y="184"/>
                  </a:lnTo>
                  <a:lnTo>
                    <a:pt x="25" y="134"/>
                  </a:lnTo>
                  <a:lnTo>
                    <a:pt x="59" y="92"/>
                  </a:lnTo>
                  <a:lnTo>
                    <a:pt x="84" y="67"/>
                  </a:lnTo>
                  <a:close/>
                </a:path>
              </a:pathLst>
            </a:custGeom>
            <a:solidFill>
              <a:srgbClr val="FFF3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2" name="Freeform 37"/>
            <p:cNvSpPr>
              <a:spLocks/>
            </p:cNvSpPr>
            <p:nvPr/>
          </p:nvSpPr>
          <p:spPr bwMode="auto">
            <a:xfrm>
              <a:off x="4360" y="359"/>
              <a:ext cx="469" cy="452"/>
            </a:xfrm>
            <a:custGeom>
              <a:avLst/>
              <a:gdLst>
                <a:gd name="T0" fmla="*/ 83 w 469"/>
                <a:gd name="T1" fmla="*/ 67 h 452"/>
                <a:gd name="T2" fmla="*/ 125 w 469"/>
                <a:gd name="T3" fmla="*/ 34 h 452"/>
                <a:gd name="T4" fmla="*/ 167 w 469"/>
                <a:gd name="T5" fmla="*/ 17 h 452"/>
                <a:gd name="T6" fmla="*/ 218 w 469"/>
                <a:gd name="T7" fmla="*/ 9 h 452"/>
                <a:gd name="T8" fmla="*/ 268 w 469"/>
                <a:gd name="T9" fmla="*/ 0 h 452"/>
                <a:gd name="T10" fmla="*/ 318 w 469"/>
                <a:gd name="T11" fmla="*/ 9 h 452"/>
                <a:gd name="T12" fmla="*/ 360 w 469"/>
                <a:gd name="T13" fmla="*/ 25 h 452"/>
                <a:gd name="T14" fmla="*/ 402 w 469"/>
                <a:gd name="T15" fmla="*/ 51 h 452"/>
                <a:gd name="T16" fmla="*/ 427 w 469"/>
                <a:gd name="T17" fmla="*/ 84 h 452"/>
                <a:gd name="T18" fmla="*/ 452 w 469"/>
                <a:gd name="T19" fmla="*/ 117 h 452"/>
                <a:gd name="T20" fmla="*/ 461 w 469"/>
                <a:gd name="T21" fmla="*/ 151 h 452"/>
                <a:gd name="T22" fmla="*/ 469 w 469"/>
                <a:gd name="T23" fmla="*/ 193 h 452"/>
                <a:gd name="T24" fmla="*/ 469 w 469"/>
                <a:gd name="T25" fmla="*/ 226 h 452"/>
                <a:gd name="T26" fmla="*/ 469 w 469"/>
                <a:gd name="T27" fmla="*/ 260 h 452"/>
                <a:gd name="T28" fmla="*/ 461 w 469"/>
                <a:gd name="T29" fmla="*/ 285 h 452"/>
                <a:gd name="T30" fmla="*/ 452 w 469"/>
                <a:gd name="T31" fmla="*/ 310 h 452"/>
                <a:gd name="T32" fmla="*/ 427 w 469"/>
                <a:gd name="T33" fmla="*/ 335 h 452"/>
                <a:gd name="T34" fmla="*/ 377 w 469"/>
                <a:gd name="T35" fmla="*/ 335 h 452"/>
                <a:gd name="T36" fmla="*/ 318 w 469"/>
                <a:gd name="T37" fmla="*/ 327 h 452"/>
                <a:gd name="T38" fmla="*/ 234 w 469"/>
                <a:gd name="T39" fmla="*/ 318 h 452"/>
                <a:gd name="T40" fmla="*/ 234 w 469"/>
                <a:gd name="T41" fmla="*/ 310 h 452"/>
                <a:gd name="T42" fmla="*/ 226 w 469"/>
                <a:gd name="T43" fmla="*/ 310 h 452"/>
                <a:gd name="T44" fmla="*/ 226 w 469"/>
                <a:gd name="T45" fmla="*/ 276 h 452"/>
                <a:gd name="T46" fmla="*/ 226 w 469"/>
                <a:gd name="T47" fmla="*/ 243 h 452"/>
                <a:gd name="T48" fmla="*/ 192 w 469"/>
                <a:gd name="T49" fmla="*/ 251 h 452"/>
                <a:gd name="T50" fmla="*/ 176 w 469"/>
                <a:gd name="T51" fmla="*/ 251 h 452"/>
                <a:gd name="T52" fmla="*/ 159 w 469"/>
                <a:gd name="T53" fmla="*/ 260 h 452"/>
                <a:gd name="T54" fmla="*/ 151 w 469"/>
                <a:gd name="T55" fmla="*/ 268 h 452"/>
                <a:gd name="T56" fmla="*/ 151 w 469"/>
                <a:gd name="T57" fmla="*/ 285 h 452"/>
                <a:gd name="T58" fmla="*/ 142 w 469"/>
                <a:gd name="T59" fmla="*/ 343 h 452"/>
                <a:gd name="T60" fmla="*/ 151 w 469"/>
                <a:gd name="T61" fmla="*/ 452 h 452"/>
                <a:gd name="T62" fmla="*/ 117 w 469"/>
                <a:gd name="T63" fmla="*/ 435 h 452"/>
                <a:gd name="T64" fmla="*/ 92 w 469"/>
                <a:gd name="T65" fmla="*/ 419 h 452"/>
                <a:gd name="T66" fmla="*/ 67 w 469"/>
                <a:gd name="T67" fmla="*/ 394 h 452"/>
                <a:gd name="T68" fmla="*/ 42 w 469"/>
                <a:gd name="T69" fmla="*/ 360 h 452"/>
                <a:gd name="T70" fmla="*/ 16 w 469"/>
                <a:gd name="T71" fmla="*/ 293 h 452"/>
                <a:gd name="T72" fmla="*/ 0 w 469"/>
                <a:gd name="T73" fmla="*/ 235 h 452"/>
                <a:gd name="T74" fmla="*/ 8 w 469"/>
                <a:gd name="T75" fmla="*/ 184 h 452"/>
                <a:gd name="T76" fmla="*/ 25 w 469"/>
                <a:gd name="T77" fmla="*/ 134 h 452"/>
                <a:gd name="T78" fmla="*/ 58 w 469"/>
                <a:gd name="T79" fmla="*/ 92 h 452"/>
                <a:gd name="T80" fmla="*/ 83 w 469"/>
                <a:gd name="T81" fmla="*/ 67 h 45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69" h="452">
                  <a:moveTo>
                    <a:pt x="83" y="67"/>
                  </a:moveTo>
                  <a:lnTo>
                    <a:pt x="125" y="34"/>
                  </a:lnTo>
                  <a:lnTo>
                    <a:pt x="167" y="17"/>
                  </a:lnTo>
                  <a:lnTo>
                    <a:pt x="218" y="9"/>
                  </a:lnTo>
                  <a:lnTo>
                    <a:pt x="268" y="0"/>
                  </a:lnTo>
                  <a:lnTo>
                    <a:pt x="318" y="9"/>
                  </a:lnTo>
                  <a:lnTo>
                    <a:pt x="360" y="25"/>
                  </a:lnTo>
                  <a:lnTo>
                    <a:pt x="402" y="51"/>
                  </a:lnTo>
                  <a:lnTo>
                    <a:pt x="427" y="84"/>
                  </a:lnTo>
                  <a:lnTo>
                    <a:pt x="452" y="117"/>
                  </a:lnTo>
                  <a:lnTo>
                    <a:pt x="461" y="151"/>
                  </a:lnTo>
                  <a:lnTo>
                    <a:pt x="469" y="193"/>
                  </a:lnTo>
                  <a:lnTo>
                    <a:pt x="469" y="226"/>
                  </a:lnTo>
                  <a:lnTo>
                    <a:pt x="469" y="260"/>
                  </a:lnTo>
                  <a:lnTo>
                    <a:pt x="461" y="285"/>
                  </a:lnTo>
                  <a:lnTo>
                    <a:pt x="452" y="310"/>
                  </a:lnTo>
                  <a:lnTo>
                    <a:pt x="427" y="335"/>
                  </a:lnTo>
                  <a:lnTo>
                    <a:pt x="377" y="335"/>
                  </a:lnTo>
                  <a:lnTo>
                    <a:pt x="318" y="327"/>
                  </a:lnTo>
                  <a:lnTo>
                    <a:pt x="234" y="318"/>
                  </a:lnTo>
                  <a:lnTo>
                    <a:pt x="234" y="310"/>
                  </a:lnTo>
                  <a:lnTo>
                    <a:pt x="226" y="310"/>
                  </a:lnTo>
                  <a:lnTo>
                    <a:pt x="226" y="276"/>
                  </a:lnTo>
                  <a:lnTo>
                    <a:pt x="226" y="243"/>
                  </a:lnTo>
                  <a:lnTo>
                    <a:pt x="192" y="251"/>
                  </a:lnTo>
                  <a:lnTo>
                    <a:pt x="176" y="251"/>
                  </a:lnTo>
                  <a:lnTo>
                    <a:pt x="159" y="260"/>
                  </a:lnTo>
                  <a:lnTo>
                    <a:pt x="151" y="268"/>
                  </a:lnTo>
                  <a:lnTo>
                    <a:pt x="151" y="285"/>
                  </a:lnTo>
                  <a:lnTo>
                    <a:pt x="142" y="343"/>
                  </a:lnTo>
                  <a:lnTo>
                    <a:pt x="151" y="452"/>
                  </a:lnTo>
                  <a:lnTo>
                    <a:pt x="117" y="435"/>
                  </a:lnTo>
                  <a:lnTo>
                    <a:pt x="92" y="419"/>
                  </a:lnTo>
                  <a:lnTo>
                    <a:pt x="67" y="394"/>
                  </a:lnTo>
                  <a:lnTo>
                    <a:pt x="42" y="360"/>
                  </a:lnTo>
                  <a:lnTo>
                    <a:pt x="16" y="293"/>
                  </a:lnTo>
                  <a:lnTo>
                    <a:pt x="0" y="235"/>
                  </a:lnTo>
                  <a:lnTo>
                    <a:pt x="8" y="184"/>
                  </a:lnTo>
                  <a:lnTo>
                    <a:pt x="25" y="134"/>
                  </a:lnTo>
                  <a:lnTo>
                    <a:pt x="58" y="92"/>
                  </a:lnTo>
                  <a:lnTo>
                    <a:pt x="83" y="67"/>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03" name="Freeform 38"/>
            <p:cNvSpPr>
              <a:spLocks/>
            </p:cNvSpPr>
            <p:nvPr/>
          </p:nvSpPr>
          <p:spPr bwMode="auto">
            <a:xfrm>
              <a:off x="4485" y="435"/>
              <a:ext cx="109" cy="150"/>
            </a:xfrm>
            <a:custGeom>
              <a:avLst/>
              <a:gdLst>
                <a:gd name="T0" fmla="*/ 93 w 109"/>
                <a:gd name="T1" fmla="*/ 0 h 150"/>
                <a:gd name="T2" fmla="*/ 67 w 109"/>
                <a:gd name="T3" fmla="*/ 0 h 150"/>
                <a:gd name="T4" fmla="*/ 34 w 109"/>
                <a:gd name="T5" fmla="*/ 8 h 150"/>
                <a:gd name="T6" fmla="*/ 17 w 109"/>
                <a:gd name="T7" fmla="*/ 33 h 150"/>
                <a:gd name="T8" fmla="*/ 9 w 109"/>
                <a:gd name="T9" fmla="*/ 41 h 150"/>
                <a:gd name="T10" fmla="*/ 0 w 109"/>
                <a:gd name="T11" fmla="*/ 50 h 150"/>
                <a:gd name="T12" fmla="*/ 84 w 109"/>
                <a:gd name="T13" fmla="*/ 150 h 150"/>
                <a:gd name="T14" fmla="*/ 93 w 109"/>
                <a:gd name="T15" fmla="*/ 150 h 150"/>
                <a:gd name="T16" fmla="*/ 109 w 109"/>
                <a:gd name="T17" fmla="*/ 150 h 150"/>
                <a:gd name="T18" fmla="*/ 93 w 109"/>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150">
                  <a:moveTo>
                    <a:pt x="93" y="0"/>
                  </a:moveTo>
                  <a:lnTo>
                    <a:pt x="67" y="0"/>
                  </a:lnTo>
                  <a:lnTo>
                    <a:pt x="34" y="8"/>
                  </a:lnTo>
                  <a:lnTo>
                    <a:pt x="17" y="33"/>
                  </a:lnTo>
                  <a:lnTo>
                    <a:pt x="9" y="41"/>
                  </a:lnTo>
                  <a:lnTo>
                    <a:pt x="0" y="50"/>
                  </a:lnTo>
                  <a:lnTo>
                    <a:pt x="84" y="150"/>
                  </a:lnTo>
                  <a:lnTo>
                    <a:pt x="93" y="150"/>
                  </a:lnTo>
                  <a:lnTo>
                    <a:pt x="109" y="150"/>
                  </a:lnTo>
                  <a:lnTo>
                    <a:pt x="93" y="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4" name="Freeform 39"/>
            <p:cNvSpPr>
              <a:spLocks/>
            </p:cNvSpPr>
            <p:nvPr/>
          </p:nvSpPr>
          <p:spPr bwMode="auto">
            <a:xfrm>
              <a:off x="4620" y="426"/>
              <a:ext cx="117" cy="151"/>
            </a:xfrm>
            <a:custGeom>
              <a:avLst/>
              <a:gdLst>
                <a:gd name="T0" fmla="*/ 117 w 117"/>
                <a:gd name="T1" fmla="*/ 42 h 151"/>
                <a:gd name="T2" fmla="*/ 92 w 117"/>
                <a:gd name="T3" fmla="*/ 17 h 151"/>
                <a:gd name="T4" fmla="*/ 58 w 117"/>
                <a:gd name="T5" fmla="*/ 9 h 151"/>
                <a:gd name="T6" fmla="*/ 25 w 117"/>
                <a:gd name="T7" fmla="*/ 0 h 151"/>
                <a:gd name="T8" fmla="*/ 0 w 117"/>
                <a:gd name="T9" fmla="*/ 0 h 151"/>
                <a:gd name="T10" fmla="*/ 0 w 117"/>
                <a:gd name="T11" fmla="*/ 143 h 151"/>
                <a:gd name="T12" fmla="*/ 8 w 117"/>
                <a:gd name="T13" fmla="*/ 151 h 151"/>
                <a:gd name="T14" fmla="*/ 117 w 117"/>
                <a:gd name="T15" fmla="*/ 42 h 15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7" h="151">
                  <a:moveTo>
                    <a:pt x="117" y="42"/>
                  </a:moveTo>
                  <a:lnTo>
                    <a:pt x="92" y="17"/>
                  </a:lnTo>
                  <a:lnTo>
                    <a:pt x="58" y="9"/>
                  </a:lnTo>
                  <a:lnTo>
                    <a:pt x="25" y="0"/>
                  </a:lnTo>
                  <a:lnTo>
                    <a:pt x="0" y="0"/>
                  </a:lnTo>
                  <a:lnTo>
                    <a:pt x="0" y="143"/>
                  </a:lnTo>
                  <a:lnTo>
                    <a:pt x="8" y="151"/>
                  </a:lnTo>
                  <a:lnTo>
                    <a:pt x="117" y="42"/>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5" name="Freeform 40"/>
            <p:cNvSpPr>
              <a:spLocks/>
            </p:cNvSpPr>
            <p:nvPr/>
          </p:nvSpPr>
          <p:spPr bwMode="auto">
            <a:xfrm>
              <a:off x="4418" y="518"/>
              <a:ext cx="134" cy="101"/>
            </a:xfrm>
            <a:custGeom>
              <a:avLst/>
              <a:gdLst>
                <a:gd name="T0" fmla="*/ 25 w 134"/>
                <a:gd name="T1" fmla="*/ 0 h 101"/>
                <a:gd name="T2" fmla="*/ 9 w 134"/>
                <a:gd name="T3" fmla="*/ 17 h 101"/>
                <a:gd name="T4" fmla="*/ 0 w 134"/>
                <a:gd name="T5" fmla="*/ 51 h 101"/>
                <a:gd name="T6" fmla="*/ 0 w 134"/>
                <a:gd name="T7" fmla="*/ 76 h 101"/>
                <a:gd name="T8" fmla="*/ 0 w 134"/>
                <a:gd name="T9" fmla="*/ 92 h 101"/>
                <a:gd name="T10" fmla="*/ 0 w 134"/>
                <a:gd name="T11" fmla="*/ 101 h 101"/>
                <a:gd name="T12" fmla="*/ 101 w 134"/>
                <a:gd name="T13" fmla="*/ 101 h 101"/>
                <a:gd name="T14" fmla="*/ 118 w 134"/>
                <a:gd name="T15" fmla="*/ 92 h 101"/>
                <a:gd name="T16" fmla="*/ 134 w 134"/>
                <a:gd name="T17" fmla="*/ 84 h 101"/>
                <a:gd name="T18" fmla="*/ 25 w 134"/>
                <a:gd name="T19" fmla="*/ 0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4" h="101">
                  <a:moveTo>
                    <a:pt x="25" y="0"/>
                  </a:moveTo>
                  <a:lnTo>
                    <a:pt x="9" y="17"/>
                  </a:lnTo>
                  <a:lnTo>
                    <a:pt x="0" y="51"/>
                  </a:lnTo>
                  <a:lnTo>
                    <a:pt x="0" y="76"/>
                  </a:lnTo>
                  <a:lnTo>
                    <a:pt x="0" y="92"/>
                  </a:lnTo>
                  <a:lnTo>
                    <a:pt x="0" y="101"/>
                  </a:lnTo>
                  <a:lnTo>
                    <a:pt x="101" y="101"/>
                  </a:lnTo>
                  <a:lnTo>
                    <a:pt x="118" y="92"/>
                  </a:lnTo>
                  <a:lnTo>
                    <a:pt x="134" y="84"/>
                  </a:lnTo>
                  <a:lnTo>
                    <a:pt x="25" y="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6" name="Freeform 41"/>
            <p:cNvSpPr>
              <a:spLocks/>
            </p:cNvSpPr>
            <p:nvPr/>
          </p:nvSpPr>
          <p:spPr bwMode="auto">
            <a:xfrm>
              <a:off x="4418" y="652"/>
              <a:ext cx="76" cy="101"/>
            </a:xfrm>
            <a:custGeom>
              <a:avLst/>
              <a:gdLst>
                <a:gd name="T0" fmla="*/ 0 w 76"/>
                <a:gd name="T1" fmla="*/ 9 h 101"/>
                <a:gd name="T2" fmla="*/ 9 w 76"/>
                <a:gd name="T3" fmla="*/ 25 h 101"/>
                <a:gd name="T4" fmla="*/ 25 w 76"/>
                <a:gd name="T5" fmla="*/ 50 h 101"/>
                <a:gd name="T6" fmla="*/ 59 w 76"/>
                <a:gd name="T7" fmla="*/ 101 h 101"/>
                <a:gd name="T8" fmla="*/ 76 w 76"/>
                <a:gd name="T9" fmla="*/ 42 h 101"/>
                <a:gd name="T10" fmla="*/ 76 w 76"/>
                <a:gd name="T11" fmla="*/ 0 h 101"/>
                <a:gd name="T12" fmla="*/ 0 w 76"/>
                <a:gd name="T13" fmla="*/ 9 h 1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6" h="101">
                  <a:moveTo>
                    <a:pt x="0" y="9"/>
                  </a:moveTo>
                  <a:lnTo>
                    <a:pt x="9" y="25"/>
                  </a:lnTo>
                  <a:lnTo>
                    <a:pt x="25" y="50"/>
                  </a:lnTo>
                  <a:lnTo>
                    <a:pt x="59" y="101"/>
                  </a:lnTo>
                  <a:lnTo>
                    <a:pt x="76" y="42"/>
                  </a:lnTo>
                  <a:lnTo>
                    <a:pt x="76" y="0"/>
                  </a:lnTo>
                  <a:lnTo>
                    <a:pt x="0" y="9"/>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7" name="Freeform 42"/>
            <p:cNvSpPr>
              <a:spLocks/>
            </p:cNvSpPr>
            <p:nvPr/>
          </p:nvSpPr>
          <p:spPr bwMode="auto">
            <a:xfrm>
              <a:off x="4628" y="502"/>
              <a:ext cx="168" cy="117"/>
            </a:xfrm>
            <a:custGeom>
              <a:avLst/>
              <a:gdLst>
                <a:gd name="T0" fmla="*/ 159 w 168"/>
                <a:gd name="T1" fmla="*/ 117 h 117"/>
                <a:gd name="T2" fmla="*/ 168 w 168"/>
                <a:gd name="T3" fmla="*/ 92 h 117"/>
                <a:gd name="T4" fmla="*/ 168 w 168"/>
                <a:gd name="T5" fmla="*/ 58 h 117"/>
                <a:gd name="T6" fmla="*/ 159 w 168"/>
                <a:gd name="T7" fmla="*/ 25 h 117"/>
                <a:gd name="T8" fmla="*/ 142 w 168"/>
                <a:gd name="T9" fmla="*/ 0 h 117"/>
                <a:gd name="T10" fmla="*/ 0 w 168"/>
                <a:gd name="T11" fmla="*/ 100 h 117"/>
                <a:gd name="T12" fmla="*/ 8 w 168"/>
                <a:gd name="T13" fmla="*/ 100 h 117"/>
                <a:gd name="T14" fmla="*/ 8 w 168"/>
                <a:gd name="T15" fmla="*/ 108 h 117"/>
                <a:gd name="T16" fmla="*/ 159 w 168"/>
                <a:gd name="T17" fmla="*/ 117 h 1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8" h="117">
                  <a:moveTo>
                    <a:pt x="159" y="117"/>
                  </a:moveTo>
                  <a:lnTo>
                    <a:pt x="168" y="92"/>
                  </a:lnTo>
                  <a:lnTo>
                    <a:pt x="168" y="58"/>
                  </a:lnTo>
                  <a:lnTo>
                    <a:pt x="159" y="25"/>
                  </a:lnTo>
                  <a:lnTo>
                    <a:pt x="142" y="0"/>
                  </a:lnTo>
                  <a:lnTo>
                    <a:pt x="0" y="100"/>
                  </a:lnTo>
                  <a:lnTo>
                    <a:pt x="8" y="100"/>
                  </a:lnTo>
                  <a:lnTo>
                    <a:pt x="8" y="108"/>
                  </a:lnTo>
                  <a:lnTo>
                    <a:pt x="159" y="117"/>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8" name="Freeform 43"/>
            <p:cNvSpPr>
              <a:spLocks/>
            </p:cNvSpPr>
            <p:nvPr/>
          </p:nvSpPr>
          <p:spPr bwMode="auto">
            <a:xfrm>
              <a:off x="4628" y="635"/>
              <a:ext cx="151" cy="67"/>
            </a:xfrm>
            <a:custGeom>
              <a:avLst/>
              <a:gdLst>
                <a:gd name="T0" fmla="*/ 0 w 151"/>
                <a:gd name="T1" fmla="*/ 0 h 67"/>
                <a:gd name="T2" fmla="*/ 84 w 151"/>
                <a:gd name="T3" fmla="*/ 17 h 67"/>
                <a:gd name="T4" fmla="*/ 151 w 151"/>
                <a:gd name="T5" fmla="*/ 34 h 67"/>
                <a:gd name="T6" fmla="*/ 142 w 151"/>
                <a:gd name="T7" fmla="*/ 51 h 67"/>
                <a:gd name="T8" fmla="*/ 142 w 151"/>
                <a:gd name="T9" fmla="*/ 59 h 67"/>
                <a:gd name="T10" fmla="*/ 134 w 151"/>
                <a:gd name="T11" fmla="*/ 67 h 67"/>
                <a:gd name="T12" fmla="*/ 8 w 151"/>
                <a:gd name="T13" fmla="*/ 59 h 67"/>
                <a:gd name="T14" fmla="*/ 0 w 151"/>
                <a:gd name="T15" fmla="*/ 0 h 6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1" h="67">
                  <a:moveTo>
                    <a:pt x="0" y="0"/>
                  </a:moveTo>
                  <a:lnTo>
                    <a:pt x="84" y="17"/>
                  </a:lnTo>
                  <a:lnTo>
                    <a:pt x="151" y="34"/>
                  </a:lnTo>
                  <a:lnTo>
                    <a:pt x="142" y="51"/>
                  </a:lnTo>
                  <a:lnTo>
                    <a:pt x="142" y="59"/>
                  </a:lnTo>
                  <a:lnTo>
                    <a:pt x="134" y="67"/>
                  </a:lnTo>
                  <a:lnTo>
                    <a:pt x="8" y="59"/>
                  </a:lnTo>
                  <a:lnTo>
                    <a:pt x="0" y="0"/>
                  </a:lnTo>
                  <a:close/>
                </a:path>
              </a:pathLst>
            </a:custGeom>
            <a:solidFill>
              <a:srgbClr val="FFB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09" name="Freeform 44"/>
            <p:cNvSpPr>
              <a:spLocks/>
            </p:cNvSpPr>
            <p:nvPr/>
          </p:nvSpPr>
          <p:spPr bwMode="auto">
            <a:xfrm>
              <a:off x="4645" y="861"/>
              <a:ext cx="536" cy="25"/>
            </a:xfrm>
            <a:custGeom>
              <a:avLst/>
              <a:gdLst>
                <a:gd name="T0" fmla="*/ 0 w 536"/>
                <a:gd name="T1" fmla="*/ 0 h 25"/>
                <a:gd name="T2" fmla="*/ 234 w 536"/>
                <a:gd name="T3" fmla="*/ 17 h 25"/>
                <a:gd name="T4" fmla="*/ 402 w 536"/>
                <a:gd name="T5" fmla="*/ 25 h 25"/>
                <a:gd name="T6" fmla="*/ 536 w 536"/>
                <a:gd name="T7" fmla="*/ 25 h 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6" h="25">
                  <a:moveTo>
                    <a:pt x="0" y="0"/>
                  </a:moveTo>
                  <a:lnTo>
                    <a:pt x="234" y="17"/>
                  </a:lnTo>
                  <a:lnTo>
                    <a:pt x="402" y="25"/>
                  </a:lnTo>
                  <a:lnTo>
                    <a:pt x="536" y="25"/>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10" name="Freeform 45"/>
            <p:cNvSpPr>
              <a:spLocks/>
            </p:cNvSpPr>
            <p:nvPr/>
          </p:nvSpPr>
          <p:spPr bwMode="auto">
            <a:xfrm>
              <a:off x="4594" y="744"/>
              <a:ext cx="168" cy="67"/>
            </a:xfrm>
            <a:custGeom>
              <a:avLst/>
              <a:gdLst>
                <a:gd name="T0" fmla="*/ 168 w 168"/>
                <a:gd name="T1" fmla="*/ 0 h 67"/>
                <a:gd name="T2" fmla="*/ 160 w 168"/>
                <a:gd name="T3" fmla="*/ 17 h 67"/>
                <a:gd name="T4" fmla="*/ 143 w 168"/>
                <a:gd name="T5" fmla="*/ 34 h 67"/>
                <a:gd name="T6" fmla="*/ 93 w 168"/>
                <a:gd name="T7" fmla="*/ 50 h 67"/>
                <a:gd name="T8" fmla="*/ 51 w 168"/>
                <a:gd name="T9" fmla="*/ 67 h 67"/>
                <a:gd name="T10" fmla="*/ 0 w 168"/>
                <a:gd name="T11" fmla="*/ 67 h 6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8" h="67">
                  <a:moveTo>
                    <a:pt x="168" y="0"/>
                  </a:moveTo>
                  <a:lnTo>
                    <a:pt x="160" y="17"/>
                  </a:lnTo>
                  <a:lnTo>
                    <a:pt x="143" y="34"/>
                  </a:lnTo>
                  <a:lnTo>
                    <a:pt x="93" y="50"/>
                  </a:lnTo>
                  <a:lnTo>
                    <a:pt x="51" y="67"/>
                  </a:lnTo>
                  <a:lnTo>
                    <a:pt x="0" y="67"/>
                  </a:lnTo>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4863" name="Text Box 47"/>
          <p:cNvSpPr txBox="1">
            <a:spLocks noChangeArrowheads="1"/>
          </p:cNvSpPr>
          <p:nvPr/>
        </p:nvSpPr>
        <p:spPr bwMode="auto">
          <a:xfrm>
            <a:off x="1752600" y="5867400"/>
            <a:ext cx="7086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a:spcBef>
                <a:spcPct val="50000"/>
              </a:spcBef>
            </a:pPr>
            <a:r>
              <a:rPr lang="en-US" altLang="en-US" i="1">
                <a:solidFill>
                  <a:srgbClr val="1822CD"/>
                </a:solidFill>
                <a:latin typeface="Times New Roman" panose="02020603050405020304" pitchFamily="18" charset="0"/>
              </a:rPr>
              <a:t>It is recommended that teens drink 6-8 glasses (8 fl.oz each) of water each day. This is in addition to around 4 cups of water you get from food each day.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823">
                                            <p:txEl>
                                              <p:pRg st="0" end="0"/>
                                            </p:txEl>
                                          </p:spTgt>
                                        </p:tgtEl>
                                        <p:attrNameLst>
                                          <p:attrName>style.visibility</p:attrName>
                                        </p:attrNameLst>
                                      </p:cBhvr>
                                      <p:to>
                                        <p:strVal val="visible"/>
                                      </p:to>
                                    </p:set>
                                    <p:animEffect transition="in" filter="wipe(left)">
                                      <p:cBhvr>
                                        <p:cTn id="7" dur="500"/>
                                        <p:tgtEl>
                                          <p:spTgt spid="3482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823">
                                            <p:txEl>
                                              <p:pRg st="1" end="1"/>
                                            </p:txEl>
                                          </p:spTgt>
                                        </p:tgtEl>
                                        <p:attrNameLst>
                                          <p:attrName>style.visibility</p:attrName>
                                        </p:attrNameLst>
                                      </p:cBhvr>
                                      <p:to>
                                        <p:strVal val="visible"/>
                                      </p:to>
                                    </p:set>
                                    <p:animEffect transition="in" filter="wipe(left)">
                                      <p:cBhvr>
                                        <p:cTn id="10" dur="500"/>
                                        <p:tgtEl>
                                          <p:spTgt spid="34823">
                                            <p:txEl>
                                              <p:pRg st="1" end="1"/>
                                            </p:txEl>
                                          </p:spTgt>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34823">
                                            <p:txEl>
                                              <p:pRg st="2" end="2"/>
                                            </p:txEl>
                                          </p:spTgt>
                                        </p:tgtEl>
                                        <p:attrNameLst>
                                          <p:attrName>style.visibility</p:attrName>
                                        </p:attrNameLst>
                                      </p:cBhvr>
                                      <p:to>
                                        <p:strVal val="visible"/>
                                      </p:to>
                                    </p:set>
                                    <p:animEffect transition="in" filter="wipe(left)">
                                      <p:cBhvr>
                                        <p:cTn id="14" dur="500"/>
                                        <p:tgtEl>
                                          <p:spTgt spid="34823">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34823">
                                            <p:txEl>
                                              <p:pRg st="3" end="3"/>
                                            </p:txEl>
                                          </p:spTgt>
                                        </p:tgtEl>
                                        <p:attrNameLst>
                                          <p:attrName>style.visibility</p:attrName>
                                        </p:attrNameLst>
                                      </p:cBhvr>
                                      <p:to>
                                        <p:strVal val="visible"/>
                                      </p:to>
                                    </p:set>
                                    <p:animEffect transition="in" filter="wipe(left)">
                                      <p:cBhvr>
                                        <p:cTn id="17" dur="500"/>
                                        <p:tgtEl>
                                          <p:spTgt spid="34823">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4823">
                                            <p:txEl>
                                              <p:pRg st="4" end="4"/>
                                            </p:txEl>
                                          </p:spTgt>
                                        </p:tgtEl>
                                        <p:attrNameLst>
                                          <p:attrName>style.visibility</p:attrName>
                                        </p:attrNameLst>
                                      </p:cBhvr>
                                      <p:to>
                                        <p:strVal val="visible"/>
                                      </p:to>
                                    </p:set>
                                    <p:animEffect transition="in" filter="wipe(left)">
                                      <p:cBhvr>
                                        <p:cTn id="20" dur="500"/>
                                        <p:tgtEl>
                                          <p:spTgt spid="34823">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4823">
                                            <p:txEl>
                                              <p:pRg st="5" end="5"/>
                                            </p:txEl>
                                          </p:spTgt>
                                        </p:tgtEl>
                                        <p:attrNameLst>
                                          <p:attrName>style.visibility</p:attrName>
                                        </p:attrNameLst>
                                      </p:cBhvr>
                                      <p:to>
                                        <p:strVal val="visible"/>
                                      </p:to>
                                    </p:set>
                                    <p:animEffect transition="in" filter="wipe(left)">
                                      <p:cBhvr>
                                        <p:cTn id="23" dur="500"/>
                                        <p:tgtEl>
                                          <p:spTgt spid="34823">
                                            <p:txEl>
                                              <p:pRg st="5" end="5"/>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4823">
                                            <p:txEl>
                                              <p:pRg st="6" end="6"/>
                                            </p:txEl>
                                          </p:spTgt>
                                        </p:tgtEl>
                                        <p:attrNameLst>
                                          <p:attrName>style.visibility</p:attrName>
                                        </p:attrNameLst>
                                      </p:cBhvr>
                                      <p:to>
                                        <p:strVal val="visible"/>
                                      </p:to>
                                    </p:set>
                                    <p:animEffect transition="in" filter="wipe(left)">
                                      <p:cBhvr>
                                        <p:cTn id="26" dur="500"/>
                                        <p:tgtEl>
                                          <p:spTgt spid="34823">
                                            <p:txEl>
                                              <p:pRg st="6" end="6"/>
                                            </p:txEl>
                                          </p:spTgt>
                                        </p:tgtEl>
                                      </p:cBhvr>
                                    </p:animEffect>
                                  </p:childTnLst>
                                </p:cTn>
                              </p:par>
                            </p:childTnLst>
                          </p:cTn>
                        </p:par>
                        <p:par>
                          <p:cTn id="27" fill="hold" nodeType="afterGroup">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34863"/>
                                        </p:tgtEl>
                                        <p:attrNameLst>
                                          <p:attrName>style.visibility</p:attrName>
                                        </p:attrNameLst>
                                      </p:cBhvr>
                                      <p:to>
                                        <p:strVal val="visible"/>
                                      </p:to>
                                    </p:set>
                                    <p:animEffect transition="in" filter="wipe(left)">
                                      <p:cBhvr>
                                        <p:cTn id="30" dur="500"/>
                                        <p:tgtEl>
                                          <p:spTgt spid="34863"/>
                                        </p:tgtEl>
                                      </p:cBhvr>
                                    </p:animEffect>
                                  </p:childTnLst>
                                </p:cTn>
                              </p:par>
                            </p:childTnLst>
                          </p:cTn>
                        </p:par>
                        <p:par>
                          <p:cTn id="31" fill="hold" nodeType="afterGroup">
                            <p:stCondLst>
                              <p:cond delay="1500"/>
                            </p:stCondLst>
                            <p:childTnLst>
                              <p:par>
                                <p:cTn id="32" presetID="23" presetClass="entr" presetSubtype="528" fill="hold" nodeType="afterEffect">
                                  <p:stCondLst>
                                    <p:cond delay="0"/>
                                  </p:stCondLst>
                                  <p:childTnLst>
                                    <p:set>
                                      <p:cBhvr>
                                        <p:cTn id="33" dur="1" fill="hold">
                                          <p:stCondLst>
                                            <p:cond delay="0"/>
                                          </p:stCondLst>
                                        </p:cTn>
                                        <p:tgtEl>
                                          <p:spTgt spid="34862"/>
                                        </p:tgtEl>
                                        <p:attrNameLst>
                                          <p:attrName>style.visibility</p:attrName>
                                        </p:attrNameLst>
                                      </p:cBhvr>
                                      <p:to>
                                        <p:strVal val="visible"/>
                                      </p:to>
                                    </p:set>
                                    <p:anim calcmode="lin" valueType="num">
                                      <p:cBhvr>
                                        <p:cTn id="34" dur="500" fill="hold"/>
                                        <p:tgtEl>
                                          <p:spTgt spid="34862"/>
                                        </p:tgtEl>
                                        <p:attrNameLst>
                                          <p:attrName>ppt_w</p:attrName>
                                        </p:attrNameLst>
                                      </p:cBhvr>
                                      <p:tavLst>
                                        <p:tav tm="0">
                                          <p:val>
                                            <p:fltVal val="0"/>
                                          </p:val>
                                        </p:tav>
                                        <p:tav tm="100000">
                                          <p:val>
                                            <p:strVal val="#ppt_w"/>
                                          </p:val>
                                        </p:tav>
                                      </p:tavLst>
                                    </p:anim>
                                    <p:anim calcmode="lin" valueType="num">
                                      <p:cBhvr>
                                        <p:cTn id="35" dur="500" fill="hold"/>
                                        <p:tgtEl>
                                          <p:spTgt spid="34862"/>
                                        </p:tgtEl>
                                        <p:attrNameLst>
                                          <p:attrName>ppt_h</p:attrName>
                                        </p:attrNameLst>
                                      </p:cBhvr>
                                      <p:tavLst>
                                        <p:tav tm="0">
                                          <p:val>
                                            <p:fltVal val="0"/>
                                          </p:val>
                                        </p:tav>
                                        <p:tav tm="100000">
                                          <p:val>
                                            <p:strVal val="#ppt_h"/>
                                          </p:val>
                                        </p:tav>
                                      </p:tavLst>
                                    </p:anim>
                                    <p:anim calcmode="lin" valueType="num">
                                      <p:cBhvr>
                                        <p:cTn id="36" dur="500" fill="hold"/>
                                        <p:tgtEl>
                                          <p:spTgt spid="34862"/>
                                        </p:tgtEl>
                                        <p:attrNameLst>
                                          <p:attrName>ppt_x</p:attrName>
                                        </p:attrNameLst>
                                      </p:cBhvr>
                                      <p:tavLst>
                                        <p:tav tm="0">
                                          <p:val>
                                            <p:fltVal val="0.5"/>
                                          </p:val>
                                        </p:tav>
                                        <p:tav tm="100000">
                                          <p:val>
                                            <p:strVal val="#ppt_x"/>
                                          </p:val>
                                        </p:tav>
                                      </p:tavLst>
                                    </p:anim>
                                    <p:anim calcmode="lin" valueType="num">
                                      <p:cBhvr>
                                        <p:cTn id="37" dur="500" fill="hold"/>
                                        <p:tgtEl>
                                          <p:spTgt spid="3486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build="p" autoUpdateAnimBg="0" advAuto="0"/>
      <p:bldP spid="3486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8195"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AD090B3F-9809-4858-98D0-059D7936E525}" type="slidenum">
              <a:rPr lang="en-US" altLang="en-US" sz="2400">
                <a:solidFill>
                  <a:schemeClr val="bg1"/>
                </a:solidFill>
              </a:rPr>
              <a:pPr eaLnBrk="1" hangingPunct="1"/>
              <a:t>6</a:t>
            </a:fld>
            <a:endParaRPr lang="en-US" altLang="en-US" sz="2400">
              <a:solidFill>
                <a:schemeClr val="bg1"/>
              </a:solidFill>
            </a:endParaRPr>
          </a:p>
        </p:txBody>
      </p:sp>
      <p:sp>
        <p:nvSpPr>
          <p:cNvPr id="8196" name="AutoShape 4"/>
          <p:cNvSpPr>
            <a:spLocks noGrp="1" noChangeArrowheads="1"/>
          </p:cNvSpPr>
          <p:nvPr>
            <p:ph type="title"/>
          </p:nvPr>
        </p:nvSpPr>
        <p:spPr>
          <a:xfrm>
            <a:off x="1295400" y="990600"/>
            <a:ext cx="7848600" cy="990600"/>
          </a:xfrm>
        </p:spPr>
        <p:txBody>
          <a:bodyPr/>
          <a:lstStyle/>
          <a:p>
            <a:pPr eaLnBrk="1" hangingPunct="1"/>
            <a:r>
              <a:rPr lang="en-US" altLang="en-US" dirty="0"/>
              <a:t>Carbohydrates</a:t>
            </a:r>
          </a:p>
        </p:txBody>
      </p:sp>
      <p:sp>
        <p:nvSpPr>
          <p:cNvPr id="15365" name="Rectangle 5"/>
          <p:cNvSpPr>
            <a:spLocks noGrp="1" noChangeArrowheads="1"/>
          </p:cNvSpPr>
          <p:nvPr>
            <p:ph type="body" idx="1"/>
          </p:nvPr>
        </p:nvSpPr>
        <p:spPr>
          <a:xfrm>
            <a:off x="1371600" y="3124200"/>
            <a:ext cx="6705600" cy="3289300"/>
          </a:xfrm>
        </p:spPr>
        <p:txBody>
          <a:bodyPr/>
          <a:lstStyle/>
          <a:p>
            <a:pPr eaLnBrk="1" hangingPunct="1"/>
            <a:r>
              <a:rPr lang="en-US" altLang="en-US" dirty="0"/>
              <a:t>Food Sources:</a:t>
            </a:r>
          </a:p>
          <a:p>
            <a:pPr lvl="1" eaLnBrk="1" hangingPunct="1"/>
            <a:r>
              <a:rPr lang="en-US" altLang="en-US" dirty="0"/>
              <a:t>Pasta, breads, cereals, grains, rice, fruits, milk, yogurt and sweets.</a:t>
            </a:r>
          </a:p>
          <a:p>
            <a:pPr eaLnBrk="1" hangingPunct="1"/>
            <a:r>
              <a:rPr lang="en-US" altLang="en-US" dirty="0"/>
              <a:t>Two types of Carbohydrates:</a:t>
            </a:r>
          </a:p>
          <a:p>
            <a:pPr lvl="1" eaLnBrk="1" hangingPunct="1"/>
            <a:r>
              <a:rPr lang="en-US" altLang="en-US" dirty="0"/>
              <a:t>Starches or Complex Carbohydrates</a:t>
            </a:r>
          </a:p>
          <a:p>
            <a:pPr lvl="1" eaLnBrk="1" hangingPunct="1"/>
            <a:r>
              <a:rPr lang="en-US" altLang="en-US" dirty="0"/>
              <a:t>Simple Carbohydrates</a:t>
            </a:r>
          </a:p>
          <a:p>
            <a:pPr lvl="1" eaLnBrk="1" hangingPunct="1"/>
            <a:endParaRPr lang="en-US" altLang="en-US" dirty="0"/>
          </a:p>
        </p:txBody>
      </p:sp>
      <p:pic>
        <p:nvPicPr>
          <p:cNvPr id="1536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609600"/>
            <a:ext cx="2057400"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7"/>
          <p:cNvSpPr txBox="1">
            <a:spLocks noChangeArrowheads="1"/>
          </p:cNvSpPr>
          <p:nvPr/>
        </p:nvSpPr>
        <p:spPr bwMode="auto">
          <a:xfrm>
            <a:off x="1447800" y="2286000"/>
            <a:ext cx="5867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a:spcBef>
                <a:spcPct val="50000"/>
              </a:spcBef>
            </a:pPr>
            <a:r>
              <a:rPr lang="en-US" altLang="en-US" sz="2000" i="1">
                <a:solidFill>
                  <a:srgbClr val="187534"/>
                </a:solidFill>
                <a:latin typeface="Times" panose="02020603050405020304" pitchFamily="18" charset="0"/>
              </a:rPr>
              <a:t>Carbohydrates are the body’s main source of energy and provide the body’s need for dietary fiber.</a:t>
            </a:r>
            <a:endParaRPr lang="en-US" altLang="en-US" sz="2400" i="1">
              <a:solidFill>
                <a:srgbClr val="187534"/>
              </a:solidFill>
              <a:latin typeface="Times" panose="02020603050405020304"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wipe(left)">
                                      <p:cBhvr>
                                        <p:cTn id="7" dur="500"/>
                                        <p:tgtEl>
                                          <p:spTgt spid="1536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365">
                                            <p:txEl>
                                              <p:pRg st="0" end="0"/>
                                            </p:txEl>
                                          </p:spTgt>
                                        </p:tgtEl>
                                        <p:attrNameLst>
                                          <p:attrName>style.visibility</p:attrName>
                                        </p:attrNameLst>
                                      </p:cBhvr>
                                      <p:to>
                                        <p:strVal val="visible"/>
                                      </p:to>
                                    </p:set>
                                    <p:animEffect transition="in" filter="wipe(left)">
                                      <p:cBhvr>
                                        <p:cTn id="11" dur="500"/>
                                        <p:tgtEl>
                                          <p:spTgt spid="15365">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5365">
                                            <p:txEl>
                                              <p:pRg st="1" end="1"/>
                                            </p:txEl>
                                          </p:spTgt>
                                        </p:tgtEl>
                                        <p:attrNameLst>
                                          <p:attrName>style.visibility</p:attrName>
                                        </p:attrNameLst>
                                      </p:cBhvr>
                                      <p:to>
                                        <p:strVal val="visible"/>
                                      </p:to>
                                    </p:set>
                                    <p:animEffect transition="in" filter="wipe(left)">
                                      <p:cBhvr>
                                        <p:cTn id="14" dur="500"/>
                                        <p:tgtEl>
                                          <p:spTgt spid="15365">
                                            <p:txEl>
                                              <p:pRg st="1" end="1"/>
                                            </p:txEl>
                                          </p:spTgt>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5365">
                                            <p:txEl>
                                              <p:pRg st="2" end="2"/>
                                            </p:txEl>
                                          </p:spTgt>
                                        </p:tgtEl>
                                        <p:attrNameLst>
                                          <p:attrName>style.visibility</p:attrName>
                                        </p:attrNameLst>
                                      </p:cBhvr>
                                      <p:to>
                                        <p:strVal val="visible"/>
                                      </p:to>
                                    </p:set>
                                    <p:animEffect transition="in" filter="wipe(left)">
                                      <p:cBhvr>
                                        <p:cTn id="18" dur="500"/>
                                        <p:tgtEl>
                                          <p:spTgt spid="15365">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5365">
                                            <p:txEl>
                                              <p:pRg st="3" end="3"/>
                                            </p:txEl>
                                          </p:spTgt>
                                        </p:tgtEl>
                                        <p:attrNameLst>
                                          <p:attrName>style.visibility</p:attrName>
                                        </p:attrNameLst>
                                      </p:cBhvr>
                                      <p:to>
                                        <p:strVal val="visible"/>
                                      </p:to>
                                    </p:set>
                                    <p:animEffect transition="in" filter="wipe(left)">
                                      <p:cBhvr>
                                        <p:cTn id="21" dur="500"/>
                                        <p:tgtEl>
                                          <p:spTgt spid="15365">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5365">
                                            <p:txEl>
                                              <p:pRg st="4" end="4"/>
                                            </p:txEl>
                                          </p:spTgt>
                                        </p:tgtEl>
                                        <p:attrNameLst>
                                          <p:attrName>style.visibility</p:attrName>
                                        </p:attrNameLst>
                                      </p:cBhvr>
                                      <p:to>
                                        <p:strVal val="visible"/>
                                      </p:to>
                                    </p:set>
                                    <p:animEffect transition="in" filter="wipe(left)">
                                      <p:cBhvr>
                                        <p:cTn id="24" dur="500"/>
                                        <p:tgtEl>
                                          <p:spTgt spid="15365">
                                            <p:txEl>
                                              <p:pRg st="4" end="4"/>
                                            </p:txEl>
                                          </p:spTgt>
                                        </p:tgtEl>
                                      </p:cBhvr>
                                    </p:animEffect>
                                  </p:childTnLst>
                                </p:cTn>
                              </p:par>
                            </p:childTnLst>
                          </p:cTn>
                        </p:par>
                        <p:par>
                          <p:cTn id="25" fill="hold" nodeType="afterGroup">
                            <p:stCondLst>
                              <p:cond delay="1500"/>
                            </p:stCondLst>
                            <p:childTnLst>
                              <p:par>
                                <p:cTn id="26" presetID="17" presetClass="entr" presetSubtype="4" fill="hold" nodeType="afterEffect">
                                  <p:stCondLst>
                                    <p:cond delay="0"/>
                                  </p:stCondLst>
                                  <p:childTnLst>
                                    <p:set>
                                      <p:cBhvr>
                                        <p:cTn id="27" dur="1" fill="hold">
                                          <p:stCondLst>
                                            <p:cond delay="0"/>
                                          </p:stCondLst>
                                        </p:cTn>
                                        <p:tgtEl>
                                          <p:spTgt spid="15366"/>
                                        </p:tgtEl>
                                        <p:attrNameLst>
                                          <p:attrName>style.visibility</p:attrName>
                                        </p:attrNameLst>
                                      </p:cBhvr>
                                      <p:to>
                                        <p:strVal val="visible"/>
                                      </p:to>
                                    </p:set>
                                    <p:anim calcmode="lin" valueType="num">
                                      <p:cBhvr>
                                        <p:cTn id="28" dur="500" fill="hold"/>
                                        <p:tgtEl>
                                          <p:spTgt spid="15366"/>
                                        </p:tgtEl>
                                        <p:attrNameLst>
                                          <p:attrName>ppt_x</p:attrName>
                                        </p:attrNameLst>
                                      </p:cBhvr>
                                      <p:tavLst>
                                        <p:tav tm="0">
                                          <p:val>
                                            <p:strVal val="#ppt_x"/>
                                          </p:val>
                                        </p:tav>
                                        <p:tav tm="100000">
                                          <p:val>
                                            <p:strVal val="#ppt_x"/>
                                          </p:val>
                                        </p:tav>
                                      </p:tavLst>
                                    </p:anim>
                                    <p:anim calcmode="lin" valueType="num">
                                      <p:cBhvr>
                                        <p:cTn id="29" dur="500" fill="hold"/>
                                        <p:tgtEl>
                                          <p:spTgt spid="15366"/>
                                        </p:tgtEl>
                                        <p:attrNameLst>
                                          <p:attrName>ppt_y</p:attrName>
                                        </p:attrNameLst>
                                      </p:cBhvr>
                                      <p:tavLst>
                                        <p:tav tm="0">
                                          <p:val>
                                            <p:strVal val="#ppt_y+#ppt_h/2"/>
                                          </p:val>
                                        </p:tav>
                                        <p:tav tm="100000">
                                          <p:val>
                                            <p:strVal val="#ppt_y"/>
                                          </p:val>
                                        </p:tav>
                                      </p:tavLst>
                                    </p:anim>
                                    <p:anim calcmode="lin" valueType="num">
                                      <p:cBhvr>
                                        <p:cTn id="30" dur="500" fill="hold"/>
                                        <p:tgtEl>
                                          <p:spTgt spid="15366"/>
                                        </p:tgtEl>
                                        <p:attrNameLst>
                                          <p:attrName>ppt_w</p:attrName>
                                        </p:attrNameLst>
                                      </p:cBhvr>
                                      <p:tavLst>
                                        <p:tav tm="0">
                                          <p:val>
                                            <p:strVal val="#ppt_w"/>
                                          </p:val>
                                        </p:tav>
                                        <p:tav tm="100000">
                                          <p:val>
                                            <p:strVal val="#ppt_w"/>
                                          </p:val>
                                        </p:tav>
                                      </p:tavLst>
                                    </p:anim>
                                    <p:anim calcmode="lin" valueType="num">
                                      <p:cBhvr>
                                        <p:cTn id="31" dur="500" fill="hold"/>
                                        <p:tgtEl>
                                          <p:spTgt spid="153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autoUpdateAnimBg="0" advAuto="0"/>
      <p:bldP spid="1536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9219"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81CC2239-95FB-441B-98ED-4456431A61F4}" type="slidenum">
              <a:rPr lang="en-US" altLang="en-US" sz="2400">
                <a:solidFill>
                  <a:schemeClr val="bg1"/>
                </a:solidFill>
              </a:rPr>
              <a:pPr eaLnBrk="1" hangingPunct="1"/>
              <a:t>7</a:t>
            </a:fld>
            <a:endParaRPr lang="en-US" altLang="en-US" sz="2400">
              <a:solidFill>
                <a:schemeClr val="bg1"/>
              </a:solidFill>
            </a:endParaRPr>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648200"/>
            <a:ext cx="25654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181600"/>
            <a:ext cx="18796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AutoShape 10"/>
          <p:cNvSpPr>
            <a:spLocks noGrp="1" noChangeArrowheads="1"/>
          </p:cNvSpPr>
          <p:nvPr>
            <p:ph type="title"/>
          </p:nvPr>
        </p:nvSpPr>
        <p:spPr/>
        <p:txBody>
          <a:bodyPr/>
          <a:lstStyle/>
          <a:p>
            <a:pPr eaLnBrk="1" hangingPunct="1"/>
            <a:r>
              <a:rPr lang="en-US" altLang="en-US" dirty="0"/>
              <a:t>Simple Carbohydrates</a:t>
            </a:r>
          </a:p>
        </p:txBody>
      </p:sp>
      <p:sp>
        <p:nvSpPr>
          <p:cNvPr id="16395" name="Rectangle 11"/>
          <p:cNvSpPr>
            <a:spLocks noGrp="1" noChangeArrowheads="1"/>
          </p:cNvSpPr>
          <p:nvPr>
            <p:ph type="body" idx="1"/>
          </p:nvPr>
        </p:nvSpPr>
        <p:spPr>
          <a:xfrm>
            <a:off x="1371600" y="2362200"/>
            <a:ext cx="7159625" cy="2408238"/>
          </a:xfrm>
        </p:spPr>
        <p:txBody>
          <a:bodyPr/>
          <a:lstStyle/>
          <a:p>
            <a:pPr eaLnBrk="1" hangingPunct="1"/>
            <a:r>
              <a:rPr lang="en-US" altLang="en-US" dirty="0"/>
              <a:t>Food Sources: </a:t>
            </a:r>
          </a:p>
          <a:p>
            <a:pPr lvl="1" eaLnBrk="1" hangingPunct="1"/>
            <a:r>
              <a:rPr lang="en-US" altLang="en-US" dirty="0"/>
              <a:t>Fruits, juices, milk, and yogurt.</a:t>
            </a:r>
          </a:p>
          <a:p>
            <a:pPr lvl="1" eaLnBrk="1" hangingPunct="1"/>
            <a:r>
              <a:rPr lang="en-US" altLang="en-US" dirty="0"/>
              <a:t>Candy, soda, and jelly.</a:t>
            </a:r>
          </a:p>
          <a:p>
            <a:pPr lvl="2" eaLnBrk="1" hangingPunct="1"/>
            <a:r>
              <a:rPr lang="en-US" altLang="en-US" dirty="0"/>
              <a:t>These simple carbohydrates have a bad reputation because they are high in calories and low in nutritional value.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395">
                                            <p:txEl>
                                              <p:pRg st="0" end="0"/>
                                            </p:txEl>
                                          </p:spTgt>
                                        </p:tgtEl>
                                        <p:attrNameLst>
                                          <p:attrName>style.visibility</p:attrName>
                                        </p:attrNameLst>
                                      </p:cBhvr>
                                      <p:to>
                                        <p:strVal val="visible"/>
                                      </p:to>
                                    </p:set>
                                    <p:animEffect transition="in" filter="wipe(left)">
                                      <p:cBhvr>
                                        <p:cTn id="7" dur="500"/>
                                        <p:tgtEl>
                                          <p:spTgt spid="1639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395">
                                            <p:txEl>
                                              <p:pRg st="1" end="1"/>
                                            </p:txEl>
                                          </p:spTgt>
                                        </p:tgtEl>
                                        <p:attrNameLst>
                                          <p:attrName>style.visibility</p:attrName>
                                        </p:attrNameLst>
                                      </p:cBhvr>
                                      <p:to>
                                        <p:strVal val="visible"/>
                                      </p:to>
                                    </p:set>
                                    <p:animEffect transition="in" filter="wipe(left)">
                                      <p:cBhvr>
                                        <p:cTn id="10" dur="500"/>
                                        <p:tgtEl>
                                          <p:spTgt spid="1639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395">
                                            <p:txEl>
                                              <p:pRg st="2" end="2"/>
                                            </p:txEl>
                                          </p:spTgt>
                                        </p:tgtEl>
                                        <p:attrNameLst>
                                          <p:attrName>style.visibility</p:attrName>
                                        </p:attrNameLst>
                                      </p:cBhvr>
                                      <p:to>
                                        <p:strVal val="visible"/>
                                      </p:to>
                                    </p:set>
                                    <p:animEffect transition="in" filter="wipe(left)">
                                      <p:cBhvr>
                                        <p:cTn id="13" dur="500"/>
                                        <p:tgtEl>
                                          <p:spTgt spid="1639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6395">
                                            <p:txEl>
                                              <p:pRg st="3" end="3"/>
                                            </p:txEl>
                                          </p:spTgt>
                                        </p:tgtEl>
                                        <p:attrNameLst>
                                          <p:attrName>style.visibility</p:attrName>
                                        </p:attrNameLst>
                                      </p:cBhvr>
                                      <p:to>
                                        <p:strVal val="visible"/>
                                      </p:to>
                                    </p:set>
                                    <p:animEffect transition="in" filter="wipe(left)">
                                      <p:cBhvr>
                                        <p:cTn id="16" dur="500"/>
                                        <p:tgtEl>
                                          <p:spTgt spid="16395">
                                            <p:txEl>
                                              <p:pRg st="3" end="3"/>
                                            </p:txEl>
                                          </p:spTgt>
                                        </p:tgtEl>
                                      </p:cBhvr>
                                    </p:animEffect>
                                  </p:childTnLst>
                                </p:cTn>
                              </p:par>
                            </p:childTnLst>
                          </p:cTn>
                        </p:par>
                        <p:par>
                          <p:cTn id="17" fill="hold" nodeType="afterGroup">
                            <p:stCondLst>
                              <p:cond delay="500"/>
                            </p:stCondLst>
                            <p:childTnLst>
                              <p:par>
                                <p:cTn id="18" presetID="12" presetClass="entr" presetSubtype="4" fill="hold" nodeType="afterEffect">
                                  <p:stCondLst>
                                    <p:cond delay="0"/>
                                  </p:stCondLst>
                                  <p:childTnLst>
                                    <p:set>
                                      <p:cBhvr>
                                        <p:cTn id="19" dur="1" fill="hold">
                                          <p:stCondLst>
                                            <p:cond delay="0"/>
                                          </p:stCondLst>
                                        </p:cTn>
                                        <p:tgtEl>
                                          <p:spTgt spid="16388"/>
                                        </p:tgtEl>
                                        <p:attrNameLst>
                                          <p:attrName>style.visibility</p:attrName>
                                        </p:attrNameLst>
                                      </p:cBhvr>
                                      <p:to>
                                        <p:strVal val="visible"/>
                                      </p:to>
                                    </p:set>
                                    <p:animEffect transition="in" filter="slide(fromBottom)">
                                      <p:cBhvr>
                                        <p:cTn id="20" dur="500"/>
                                        <p:tgtEl>
                                          <p:spTgt spid="16388"/>
                                        </p:tgtEl>
                                      </p:cBhvr>
                                    </p:animEffect>
                                  </p:childTnLst>
                                </p:cTn>
                              </p:par>
                            </p:childTnLst>
                          </p:cTn>
                        </p:par>
                        <p:par>
                          <p:cTn id="21" fill="hold" nodeType="afterGroup">
                            <p:stCondLst>
                              <p:cond delay="1000"/>
                            </p:stCondLst>
                            <p:childTnLst>
                              <p:par>
                                <p:cTn id="22" presetID="4" presetClass="entr" presetSubtype="32" fill="hold" nodeType="afterEffect">
                                  <p:stCondLst>
                                    <p:cond delay="0"/>
                                  </p:stCondLst>
                                  <p:childTnLst>
                                    <p:set>
                                      <p:cBhvr>
                                        <p:cTn id="23" dur="1" fill="hold">
                                          <p:stCondLst>
                                            <p:cond delay="0"/>
                                          </p:stCondLst>
                                        </p:cTn>
                                        <p:tgtEl>
                                          <p:spTgt spid="16389"/>
                                        </p:tgtEl>
                                        <p:attrNameLst>
                                          <p:attrName>style.visibility</p:attrName>
                                        </p:attrNameLst>
                                      </p:cBhvr>
                                      <p:to>
                                        <p:strVal val="visible"/>
                                      </p:to>
                                    </p:set>
                                    <p:animEffect transition="in" filter="box(out)">
                                      <p:cBhvr>
                                        <p:cTn id="24"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5"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10243"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EA7E925E-3A33-4959-8341-B5085C998FA9}" type="slidenum">
              <a:rPr lang="en-US" altLang="en-US" sz="2400">
                <a:solidFill>
                  <a:schemeClr val="bg1"/>
                </a:solidFill>
              </a:rPr>
              <a:pPr eaLnBrk="1" hangingPunct="1"/>
              <a:t>8</a:t>
            </a:fld>
            <a:endParaRPr lang="en-US" altLang="en-US" sz="2400">
              <a:solidFill>
                <a:schemeClr val="bg1"/>
              </a:solidFill>
            </a:endParaRPr>
          </a:p>
        </p:txBody>
      </p:sp>
      <p:pic>
        <p:nvPicPr>
          <p:cNvPr id="1741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685800"/>
            <a:ext cx="134937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AutoShape 8"/>
          <p:cNvSpPr>
            <a:spLocks noGrp="1" noChangeArrowheads="1"/>
          </p:cNvSpPr>
          <p:nvPr>
            <p:ph type="title"/>
          </p:nvPr>
        </p:nvSpPr>
        <p:spPr>
          <a:xfrm>
            <a:off x="1295400" y="914400"/>
            <a:ext cx="6934200" cy="1066800"/>
          </a:xfrm>
        </p:spPr>
        <p:txBody>
          <a:bodyPr/>
          <a:lstStyle/>
          <a:p>
            <a:pPr eaLnBrk="1" hangingPunct="1">
              <a:lnSpc>
                <a:spcPct val="80000"/>
              </a:lnSpc>
            </a:pPr>
            <a:r>
              <a:rPr lang="en-US" altLang="en-US" sz="3000" dirty="0"/>
              <a:t>Starches or </a:t>
            </a:r>
            <a:br>
              <a:rPr lang="en-US" altLang="en-US" sz="3000" dirty="0"/>
            </a:br>
            <a:r>
              <a:rPr lang="en-US" altLang="en-US" sz="3000" dirty="0"/>
              <a:t>Complex Carbohydrates</a:t>
            </a:r>
            <a:endParaRPr lang="en-US" altLang="en-US" dirty="0"/>
          </a:p>
        </p:txBody>
      </p:sp>
      <p:sp>
        <p:nvSpPr>
          <p:cNvPr id="17417" name="Rectangle 9"/>
          <p:cNvSpPr>
            <a:spLocks noGrp="1" noChangeArrowheads="1"/>
          </p:cNvSpPr>
          <p:nvPr>
            <p:ph type="body" idx="1"/>
          </p:nvPr>
        </p:nvSpPr>
        <p:spPr>
          <a:xfrm>
            <a:off x="1371600" y="2362200"/>
            <a:ext cx="7159625" cy="3562350"/>
          </a:xfrm>
        </p:spPr>
        <p:txBody>
          <a:bodyPr/>
          <a:lstStyle/>
          <a:p>
            <a:pPr eaLnBrk="1" hangingPunct="1"/>
            <a:r>
              <a:rPr lang="en-US" altLang="en-US" dirty="0"/>
              <a:t>Food Sources: </a:t>
            </a:r>
          </a:p>
          <a:p>
            <a:pPr lvl="1" eaLnBrk="1" hangingPunct="1"/>
            <a:r>
              <a:rPr lang="en-US" altLang="en-US" dirty="0"/>
              <a:t>Whole grain breads and cereals, </a:t>
            </a:r>
            <a:br>
              <a:rPr lang="en-US" altLang="en-US" dirty="0"/>
            </a:br>
            <a:r>
              <a:rPr lang="en-US" altLang="en-US" dirty="0"/>
              <a:t>pasta, vegetables, rice, tortilla </a:t>
            </a:r>
            <a:br>
              <a:rPr lang="en-US" altLang="en-US" dirty="0"/>
            </a:br>
            <a:r>
              <a:rPr lang="en-US" altLang="en-US" dirty="0"/>
              <a:t>and legumes.</a:t>
            </a:r>
          </a:p>
          <a:p>
            <a:pPr eaLnBrk="1" hangingPunct="1"/>
            <a:r>
              <a:rPr lang="en-US" altLang="en-US" dirty="0"/>
              <a:t>Function in the Body:</a:t>
            </a:r>
          </a:p>
          <a:p>
            <a:pPr lvl="1" eaLnBrk="1" hangingPunct="1"/>
            <a:r>
              <a:rPr lang="en-US" altLang="en-US" dirty="0"/>
              <a:t>An excellent source of fuel (energy) </a:t>
            </a:r>
            <a:br>
              <a:rPr lang="en-US" altLang="en-US" dirty="0"/>
            </a:br>
            <a:r>
              <a:rPr lang="en-US" altLang="en-US" dirty="0"/>
              <a:t>for the body.</a:t>
            </a:r>
          </a:p>
          <a:p>
            <a:pPr lvl="1" eaLnBrk="1" hangingPunct="1"/>
            <a:r>
              <a:rPr lang="en-US" altLang="en-US" dirty="0"/>
              <a:t>Rich in vitamins, minerals and fiber.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417">
                                            <p:txEl>
                                              <p:pRg st="0" end="0"/>
                                            </p:txEl>
                                          </p:spTgt>
                                        </p:tgtEl>
                                        <p:attrNameLst>
                                          <p:attrName>style.visibility</p:attrName>
                                        </p:attrNameLst>
                                      </p:cBhvr>
                                      <p:to>
                                        <p:strVal val="visible"/>
                                      </p:to>
                                    </p:set>
                                    <p:animEffect transition="in" filter="wipe(left)">
                                      <p:cBhvr>
                                        <p:cTn id="7" dur="500"/>
                                        <p:tgtEl>
                                          <p:spTgt spid="1741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417">
                                            <p:txEl>
                                              <p:pRg st="1" end="1"/>
                                            </p:txEl>
                                          </p:spTgt>
                                        </p:tgtEl>
                                        <p:attrNameLst>
                                          <p:attrName>style.visibility</p:attrName>
                                        </p:attrNameLst>
                                      </p:cBhvr>
                                      <p:to>
                                        <p:strVal val="visible"/>
                                      </p:to>
                                    </p:set>
                                    <p:animEffect transition="in" filter="wipe(left)">
                                      <p:cBhvr>
                                        <p:cTn id="10" dur="500"/>
                                        <p:tgtEl>
                                          <p:spTgt spid="17417">
                                            <p:txEl>
                                              <p:pRg st="1" end="1"/>
                                            </p:txEl>
                                          </p:spTgt>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7417">
                                            <p:txEl>
                                              <p:pRg st="2" end="2"/>
                                            </p:txEl>
                                          </p:spTgt>
                                        </p:tgtEl>
                                        <p:attrNameLst>
                                          <p:attrName>style.visibility</p:attrName>
                                        </p:attrNameLst>
                                      </p:cBhvr>
                                      <p:to>
                                        <p:strVal val="visible"/>
                                      </p:to>
                                    </p:set>
                                    <p:animEffect transition="in" filter="wipe(left)">
                                      <p:cBhvr>
                                        <p:cTn id="14" dur="500"/>
                                        <p:tgtEl>
                                          <p:spTgt spid="17417">
                                            <p:txEl>
                                              <p:pRg st="2" end="2"/>
                                            </p:txEl>
                                          </p:spTgt>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17417">
                                            <p:txEl>
                                              <p:pRg st="3" end="3"/>
                                            </p:txEl>
                                          </p:spTgt>
                                        </p:tgtEl>
                                        <p:attrNameLst>
                                          <p:attrName>style.visibility</p:attrName>
                                        </p:attrNameLst>
                                      </p:cBhvr>
                                      <p:to>
                                        <p:strVal val="visible"/>
                                      </p:to>
                                    </p:set>
                                    <p:animEffect transition="in" filter="wipe(left)">
                                      <p:cBhvr>
                                        <p:cTn id="17" dur="500"/>
                                        <p:tgtEl>
                                          <p:spTgt spid="17417">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7417">
                                            <p:txEl>
                                              <p:pRg st="4" end="4"/>
                                            </p:txEl>
                                          </p:spTgt>
                                        </p:tgtEl>
                                        <p:attrNameLst>
                                          <p:attrName>style.visibility</p:attrName>
                                        </p:attrNameLst>
                                      </p:cBhvr>
                                      <p:to>
                                        <p:strVal val="visible"/>
                                      </p:to>
                                    </p:set>
                                    <p:animEffect transition="in" filter="wipe(left)">
                                      <p:cBhvr>
                                        <p:cTn id="20" dur="500"/>
                                        <p:tgtEl>
                                          <p:spTgt spid="17417">
                                            <p:txEl>
                                              <p:pRg st="4" end="4"/>
                                            </p:txEl>
                                          </p:spTgt>
                                        </p:tgtEl>
                                      </p:cBhvr>
                                    </p:animEffect>
                                  </p:childTnLst>
                                </p:cTn>
                              </p:par>
                            </p:childTnLst>
                          </p:cTn>
                        </p:par>
                        <p:par>
                          <p:cTn id="21" fill="hold" nodeType="afterGroup">
                            <p:stCondLst>
                              <p:cond delay="1000"/>
                            </p:stCondLst>
                            <p:childTnLst>
                              <p:par>
                                <p:cTn id="22" presetID="17" presetClass="entr" presetSubtype="4" fill="hold" nodeType="afterEffect">
                                  <p:stCondLst>
                                    <p:cond delay="0"/>
                                  </p:stCondLst>
                                  <p:childTnLst>
                                    <p:set>
                                      <p:cBhvr>
                                        <p:cTn id="23" dur="1" fill="hold">
                                          <p:stCondLst>
                                            <p:cond delay="0"/>
                                          </p:stCondLst>
                                        </p:cTn>
                                        <p:tgtEl>
                                          <p:spTgt spid="17414"/>
                                        </p:tgtEl>
                                        <p:attrNameLst>
                                          <p:attrName>style.visibility</p:attrName>
                                        </p:attrNameLst>
                                      </p:cBhvr>
                                      <p:to>
                                        <p:strVal val="visible"/>
                                      </p:to>
                                    </p:set>
                                    <p:anim calcmode="lin" valueType="num">
                                      <p:cBhvr>
                                        <p:cTn id="24" dur="500" fill="hold"/>
                                        <p:tgtEl>
                                          <p:spTgt spid="17414"/>
                                        </p:tgtEl>
                                        <p:attrNameLst>
                                          <p:attrName>ppt_x</p:attrName>
                                        </p:attrNameLst>
                                      </p:cBhvr>
                                      <p:tavLst>
                                        <p:tav tm="0">
                                          <p:val>
                                            <p:strVal val="#ppt_x"/>
                                          </p:val>
                                        </p:tav>
                                        <p:tav tm="100000">
                                          <p:val>
                                            <p:strVal val="#ppt_x"/>
                                          </p:val>
                                        </p:tav>
                                      </p:tavLst>
                                    </p:anim>
                                    <p:anim calcmode="lin" valueType="num">
                                      <p:cBhvr>
                                        <p:cTn id="25" dur="500" fill="hold"/>
                                        <p:tgtEl>
                                          <p:spTgt spid="17414"/>
                                        </p:tgtEl>
                                        <p:attrNameLst>
                                          <p:attrName>ppt_y</p:attrName>
                                        </p:attrNameLst>
                                      </p:cBhvr>
                                      <p:tavLst>
                                        <p:tav tm="0">
                                          <p:val>
                                            <p:strVal val="#ppt_y+#ppt_h/2"/>
                                          </p:val>
                                        </p:tav>
                                        <p:tav tm="100000">
                                          <p:val>
                                            <p:strVal val="#ppt_y"/>
                                          </p:val>
                                        </p:tav>
                                      </p:tavLst>
                                    </p:anim>
                                    <p:anim calcmode="lin" valueType="num">
                                      <p:cBhvr>
                                        <p:cTn id="26" dur="500" fill="hold"/>
                                        <p:tgtEl>
                                          <p:spTgt spid="17414"/>
                                        </p:tgtEl>
                                        <p:attrNameLst>
                                          <p:attrName>ppt_w</p:attrName>
                                        </p:attrNameLst>
                                      </p:cBhvr>
                                      <p:tavLst>
                                        <p:tav tm="0">
                                          <p:val>
                                            <p:strVal val="#ppt_w"/>
                                          </p:val>
                                        </p:tav>
                                        <p:tav tm="100000">
                                          <p:val>
                                            <p:strVal val="#ppt_w"/>
                                          </p:val>
                                        </p:tav>
                                      </p:tavLst>
                                    </p:anim>
                                    <p:anim calcmode="lin" valueType="num">
                                      <p:cBhvr>
                                        <p:cTn id="27" dur="500" fill="hold"/>
                                        <p:tgtEl>
                                          <p:spTgt spid="174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7"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r>
              <a:rPr lang="en-US" altLang="en-US" sz="1000" b="0">
                <a:solidFill>
                  <a:srgbClr val="000000"/>
                </a:solidFill>
              </a:rPr>
              <a:t>©2002 Learning Zone Express</a:t>
            </a:r>
            <a:endParaRPr lang="en-US" altLang="en-US" sz="1000" b="0">
              <a:solidFill>
                <a:schemeClr val="tx1"/>
              </a:solidFill>
            </a:endParaRPr>
          </a:p>
        </p:txBody>
      </p:sp>
      <p:sp>
        <p:nvSpPr>
          <p:cNvPr id="11267" name="Slide Number Placeholder 5"/>
          <p:cNvSpPr>
            <a:spLocks noGrp="1"/>
          </p:cNvSpPr>
          <p:nvPr>
            <p:ph type="sldNum" sz="quarter" idx="12"/>
          </p:nvPr>
        </p:nvSpPr>
        <p:spPr>
          <a:noFill/>
        </p:spPr>
        <p:txBody>
          <a:bodyPr/>
          <a:lstStyle>
            <a:lvl1pPr eaLnBrk="0" hangingPunct="0">
              <a:defRPr sz="1600" b="1">
                <a:solidFill>
                  <a:srgbClr val="FA4E19"/>
                </a:solidFill>
                <a:latin typeface="Arial" panose="020B0604020202020204" pitchFamily="34" charset="0"/>
              </a:defRPr>
            </a:lvl1pPr>
            <a:lvl2pPr marL="742950" indent="-285750" eaLnBrk="0" hangingPunct="0">
              <a:defRPr sz="1600" b="1">
                <a:solidFill>
                  <a:srgbClr val="FA4E19"/>
                </a:solidFill>
                <a:latin typeface="Arial" panose="020B0604020202020204" pitchFamily="34" charset="0"/>
              </a:defRPr>
            </a:lvl2pPr>
            <a:lvl3pPr marL="1143000" indent="-228600" eaLnBrk="0" hangingPunct="0">
              <a:defRPr sz="1600" b="1">
                <a:solidFill>
                  <a:srgbClr val="FA4E19"/>
                </a:solidFill>
                <a:latin typeface="Arial" panose="020B0604020202020204" pitchFamily="34" charset="0"/>
              </a:defRPr>
            </a:lvl3pPr>
            <a:lvl4pPr marL="1600200" indent="-228600" eaLnBrk="0" hangingPunct="0">
              <a:defRPr sz="1600" b="1">
                <a:solidFill>
                  <a:srgbClr val="FA4E19"/>
                </a:solidFill>
                <a:latin typeface="Arial" panose="020B0604020202020204" pitchFamily="34" charset="0"/>
              </a:defRPr>
            </a:lvl4pPr>
            <a:lvl5pPr marL="2057400" indent="-228600" eaLnBrk="0" hangingPunct="0">
              <a:defRPr sz="1600" b="1">
                <a:solidFill>
                  <a:srgbClr val="FA4E19"/>
                </a:solidFill>
                <a:latin typeface="Arial" panose="020B0604020202020204" pitchFamily="34" charset="0"/>
              </a:defRPr>
            </a:lvl5pPr>
            <a:lvl6pPr marL="2514600" indent="-228600" eaLnBrk="0" fontAlgn="base" hangingPunct="0">
              <a:spcBef>
                <a:spcPct val="0"/>
              </a:spcBef>
              <a:spcAft>
                <a:spcPct val="0"/>
              </a:spcAft>
              <a:defRPr sz="1600" b="1">
                <a:solidFill>
                  <a:srgbClr val="FA4E19"/>
                </a:solidFill>
                <a:latin typeface="Arial" panose="020B0604020202020204" pitchFamily="34" charset="0"/>
              </a:defRPr>
            </a:lvl6pPr>
            <a:lvl7pPr marL="2971800" indent="-228600" eaLnBrk="0" fontAlgn="base" hangingPunct="0">
              <a:spcBef>
                <a:spcPct val="0"/>
              </a:spcBef>
              <a:spcAft>
                <a:spcPct val="0"/>
              </a:spcAft>
              <a:defRPr sz="1600" b="1">
                <a:solidFill>
                  <a:srgbClr val="FA4E19"/>
                </a:solidFill>
                <a:latin typeface="Arial" panose="020B0604020202020204" pitchFamily="34" charset="0"/>
              </a:defRPr>
            </a:lvl7pPr>
            <a:lvl8pPr marL="3429000" indent="-228600" eaLnBrk="0" fontAlgn="base" hangingPunct="0">
              <a:spcBef>
                <a:spcPct val="0"/>
              </a:spcBef>
              <a:spcAft>
                <a:spcPct val="0"/>
              </a:spcAft>
              <a:defRPr sz="1600" b="1">
                <a:solidFill>
                  <a:srgbClr val="FA4E19"/>
                </a:solidFill>
                <a:latin typeface="Arial" panose="020B0604020202020204" pitchFamily="34" charset="0"/>
              </a:defRPr>
            </a:lvl8pPr>
            <a:lvl9pPr marL="3886200" indent="-228600" eaLnBrk="0" fontAlgn="base" hangingPunct="0">
              <a:spcBef>
                <a:spcPct val="0"/>
              </a:spcBef>
              <a:spcAft>
                <a:spcPct val="0"/>
              </a:spcAft>
              <a:defRPr sz="1600" b="1">
                <a:solidFill>
                  <a:srgbClr val="FA4E19"/>
                </a:solidFill>
                <a:latin typeface="Arial" panose="020B0604020202020204" pitchFamily="34" charset="0"/>
              </a:defRPr>
            </a:lvl9pPr>
          </a:lstStyle>
          <a:p>
            <a:pPr eaLnBrk="1" hangingPunct="1"/>
            <a:fld id="{5C4F372D-C45D-470D-8B93-9428B6BF1EFA}" type="slidenum">
              <a:rPr lang="en-US" altLang="en-US" sz="2400">
                <a:solidFill>
                  <a:schemeClr val="bg1"/>
                </a:solidFill>
              </a:rPr>
              <a:pPr eaLnBrk="1" hangingPunct="1"/>
              <a:t>9</a:t>
            </a:fld>
            <a:endParaRPr lang="en-US" altLang="en-US" sz="2400">
              <a:solidFill>
                <a:schemeClr val="bg1"/>
              </a:solidFill>
            </a:endParaRPr>
          </a:p>
        </p:txBody>
      </p:sp>
      <p:sp>
        <p:nvSpPr>
          <p:cNvPr id="11268" name="AutoShape 4"/>
          <p:cNvSpPr>
            <a:spLocks noGrp="1" noChangeArrowheads="1"/>
          </p:cNvSpPr>
          <p:nvPr>
            <p:ph type="title"/>
          </p:nvPr>
        </p:nvSpPr>
        <p:spPr/>
        <p:txBody>
          <a:bodyPr/>
          <a:lstStyle/>
          <a:p>
            <a:pPr eaLnBrk="1" hangingPunct="1"/>
            <a:r>
              <a:rPr lang="en-US" altLang="en-US" dirty="0"/>
              <a:t>Fiber</a:t>
            </a:r>
          </a:p>
        </p:txBody>
      </p:sp>
      <p:sp>
        <p:nvSpPr>
          <p:cNvPr id="18437" name="Rectangle 5"/>
          <p:cNvSpPr>
            <a:spLocks noGrp="1" noChangeArrowheads="1"/>
          </p:cNvSpPr>
          <p:nvPr>
            <p:ph type="body" idx="1"/>
          </p:nvPr>
        </p:nvSpPr>
        <p:spPr>
          <a:xfrm>
            <a:off x="1371600" y="2362200"/>
            <a:ext cx="7162800" cy="4187825"/>
          </a:xfrm>
          <a:noFill/>
        </p:spPr>
        <p:txBody>
          <a:bodyPr/>
          <a:lstStyle/>
          <a:p>
            <a:pPr eaLnBrk="1" hangingPunct="1">
              <a:lnSpc>
                <a:spcPct val="90000"/>
              </a:lnSpc>
            </a:pPr>
            <a:r>
              <a:rPr lang="en-US" altLang="en-US" sz="2000" dirty="0">
                <a:latin typeface="Times" panose="02020603050405020304" pitchFamily="18" charset="0"/>
              </a:rPr>
              <a:t>Fiber is </a:t>
            </a:r>
            <a:r>
              <a:rPr lang="en-US" altLang="en-US" sz="2000" i="1" u="sng" dirty="0">
                <a:latin typeface="Times" panose="02020603050405020304" pitchFamily="18" charset="0"/>
              </a:rPr>
              <a:t>the plant material that doesn’t </a:t>
            </a:r>
            <a:br>
              <a:rPr lang="en-US" altLang="en-US" sz="2000" i="1" u="sng" dirty="0">
                <a:latin typeface="Times" panose="02020603050405020304" pitchFamily="18" charset="0"/>
              </a:rPr>
            </a:br>
            <a:r>
              <a:rPr lang="en-US" altLang="en-US" sz="2000" i="1" u="sng" dirty="0">
                <a:latin typeface="Times" panose="02020603050405020304" pitchFamily="18" charset="0"/>
              </a:rPr>
              <a:t>break down when you digest food.</a:t>
            </a:r>
            <a:r>
              <a:rPr lang="en-US" altLang="en-US" sz="2400" dirty="0">
                <a:latin typeface="Times" panose="02020603050405020304" pitchFamily="18" charset="0"/>
              </a:rPr>
              <a:t> </a:t>
            </a:r>
            <a:r>
              <a:rPr lang="en-US" altLang="en-US" sz="2000" dirty="0">
                <a:latin typeface="Times" panose="02020603050405020304" pitchFamily="18" charset="0"/>
              </a:rPr>
              <a:t>Many, </a:t>
            </a:r>
            <a:br>
              <a:rPr lang="en-US" altLang="en-US" sz="2000" dirty="0">
                <a:latin typeface="Times" panose="02020603050405020304" pitchFamily="18" charset="0"/>
              </a:rPr>
            </a:br>
            <a:r>
              <a:rPr lang="en-US" altLang="en-US" sz="2000" dirty="0">
                <a:latin typeface="Times" panose="02020603050405020304" pitchFamily="18" charset="0"/>
              </a:rPr>
              <a:t>but not all, complex carbohydrates contain fiber.</a:t>
            </a:r>
            <a:r>
              <a:rPr lang="en-US" altLang="en-US" sz="2000" dirty="0"/>
              <a:t>  </a:t>
            </a:r>
            <a:endParaRPr lang="en-US" altLang="en-US" sz="2400" dirty="0"/>
          </a:p>
          <a:p>
            <a:pPr eaLnBrk="1" hangingPunct="1">
              <a:lnSpc>
                <a:spcPct val="90000"/>
              </a:lnSpc>
            </a:pPr>
            <a:r>
              <a:rPr lang="en-US" altLang="en-US" sz="2400" dirty="0"/>
              <a:t>Food Sources: </a:t>
            </a:r>
          </a:p>
          <a:p>
            <a:pPr lvl="1" eaLnBrk="1" hangingPunct="1">
              <a:lnSpc>
                <a:spcPct val="90000"/>
              </a:lnSpc>
            </a:pPr>
            <a:r>
              <a:rPr lang="en-US" altLang="en-US" sz="2000" dirty="0"/>
              <a:t>Oatmeal, fruits, vegetables, whole grains and legumes.</a:t>
            </a:r>
          </a:p>
          <a:p>
            <a:pPr eaLnBrk="1" hangingPunct="1">
              <a:lnSpc>
                <a:spcPct val="90000"/>
              </a:lnSpc>
            </a:pPr>
            <a:r>
              <a:rPr lang="en-US" altLang="en-US" sz="2400" dirty="0"/>
              <a:t>Function in the Body:</a:t>
            </a:r>
          </a:p>
          <a:p>
            <a:pPr lvl="1" eaLnBrk="1" hangingPunct="1">
              <a:lnSpc>
                <a:spcPct val="90000"/>
              </a:lnSpc>
            </a:pPr>
            <a:r>
              <a:rPr lang="en-US" altLang="en-US" sz="2000" dirty="0"/>
              <a:t>Aids in digestion.</a:t>
            </a:r>
          </a:p>
          <a:p>
            <a:pPr lvl="1" eaLnBrk="1" hangingPunct="1">
              <a:lnSpc>
                <a:spcPct val="90000"/>
              </a:lnSpc>
            </a:pPr>
            <a:r>
              <a:rPr lang="en-US" altLang="en-US" sz="2000" dirty="0"/>
              <a:t>May reduce the risk of developing some diseases like heart disease, diabetes and obesity, and certain types of cancer.</a:t>
            </a:r>
          </a:p>
          <a:p>
            <a:pPr lvl="1" eaLnBrk="1" hangingPunct="1">
              <a:lnSpc>
                <a:spcPct val="90000"/>
              </a:lnSpc>
            </a:pPr>
            <a:r>
              <a:rPr lang="en-US" altLang="en-US" sz="2000" dirty="0"/>
              <a:t>Helps promote regularity. </a:t>
            </a:r>
          </a:p>
          <a:p>
            <a:pPr lvl="1" eaLnBrk="1" hangingPunct="1">
              <a:lnSpc>
                <a:spcPct val="90000"/>
              </a:lnSpc>
            </a:pPr>
            <a:endParaRPr lang="en-US" altLang="en-US" sz="2000" dirty="0"/>
          </a:p>
        </p:txBody>
      </p:sp>
      <p:pic>
        <p:nvPicPr>
          <p:cNvPr id="184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04800"/>
            <a:ext cx="175577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animEffect transition="in" filter="wipe(left)">
                                      <p:cBhvr>
                                        <p:cTn id="7" dur="500"/>
                                        <p:tgtEl>
                                          <p:spTgt spid="18437">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437">
                                            <p:txEl>
                                              <p:pRg st="1" end="1"/>
                                            </p:txEl>
                                          </p:spTgt>
                                        </p:tgtEl>
                                        <p:attrNameLst>
                                          <p:attrName>style.visibility</p:attrName>
                                        </p:attrNameLst>
                                      </p:cBhvr>
                                      <p:to>
                                        <p:strVal val="visible"/>
                                      </p:to>
                                    </p:set>
                                    <p:animEffect transition="in" filter="wipe(left)">
                                      <p:cBhvr>
                                        <p:cTn id="11" dur="500"/>
                                        <p:tgtEl>
                                          <p:spTgt spid="18437">
                                            <p:txEl>
                                              <p:pRg st="1" end="1"/>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8437">
                                            <p:txEl>
                                              <p:pRg st="2" end="2"/>
                                            </p:txEl>
                                          </p:spTgt>
                                        </p:tgtEl>
                                        <p:attrNameLst>
                                          <p:attrName>style.visibility</p:attrName>
                                        </p:attrNameLst>
                                      </p:cBhvr>
                                      <p:to>
                                        <p:strVal val="visible"/>
                                      </p:to>
                                    </p:set>
                                    <p:animEffect transition="in" filter="wipe(left)">
                                      <p:cBhvr>
                                        <p:cTn id="14" dur="500"/>
                                        <p:tgtEl>
                                          <p:spTgt spid="18437">
                                            <p:txEl>
                                              <p:pRg st="2" end="2"/>
                                            </p:txEl>
                                          </p:spTgt>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8437">
                                            <p:txEl>
                                              <p:pRg st="3" end="3"/>
                                            </p:txEl>
                                          </p:spTgt>
                                        </p:tgtEl>
                                        <p:attrNameLst>
                                          <p:attrName>style.visibility</p:attrName>
                                        </p:attrNameLst>
                                      </p:cBhvr>
                                      <p:to>
                                        <p:strVal val="visible"/>
                                      </p:to>
                                    </p:set>
                                    <p:animEffect transition="in" filter="wipe(left)">
                                      <p:cBhvr>
                                        <p:cTn id="18" dur="500"/>
                                        <p:tgtEl>
                                          <p:spTgt spid="18437">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8437">
                                            <p:txEl>
                                              <p:pRg st="4" end="4"/>
                                            </p:txEl>
                                          </p:spTgt>
                                        </p:tgtEl>
                                        <p:attrNameLst>
                                          <p:attrName>style.visibility</p:attrName>
                                        </p:attrNameLst>
                                      </p:cBhvr>
                                      <p:to>
                                        <p:strVal val="visible"/>
                                      </p:to>
                                    </p:set>
                                    <p:animEffect transition="in" filter="wipe(left)">
                                      <p:cBhvr>
                                        <p:cTn id="21" dur="500"/>
                                        <p:tgtEl>
                                          <p:spTgt spid="18437">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8437">
                                            <p:txEl>
                                              <p:pRg st="5" end="5"/>
                                            </p:txEl>
                                          </p:spTgt>
                                        </p:tgtEl>
                                        <p:attrNameLst>
                                          <p:attrName>style.visibility</p:attrName>
                                        </p:attrNameLst>
                                      </p:cBhvr>
                                      <p:to>
                                        <p:strVal val="visible"/>
                                      </p:to>
                                    </p:set>
                                    <p:animEffect transition="in" filter="wipe(left)">
                                      <p:cBhvr>
                                        <p:cTn id="24" dur="500"/>
                                        <p:tgtEl>
                                          <p:spTgt spid="18437">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8437">
                                            <p:txEl>
                                              <p:pRg st="6" end="6"/>
                                            </p:txEl>
                                          </p:spTgt>
                                        </p:tgtEl>
                                        <p:attrNameLst>
                                          <p:attrName>style.visibility</p:attrName>
                                        </p:attrNameLst>
                                      </p:cBhvr>
                                      <p:to>
                                        <p:strVal val="visible"/>
                                      </p:to>
                                    </p:set>
                                    <p:animEffect transition="in" filter="wipe(left)">
                                      <p:cBhvr>
                                        <p:cTn id="27" dur="500"/>
                                        <p:tgtEl>
                                          <p:spTgt spid="18437">
                                            <p:txEl>
                                              <p:pRg st="6" end="6"/>
                                            </p:txEl>
                                          </p:spTgt>
                                        </p:tgtEl>
                                      </p:cBhvr>
                                    </p:animEffect>
                                  </p:childTnLst>
                                </p:cTn>
                              </p:par>
                            </p:childTnLst>
                          </p:cTn>
                        </p:par>
                        <p:par>
                          <p:cTn id="28" fill="hold" nodeType="afterGroup">
                            <p:stCondLst>
                              <p:cond delay="1500"/>
                            </p:stCondLst>
                            <p:childTnLst>
                              <p:par>
                                <p:cTn id="29" presetID="23" presetClass="entr" presetSubtype="272" fill="hold" nodeType="afterEffect">
                                  <p:stCondLst>
                                    <p:cond delay="0"/>
                                  </p:stCondLst>
                                  <p:childTnLst>
                                    <p:set>
                                      <p:cBhvr>
                                        <p:cTn id="30" dur="1" fill="hold">
                                          <p:stCondLst>
                                            <p:cond delay="0"/>
                                          </p:stCondLst>
                                        </p:cTn>
                                        <p:tgtEl>
                                          <p:spTgt spid="18438"/>
                                        </p:tgtEl>
                                        <p:attrNameLst>
                                          <p:attrName>style.visibility</p:attrName>
                                        </p:attrNameLst>
                                      </p:cBhvr>
                                      <p:to>
                                        <p:strVal val="visible"/>
                                      </p:to>
                                    </p:set>
                                    <p:anim calcmode="lin" valueType="num">
                                      <p:cBhvr>
                                        <p:cTn id="31" dur="500" fill="hold"/>
                                        <p:tgtEl>
                                          <p:spTgt spid="18438"/>
                                        </p:tgtEl>
                                        <p:attrNameLst>
                                          <p:attrName>ppt_w</p:attrName>
                                        </p:attrNameLst>
                                      </p:cBhvr>
                                      <p:tavLst>
                                        <p:tav tm="0">
                                          <p:val>
                                            <p:strVal val="2/3*#ppt_w"/>
                                          </p:val>
                                        </p:tav>
                                        <p:tav tm="100000">
                                          <p:val>
                                            <p:strVal val="#ppt_w"/>
                                          </p:val>
                                        </p:tav>
                                      </p:tavLst>
                                    </p:anim>
                                    <p:anim calcmode="lin" valueType="num">
                                      <p:cBhvr>
                                        <p:cTn id="32" dur="500" fill="hold"/>
                                        <p:tgtEl>
                                          <p:spTgt spid="18438"/>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autoUpdateAnimBg="0" advAuto="0"/>
    </p:bld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1" i="0" u="none" strike="noStrike" cap="none" normalizeH="0" baseline="0" smtClean="0">
            <a:ln>
              <a:noFill/>
            </a:ln>
            <a:solidFill>
              <a:srgbClr val="FA4E1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1" i="0" u="none" strike="noStrike" cap="none" normalizeH="0" baseline="0" smtClean="0">
            <a:ln>
              <a:noFill/>
            </a:ln>
            <a:solidFill>
              <a:srgbClr val="FA4E19"/>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1861</TotalTime>
  <Words>1087</Words>
  <Application>Microsoft Office PowerPoint</Application>
  <PresentationFormat>On-screen Show (4:3)</PresentationFormat>
  <Paragraphs>230</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Black</vt:lpstr>
      <vt:lpstr>Wingdings</vt:lpstr>
      <vt:lpstr>Times</vt:lpstr>
      <vt:lpstr>Times New Roman</vt:lpstr>
      <vt:lpstr>Capsules</vt:lpstr>
      <vt:lpstr>PowerPoint Presentation</vt:lpstr>
      <vt:lpstr>Nutrients</vt:lpstr>
      <vt:lpstr>Balance is Key</vt:lpstr>
      <vt:lpstr>The 6 Essential Nutrients</vt:lpstr>
      <vt:lpstr>Water</vt:lpstr>
      <vt:lpstr>Carbohydrates</vt:lpstr>
      <vt:lpstr>Simple Carbohydrates</vt:lpstr>
      <vt:lpstr>Starches or  Complex Carbohydrates</vt:lpstr>
      <vt:lpstr>Fiber</vt:lpstr>
      <vt:lpstr>Proteins</vt:lpstr>
      <vt:lpstr>Amino Acids</vt:lpstr>
      <vt:lpstr>Fat      - The most concentrated form of food energy (calories).</vt:lpstr>
      <vt:lpstr>Types of Fat</vt:lpstr>
      <vt:lpstr>Cholesterol - A fat-like substance that is part of every cell of the body.</vt:lpstr>
      <vt:lpstr>Vitamins</vt:lpstr>
      <vt:lpstr>Fat/Water Soluble Vitamins</vt:lpstr>
      <vt:lpstr>Eating Out</vt:lpstr>
      <vt:lpstr>Food Labels</vt:lpstr>
      <vt:lpstr>Recommended Calorie Intake</vt:lpstr>
      <vt:lpstr>How much energy do you need?</vt:lpstr>
      <vt:lpstr>Weight Gain or Loss</vt:lpstr>
      <vt:lpstr>Balance</vt:lpstr>
      <vt:lpstr>Food Log</vt:lpstr>
    </vt:vector>
  </TitlesOfParts>
  <Company>©2002 Learning Zone Express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Nutrient Basics</dc:title>
  <dc:creator>Louanne Kaupa, RD, LN.</dc:creator>
  <dc:description>This presentation is protected under copyright law. Unauthorized reproduction or distribution of this presentation, or any portion of it, may result in severe civil and criminal penalties, and will be prosecuted to the maximum extent possible under law.</dc:description>
  <cp:lastModifiedBy>Nicole Stueve</cp:lastModifiedBy>
  <cp:revision>92</cp:revision>
  <cp:lastPrinted>2003-09-15T18:48:23Z</cp:lastPrinted>
  <dcterms:created xsi:type="dcterms:W3CDTF">2001-12-24T21:02:43Z</dcterms:created>
  <dcterms:modified xsi:type="dcterms:W3CDTF">2016-11-02T18:10:24Z</dcterms:modified>
</cp:coreProperties>
</file>