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3"/>
  </p:notesMasterIdLst>
  <p:sldIdLst>
    <p:sldId id="256" r:id="rId2"/>
    <p:sldId id="257" r:id="rId3"/>
    <p:sldId id="258" r:id="rId4"/>
    <p:sldId id="265" r:id="rId5"/>
    <p:sldId id="268" r:id="rId6"/>
    <p:sldId id="259" r:id="rId7"/>
    <p:sldId id="266" r:id="rId8"/>
    <p:sldId id="263" r:id="rId9"/>
    <p:sldId id="267" r:id="rId10"/>
    <p:sldId id="262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64" autoAdjust="0"/>
    <p:restoredTop sz="86431" autoAdjust="0"/>
  </p:normalViewPr>
  <p:slideViewPr>
    <p:cSldViewPr snapToObjects="1"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00FC-1C6F-4E75-ADBE-BAA6B36A5B27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AF4A-F63C-4726-9A75-F5BF8D2F3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8AF4A-F63C-4726-9A75-F5BF8D2F3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1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2998DC-7B83-3F44-A9BF-4C7B6F23AC6C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E1D1536-6146-3548-BBAE-FF4E62780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7583488" cy="1470025"/>
          </a:xfrm>
        </p:spPr>
        <p:txBody>
          <a:bodyPr/>
          <a:lstStyle/>
          <a:p>
            <a:pPr algn="l"/>
            <a:r>
              <a:rPr lang="en-US" dirty="0" smtClean="0"/>
              <a:t>Newsletters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28173"/>
              </p:ext>
            </p:extLst>
          </p:nvPr>
        </p:nvGraphicFramePr>
        <p:xfrm>
          <a:off x="4800600" y="1295400"/>
          <a:ext cx="3865563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4" imgW="5829199" imgH="7543800" progId="AcroExch.Document.7">
                  <p:embed/>
                </p:oleObj>
              </mc:Choice>
              <mc:Fallback>
                <p:oleObj name="Acrobat Document" r:id="rId4" imgW="5829199" imgH="7543800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3865563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28800"/>
            <a:ext cx="8059737" cy="42973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Determine underlying column layout and keep consistent.</a:t>
            </a:r>
          </a:p>
          <a:p>
            <a:pPr lvl="0"/>
            <a:r>
              <a:rPr lang="en-US" dirty="0" smtClean="0"/>
              <a:t>Create appropriate margin and column widths (two-sided or facing pages).</a:t>
            </a:r>
          </a:p>
          <a:p>
            <a:pPr lvl="0"/>
            <a:r>
              <a:rPr lang="en-US" dirty="0" smtClean="0"/>
              <a:t>Adjust character spacing using the Font dialog box. Usually applied to headlines and subheads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Apply dot leaders to table of contents.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199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Contrast: </a:t>
            </a:r>
            <a:r>
              <a:rPr lang="en-US" dirty="0"/>
              <a:t>Avoid elements on the page that are merely similar. </a:t>
            </a:r>
            <a:endParaRPr lang="en-US" b="1" dirty="0" smtClean="0"/>
          </a:p>
          <a:p>
            <a:pPr lvl="0"/>
            <a:r>
              <a:rPr lang="en-US" b="1" dirty="0" smtClean="0"/>
              <a:t>Repetition: </a:t>
            </a:r>
            <a:r>
              <a:rPr lang="en-US" dirty="0" smtClean="0"/>
              <a:t>Repeat visual elements of the design throughout the piece. You can repeat colors, shapes, textures, spatial relationships, line thicknesses, fonts, sizes, graphic concepts, etc. </a:t>
            </a:r>
          </a:p>
          <a:p>
            <a:pPr lvl="0"/>
            <a:r>
              <a:rPr lang="en-US" b="1" dirty="0" smtClean="0"/>
              <a:t>Alignment: </a:t>
            </a:r>
            <a:r>
              <a:rPr lang="en-US" dirty="0" smtClean="0"/>
              <a:t>Nothing should be placed on the page arbitrarily. Every element should have some visual connection with another element on the page. </a:t>
            </a:r>
          </a:p>
          <a:p>
            <a:pPr lvl="0"/>
            <a:r>
              <a:rPr lang="en-US" b="1" dirty="0" smtClean="0"/>
              <a:t>Proximity: </a:t>
            </a:r>
            <a:r>
              <a:rPr lang="en-US" dirty="0" smtClean="0"/>
              <a:t>Items relating to each other should be grouped close together. When several items are in close proximity to each other, they become one visual unit rather than several separate units.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447800"/>
            <a:ext cx="3220371" cy="4678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 smtClean="0"/>
              <a:t>Newsletter: </a:t>
            </a:r>
            <a:r>
              <a:rPr lang="en-US" sz="1600" dirty="0" smtClean="0"/>
              <a:t>A periodically published document containing news and announcements about a subject or theme.</a:t>
            </a:r>
          </a:p>
          <a:p>
            <a:pPr>
              <a:lnSpc>
                <a:spcPct val="110000"/>
              </a:lnSpc>
            </a:pPr>
            <a:r>
              <a:rPr lang="en-US" sz="1800" b="1" dirty="0" smtClean="0"/>
              <a:t>Nameplate (Banner): </a:t>
            </a:r>
            <a:r>
              <a:rPr lang="en-US" sz="1600" dirty="0" smtClean="0"/>
              <a:t>Newsletter’s title, company logo, unique typeface, or graphic image that reinforces organization’s identity.</a:t>
            </a:r>
          </a:p>
          <a:p>
            <a:pPr>
              <a:lnSpc>
                <a:spcPct val="110000"/>
              </a:lnSpc>
            </a:pPr>
            <a:r>
              <a:rPr lang="en-US" sz="1800" b="1" dirty="0" smtClean="0"/>
              <a:t>Folio: </a:t>
            </a:r>
            <a:r>
              <a:rPr lang="en-US" sz="1600" dirty="0" smtClean="0"/>
              <a:t>Publication information, volume#, issue#, and current date.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43115" y="3568215"/>
            <a:ext cx="6241943" cy="4060090"/>
            <a:chOff x="1504950" y="1509476"/>
            <a:chExt cx="8229600" cy="4472224"/>
          </a:xfrm>
        </p:grpSpPr>
        <p:pic>
          <p:nvPicPr>
            <p:cNvPr id="5" name="Picture 5" descr="Fig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9549" y="1600200"/>
              <a:ext cx="3362325" cy="4381500"/>
            </a:xfrm>
            <a:prstGeom prst="rect">
              <a:avLst/>
            </a:prstGeom>
            <a:noFill/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504950" y="2083323"/>
              <a:ext cx="1752601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dirty="0"/>
                <a:t>Nameplate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981950" y="1524000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Logo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981950" y="2590800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Subtitle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695449" y="1509476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dirty="0"/>
                <a:t>Folio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07273" y="3001962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dirty="0"/>
                <a:t>Headline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3028950" y="3200400"/>
              <a:ext cx="1257300" cy="198437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rot="10806642" flipV="1">
              <a:off x="7008813" y="2778125"/>
              <a:ext cx="1047750" cy="17145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087449" y="2281760"/>
              <a:ext cx="1484552" cy="13124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rot="10806642" flipV="1">
              <a:off x="5786438" y="1728788"/>
              <a:ext cx="2228850" cy="592137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2571750" y="1752600"/>
              <a:ext cx="1809750" cy="24130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52255" y="1447800"/>
            <a:ext cx="4410695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2"/>
                </a:solidFill>
              </a:rPr>
              <a:t>Subtitle: </a:t>
            </a:r>
            <a:r>
              <a:rPr lang="en-US" sz="1600" dirty="0">
                <a:solidFill>
                  <a:schemeClr val="bg2"/>
                </a:solidFill>
              </a:rPr>
              <a:t>Short phrase stating the purpose or audience of the newsletter</a:t>
            </a:r>
            <a:r>
              <a:rPr lang="en-US" sz="1600" dirty="0" smtClean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2"/>
                </a:solidFill>
              </a:rPr>
              <a:t>Headlines: </a:t>
            </a:r>
            <a:r>
              <a:rPr lang="en-US" sz="1600" dirty="0">
                <a:solidFill>
                  <a:schemeClr val="bg2"/>
                </a:solidFill>
              </a:rPr>
              <a:t>Titles to articles – usually 22-74 type size and in sans serif typeface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639251" cy="4678363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 smtClean="0"/>
              <a:t>Subheads: </a:t>
            </a:r>
            <a:r>
              <a:rPr lang="en-US" sz="1900" dirty="0" smtClean="0"/>
              <a:t>Secondary headings that provide transition from headlines to body copy (section headings).</a:t>
            </a:r>
          </a:p>
          <a:p>
            <a:r>
              <a:rPr lang="en-US" sz="1900" b="1" dirty="0" smtClean="0"/>
              <a:t>Byline:</a:t>
            </a:r>
            <a:r>
              <a:rPr lang="en-US" sz="1700" b="1" dirty="0" smtClean="0"/>
              <a:t> </a:t>
            </a:r>
            <a:r>
              <a:rPr lang="en-US" sz="1900" dirty="0" smtClean="0"/>
              <a:t>Identifies the author of the article.</a:t>
            </a:r>
          </a:p>
          <a:p>
            <a:r>
              <a:rPr lang="en-US" sz="1900" b="1" dirty="0" smtClean="0"/>
              <a:t>Body Copy: </a:t>
            </a:r>
            <a:r>
              <a:rPr lang="en-US" sz="1900" dirty="0" smtClean="0"/>
              <a:t>Main part of the newsletter text.</a:t>
            </a:r>
          </a:p>
          <a:p>
            <a:r>
              <a:rPr lang="en-US" sz="1900" b="1" dirty="0" smtClean="0"/>
              <a:t>Graphic Image: </a:t>
            </a:r>
            <a:r>
              <a:rPr lang="en-US" dirty="0" smtClean="0"/>
              <a:t>Provides visual clues and visual relief from text-intensive copy.</a:t>
            </a:r>
          </a:p>
          <a:p>
            <a:r>
              <a:rPr lang="en-US" sz="1900" b="1" dirty="0" smtClean="0"/>
              <a:t>Page Numbers: </a:t>
            </a:r>
            <a:r>
              <a:rPr lang="en-US" dirty="0" smtClean="0"/>
              <a:t>Can appear at the top, bottom, or sides of pages. Used to identify where you are in the story/article/etc.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65679" y="1981200"/>
            <a:ext cx="4333322" cy="3807077"/>
            <a:chOff x="1771648" y="1600200"/>
            <a:chExt cx="5610227" cy="5004809"/>
          </a:xfrm>
        </p:grpSpPr>
        <p:pic>
          <p:nvPicPr>
            <p:cNvPr id="6" name="Picture 5" descr="Fig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9550" y="1600200"/>
              <a:ext cx="3362325" cy="4381500"/>
            </a:xfrm>
            <a:prstGeom prst="rect">
              <a:avLst/>
            </a:prstGeom>
            <a:noFill/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866900" y="3276600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Subhead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66900" y="4419600"/>
              <a:ext cx="17526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Graphic image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925172" y="5903334"/>
              <a:ext cx="11239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dirty="0"/>
                <a:t>Body copy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3067050" y="3448050"/>
              <a:ext cx="1371600" cy="1905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771648" y="3807945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dirty="0"/>
                <a:t>Byline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743200" y="3657600"/>
              <a:ext cx="1562100" cy="26670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rot="10806642" flipH="1">
              <a:off x="5881925" y="5714767"/>
              <a:ext cx="590898" cy="5388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743200" y="4933950"/>
              <a:ext cx="1790700" cy="19050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41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4387" y="892175"/>
            <a:ext cx="7867650" cy="4457700"/>
            <a:chOff x="1866900" y="1524000"/>
            <a:chExt cx="7867650" cy="4457700"/>
          </a:xfrm>
        </p:grpSpPr>
        <p:pic>
          <p:nvPicPr>
            <p:cNvPr id="5" name="Picture 5" descr="Fig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9550" y="1600200"/>
              <a:ext cx="3362325" cy="4381500"/>
            </a:xfrm>
            <a:prstGeom prst="rect">
              <a:avLst/>
            </a:prstGeom>
            <a:noFill/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66900" y="2076450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Nameplate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981950" y="1524000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Logo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981950" y="2590800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Subtitle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66900" y="1543050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dirty="0"/>
                <a:t>Folio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866900" y="2724150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Headline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866900" y="3276600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Subhead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66900" y="4419600"/>
              <a:ext cx="17526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Graphic image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8058150" y="3962400"/>
              <a:ext cx="11239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Body copy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3067050" y="3448050"/>
              <a:ext cx="1371600" cy="1905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866900" y="3733800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Byline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2743200" y="3657600"/>
              <a:ext cx="1562100" cy="26670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028950" y="2952750"/>
              <a:ext cx="1257300" cy="24765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rot="10806642" flipV="1">
              <a:off x="7008813" y="2778125"/>
              <a:ext cx="1047750" cy="17145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rot="10806642" flipV="1">
              <a:off x="7159625" y="4151313"/>
              <a:ext cx="973138" cy="28416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257550" y="2266950"/>
              <a:ext cx="1314450" cy="14605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rot="10806642" flipV="1">
              <a:off x="5786438" y="1728788"/>
              <a:ext cx="2228850" cy="592137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743200" y="4933950"/>
              <a:ext cx="1790700" cy="19050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2571750" y="1752600"/>
              <a:ext cx="1809750" cy="24130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35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1"/>
            <a:ext cx="4345623" cy="2743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Also known as a banner, it is what first captures the reader’s eye and immediately identifies the newsletter.</a:t>
            </a:r>
          </a:p>
          <a:p>
            <a:pPr lvl="0"/>
            <a:r>
              <a:rPr lang="en-US" sz="2400" dirty="0" smtClean="0"/>
              <a:t>Placed at the top of the first page and occasionally along the left side.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4648200" cy="281939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Choice of font or WordArt is important.</a:t>
            </a:r>
          </a:p>
          <a:p>
            <a:pPr lvl="0"/>
            <a:r>
              <a:rPr lang="en-US" sz="2400" dirty="0"/>
              <a:t>Contains the logo: a name, symbol or trademark designated for easy recognition.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3" y="4387717"/>
            <a:ext cx="7467600" cy="244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7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Element consisting of the publishing information that will change from issue to issue, such as the volume number, issue number and date.</a:t>
            </a:r>
          </a:p>
          <a:p>
            <a:pPr lvl="0"/>
            <a:r>
              <a:rPr lang="en-US" dirty="0" smtClean="0"/>
              <a:t>Is preceded or followed by a graphic line.</a:t>
            </a:r>
          </a:p>
          <a:p>
            <a:pPr lvl="0"/>
            <a:r>
              <a:rPr lang="en-US" dirty="0" smtClean="0"/>
              <a:t>Can appear above or below the nameplate.</a:t>
            </a:r>
          </a:p>
          <a:p>
            <a:endParaRPr lang="en-US" dirty="0"/>
          </a:p>
        </p:txBody>
      </p:sp>
      <p:pic>
        <p:nvPicPr>
          <p:cNvPr id="4" name="Picture 3" descr="Fig 10"/>
          <p:cNvPicPr>
            <a:picLocks noChangeAspect="1" noChangeArrowheads="1"/>
          </p:cNvPicPr>
          <p:nvPr/>
        </p:nvPicPr>
        <p:blipFill>
          <a:blip r:embed="rId2" cstate="print"/>
          <a:srcRect b="71558"/>
          <a:stretch>
            <a:fillRect/>
          </a:stretch>
        </p:blipFill>
        <p:spPr bwMode="auto">
          <a:xfrm>
            <a:off x="228600" y="4419600"/>
            <a:ext cx="5503743" cy="2438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362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5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297363"/>
          </a:xfrm>
        </p:spPr>
        <p:txBody>
          <a:bodyPr/>
          <a:lstStyle/>
          <a:p>
            <a:pPr lvl="0"/>
            <a:r>
              <a:rPr lang="en-US" dirty="0" smtClean="0"/>
              <a:t>Emphasizes the purpose of the newsletter and identifies the intended audience.</a:t>
            </a:r>
          </a:p>
          <a:p>
            <a:pPr lvl="0"/>
            <a:r>
              <a:rPr lang="en-US" dirty="0" smtClean="0"/>
              <a:t>Usually a Sans Serif typeface, 14-24 size.</a:t>
            </a:r>
          </a:p>
          <a:p>
            <a:pPr lvl="0"/>
            <a:r>
              <a:rPr lang="en-US" dirty="0" smtClean="0"/>
              <a:t>Character spacing can be expanded.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0" y="3962400"/>
            <a:ext cx="7696200" cy="271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Organizes text and helps readers decide whether they want to read the article.</a:t>
            </a:r>
          </a:p>
          <a:p>
            <a:pPr lvl="0"/>
            <a:r>
              <a:rPr lang="en-US" dirty="0" smtClean="0"/>
              <a:t>Set apart from text by:</a:t>
            </a:r>
          </a:p>
          <a:p>
            <a:pPr lvl="1"/>
            <a:r>
              <a:rPr lang="en-US" sz="2400" dirty="0" smtClean="0"/>
              <a:t>Larger type size</a:t>
            </a:r>
          </a:p>
          <a:p>
            <a:pPr lvl="1"/>
            <a:r>
              <a:rPr lang="en-US" sz="2400" dirty="0" smtClean="0"/>
              <a:t>Heavier weight</a:t>
            </a:r>
          </a:p>
          <a:p>
            <a:pPr lvl="1"/>
            <a:r>
              <a:rPr lang="en-US" sz="2400" dirty="0" smtClean="0"/>
              <a:t>Different typeface than the body</a:t>
            </a:r>
          </a:p>
          <a:p>
            <a:pPr lvl="1"/>
            <a:r>
              <a:rPr lang="en-US" sz="2400" dirty="0" smtClean="0"/>
              <a:t>More space above than below</a:t>
            </a:r>
          </a:p>
          <a:p>
            <a:pPr lvl="0"/>
            <a:r>
              <a:rPr lang="en-US" dirty="0" smtClean="0"/>
              <a:t>Reduce line spacing (leading) for headlines of more than one line to improve readability.</a:t>
            </a:r>
          </a:p>
          <a:p>
            <a:endParaRPr lang="en-US" dirty="0"/>
          </a:p>
        </p:txBody>
      </p:sp>
      <p:pic>
        <p:nvPicPr>
          <p:cNvPr id="4" name="Picture 3" descr="Fig 10"/>
          <p:cNvPicPr>
            <a:picLocks noChangeAspect="1" noChangeArrowheads="1"/>
          </p:cNvPicPr>
          <p:nvPr/>
        </p:nvPicPr>
        <p:blipFill>
          <a:blip r:embed="rId2" cstate="print"/>
          <a:srcRect t="31295" b="61750"/>
          <a:stretch>
            <a:fillRect/>
          </a:stretch>
        </p:blipFill>
        <p:spPr bwMode="auto">
          <a:xfrm>
            <a:off x="1219200" y="6019800"/>
            <a:ext cx="6330614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1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1"/>
            <a:ext cx="7583488" cy="1981200"/>
          </a:xfrm>
        </p:spPr>
        <p:txBody>
          <a:bodyPr/>
          <a:lstStyle/>
          <a:p>
            <a:pPr lvl="0"/>
            <a:r>
              <a:rPr lang="en-US" dirty="0" smtClean="0"/>
              <a:t>Organizes text and expands on headlines.</a:t>
            </a:r>
          </a:p>
          <a:p>
            <a:pPr lvl="0"/>
            <a:r>
              <a:rPr lang="en-US" dirty="0" smtClean="0"/>
              <a:t>Gives readers more information about the text.</a:t>
            </a:r>
          </a:p>
          <a:p>
            <a:pPr lvl="0"/>
            <a:r>
              <a:rPr lang="en-US" dirty="0" smtClean="0"/>
              <a:t>Provides contrast to text-intensive body copy.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1"/>
            <a:ext cx="8362951" cy="294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7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Cost-effective means of communicating.</a:t>
            </a:r>
          </a:p>
          <a:p>
            <a:pPr lvl="0"/>
            <a:r>
              <a:rPr lang="en-US" dirty="0" smtClean="0"/>
              <a:t>One of the most common means of communicating information and ideas to other people.</a:t>
            </a:r>
          </a:p>
          <a:p>
            <a:pPr lvl="0"/>
            <a:r>
              <a:rPr lang="en-US" dirty="0" smtClean="0"/>
              <a:t>Successful newsletters contain consistent elements in every issue. </a:t>
            </a:r>
          </a:p>
          <a:p>
            <a:pPr lvl="1"/>
            <a:r>
              <a:rPr lang="en-US" sz="2400" dirty="0" smtClean="0"/>
              <a:t>Elements divide the newsletter into organized sections to help the reader understand the text, as well as to entice the reader to continue reading.</a:t>
            </a:r>
          </a:p>
          <a:p>
            <a:pPr lvl="0"/>
            <a:r>
              <a:rPr lang="en-US" dirty="0" smtClean="0"/>
              <a:t>Reproduced on a regular basis, whether monthly, bimonthly or quarterly.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210551" cy="3047999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Identifies author of article.</a:t>
            </a:r>
          </a:p>
          <a:p>
            <a:pPr lvl="0"/>
            <a:r>
              <a:rPr lang="en-US" dirty="0" smtClean="0"/>
              <a:t>Often typed in italic using the same typeface as the body text.</a:t>
            </a:r>
          </a:p>
          <a:p>
            <a:pPr lvl="0"/>
            <a:r>
              <a:rPr lang="en-US" dirty="0" smtClean="0"/>
              <a:t>May be the same size as the body typeface, but it may also be set in a type size one or two points smaller.</a:t>
            </a:r>
          </a:p>
          <a:p>
            <a:pPr lvl="0"/>
            <a:r>
              <a:rPr lang="en-US" dirty="0" smtClean="0"/>
              <a:t>May appear below the headline or subhead, or as the first line of the body text.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1" y="4495800"/>
            <a:ext cx="8610600" cy="20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Thumbnail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524000"/>
            <a:ext cx="4487337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Plan the overall look of the document.</a:t>
            </a:r>
          </a:p>
          <a:p>
            <a:pPr lvl="0"/>
            <a:r>
              <a:rPr lang="en-US" dirty="0" smtClean="0"/>
              <a:t>Very basic rough sketch used to visualize your design and layout.</a:t>
            </a:r>
          </a:p>
          <a:p>
            <a:pPr lvl="0"/>
            <a:r>
              <a:rPr lang="en-US" dirty="0" smtClean="0"/>
              <a:t>To experiment with different layouts and designs.</a:t>
            </a:r>
          </a:p>
          <a:p>
            <a:pPr lvl="0"/>
            <a:r>
              <a:rPr lang="en-US" dirty="0" smtClean="0"/>
              <a:t>It’s like “thinking” on paper.</a:t>
            </a:r>
          </a:p>
          <a:p>
            <a:pPr lvl="0"/>
            <a:r>
              <a:rPr lang="en-US" dirty="0" smtClean="0"/>
              <a:t>Look at the work of others for hints and suggestions on different layouts.</a:t>
            </a:r>
          </a:p>
        </p:txBody>
      </p:sp>
      <p:pic>
        <p:nvPicPr>
          <p:cNvPr id="6146" name="Picture 2" descr="http://gds.parkland.edu/gds/!lectures/thumbnails/t-gatef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38" y="1981200"/>
            <a:ext cx="421851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Published by:</a:t>
            </a:r>
          </a:p>
          <a:p>
            <a:pPr lvl="1"/>
            <a:r>
              <a:rPr lang="en-US" dirty="0" smtClean="0"/>
              <a:t>Individuals</a:t>
            </a:r>
          </a:p>
          <a:p>
            <a:pPr lvl="1"/>
            <a:r>
              <a:rPr lang="en-US" dirty="0" smtClean="0"/>
              <a:t>Associations</a:t>
            </a:r>
          </a:p>
          <a:p>
            <a:pPr lvl="1"/>
            <a:r>
              <a:rPr lang="en-US" dirty="0" smtClean="0"/>
              <a:t>Cubs</a:t>
            </a:r>
          </a:p>
          <a:p>
            <a:pPr lvl="1"/>
            <a:r>
              <a:rPr lang="en-US" dirty="0" smtClean="0"/>
              <a:t>Churches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Businesses</a:t>
            </a:r>
          </a:p>
          <a:p>
            <a:pPr lvl="1"/>
            <a:r>
              <a:rPr lang="en-US" dirty="0" smtClean="0"/>
              <a:t>Consultants</a:t>
            </a:r>
          </a:p>
          <a:p>
            <a:pPr lvl="1"/>
            <a:r>
              <a:rPr lang="en-US" dirty="0" smtClean="0"/>
              <a:t>Service organizations</a:t>
            </a:r>
          </a:p>
          <a:p>
            <a:pPr lvl="1"/>
            <a:r>
              <a:rPr lang="en-US" dirty="0" smtClean="0"/>
              <a:t>Political organizations</a:t>
            </a:r>
          </a:p>
          <a:p>
            <a:pPr lvl="1"/>
            <a:r>
              <a:rPr lang="en-US" dirty="0" smtClean="0"/>
              <a:t>Other establishments from all over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8100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Single column newsletters are easy to produce because the articles simply follow each </a:t>
            </a:r>
            <a:r>
              <a:rPr lang="en-US" dirty="0" smtClean="0"/>
              <a:t>other.</a:t>
            </a:r>
          </a:p>
          <a:p>
            <a:pPr lvl="0"/>
            <a:r>
              <a:rPr lang="en-US" sz="2400" dirty="0" smtClean="0"/>
              <a:t>If </a:t>
            </a:r>
            <a:r>
              <a:rPr lang="en-US" sz="2400" dirty="0" smtClean="0"/>
              <a:t>you don’t have a lot of time this format is the one to </a:t>
            </a:r>
            <a:r>
              <a:rPr lang="en-US" sz="2400" dirty="0" smtClean="0"/>
              <a:t>use.</a:t>
            </a:r>
          </a:p>
          <a:p>
            <a:pPr lvl="0"/>
            <a:r>
              <a:rPr lang="en-US" sz="2400" dirty="0" smtClean="0"/>
              <a:t>Simplest </a:t>
            </a:r>
            <a:r>
              <a:rPr lang="en-US" sz="2400" dirty="0" smtClean="0"/>
              <a:t>to design and work with because it allows you to make changes and additions easily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16764"/>
              </p:ext>
            </p:extLst>
          </p:nvPr>
        </p:nvGraphicFramePr>
        <p:xfrm>
          <a:off x="4876800" y="1752600"/>
          <a:ext cx="3698903" cy="47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829199" imgH="7543800" progId="AcroExch.Document.7">
                  <p:embed/>
                </p:oleObj>
              </mc:Choice>
              <mc:Fallback>
                <p:oleObj name="Acrobat Document" r:id="rId3" imgW="5829199" imgH="75438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752600"/>
                        <a:ext cx="3698903" cy="478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95799" cy="5181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Two-Column is most frequently </a:t>
            </a:r>
            <a:r>
              <a:rPr lang="en-US" sz="2400" dirty="0" smtClean="0"/>
              <a:t>used.</a:t>
            </a:r>
          </a:p>
          <a:p>
            <a:pPr lvl="0"/>
            <a:r>
              <a:rPr lang="en-US" sz="2400" dirty="0" smtClean="0"/>
              <a:t>Gives </a:t>
            </a:r>
            <a:r>
              <a:rPr lang="en-US" sz="2400" dirty="0"/>
              <a:t>a formal </a:t>
            </a:r>
            <a:r>
              <a:rPr lang="en-US" sz="2400" dirty="0" smtClean="0"/>
              <a:t>look</a:t>
            </a:r>
          </a:p>
          <a:p>
            <a:pPr lvl="0"/>
            <a:r>
              <a:rPr lang="en-US" sz="2400" dirty="0" smtClean="0"/>
              <a:t>Justified text</a:t>
            </a:r>
          </a:p>
          <a:p>
            <a:pPr lvl="0"/>
            <a:r>
              <a:rPr lang="en-US" sz="2400" b="1" i="1" dirty="0" smtClean="0"/>
              <a:t>Avoid </a:t>
            </a:r>
            <a:r>
              <a:rPr lang="en-US" sz="2400" b="1" i="1" dirty="0" err="1"/>
              <a:t>tombstoning</a:t>
            </a:r>
            <a:r>
              <a:rPr lang="en-US" sz="2400" b="1" i="1" dirty="0"/>
              <a:t> - </a:t>
            </a:r>
            <a:r>
              <a:rPr lang="en-US" sz="2400" dirty="0">
                <a:effectLst/>
              </a:rPr>
              <a:t>occurs when two or more headlines or subheads appear horizontally adjacent to each other on the same line. </a:t>
            </a:r>
            <a:endParaRPr lang="en-US" sz="2400" dirty="0" smtClean="0">
              <a:effectLst/>
            </a:endParaRPr>
          </a:p>
          <a:p>
            <a:pPr lvl="0"/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term </a:t>
            </a:r>
            <a:r>
              <a:rPr lang="en-US" sz="2400" b="1" dirty="0" err="1">
                <a:effectLst/>
              </a:rPr>
              <a:t>tombstoning</a:t>
            </a:r>
            <a:r>
              <a:rPr lang="en-US" sz="2400" dirty="0">
                <a:effectLst/>
              </a:rPr>
              <a:t> comes from the side-by-side arrangement of tombstones in a cemetery. “Dead Bugs”  “Drink Wine”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1" y="1219200"/>
            <a:ext cx="404526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57555"/>
            <a:ext cx="3733800" cy="4297363"/>
          </a:xfrm>
        </p:spPr>
        <p:txBody>
          <a:bodyPr>
            <a:normAutofit/>
          </a:bodyPr>
          <a:lstStyle/>
          <a:p>
            <a:pPr lvl="0"/>
            <a:r>
              <a:rPr lang="en-US" sz="2571" dirty="0" smtClean="0"/>
              <a:t>Three-Column format is more flexible for adding interesting design elements.</a:t>
            </a:r>
          </a:p>
          <a:p>
            <a:pPr lvl="0"/>
            <a:r>
              <a:rPr lang="en-US" sz="2571" dirty="0" smtClean="0"/>
              <a:t>Four-Column format is even more flexible. More time may be spent in putting this newsletter layout together though.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34" y="1345920"/>
            <a:ext cx="4135154" cy="53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571" dirty="0" smtClean="0"/>
              <a:t>Should be professional and authoritative even if your design in slight and fun.</a:t>
            </a:r>
          </a:p>
          <a:p>
            <a:pPr lvl="0"/>
            <a:r>
              <a:rPr lang="en-US" sz="2571" dirty="0" smtClean="0"/>
              <a:t>The more professional your newsletter, the more professional your organization appears.</a:t>
            </a:r>
          </a:p>
          <a:p>
            <a:pPr lvl="1"/>
            <a:r>
              <a:rPr lang="en-US" sz="2378" dirty="0" smtClean="0"/>
              <a:t>Credibility earns business.</a:t>
            </a:r>
          </a:p>
          <a:p>
            <a:pPr lvl="0"/>
            <a:r>
              <a:rPr lang="en-US" sz="2595" dirty="0" smtClean="0"/>
              <a:t>Layout should be consistent, same styles, colors, lines and page number placement should be used on every page.</a:t>
            </a:r>
          </a:p>
          <a:p>
            <a:pPr lvl="0"/>
            <a:r>
              <a:rPr lang="en-US" sz="2595" dirty="0" smtClean="0"/>
              <a:t>Reflection of organization’s identity, so make use of your logo and colors.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Attract broader audience by:</a:t>
            </a:r>
          </a:p>
          <a:p>
            <a:pPr lvl="1"/>
            <a:r>
              <a:rPr lang="en-US" sz="2400" dirty="0" smtClean="0"/>
              <a:t>Including three or four articles on the front page and finishing the stories inside.</a:t>
            </a:r>
          </a:p>
          <a:p>
            <a:pPr lvl="1"/>
            <a:r>
              <a:rPr lang="en-US" sz="2400" dirty="0" smtClean="0"/>
              <a:t>Include a table of contents and highlight feature articles with teasers.</a:t>
            </a:r>
          </a:p>
          <a:p>
            <a:pPr lvl="0"/>
            <a:r>
              <a:rPr lang="en-US" dirty="0" smtClean="0"/>
              <a:t>White space is your friend, it helps separate elements.</a:t>
            </a:r>
          </a:p>
          <a:p>
            <a:pPr lvl="0"/>
            <a:r>
              <a:rPr lang="en-US" dirty="0" smtClean="0"/>
              <a:t>Stand out from others by using images of authors in action instead of mug shots.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Before creating you must consider the target audience and the object for providing the information: to sell, inform, explain, announce, educate? The purpose?</a:t>
            </a:r>
          </a:p>
          <a:p>
            <a:pPr lvl="0"/>
            <a:r>
              <a:rPr lang="en-US" dirty="0" smtClean="0"/>
              <a:t>What image do you want to project?</a:t>
            </a:r>
          </a:p>
          <a:p>
            <a:pPr lvl="0"/>
            <a:r>
              <a:rPr lang="en-US" dirty="0"/>
              <a:t>Consider frequency of distribution.</a:t>
            </a:r>
          </a:p>
          <a:p>
            <a:pPr lvl="0"/>
            <a:r>
              <a:rPr lang="en-US" dirty="0"/>
              <a:t>Use restraint and consider the appropriateness of images and design elements.</a:t>
            </a:r>
          </a:p>
          <a:p>
            <a:pPr lvl="0"/>
            <a:r>
              <a:rPr lang="en-US" dirty="0"/>
              <a:t>View in Reading Layout View.</a:t>
            </a:r>
          </a:p>
          <a:p>
            <a:pPr lvl="0"/>
            <a:r>
              <a:rPr lang="en-US" dirty="0"/>
              <a:t>Consider cost of materials, printing and distribution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234</TotalTime>
  <Words>1083</Words>
  <Application>Microsoft Office PowerPoint</Application>
  <PresentationFormat>On-screen Show (4:3)</PresentationFormat>
  <Paragraphs>129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Precedent</vt:lpstr>
      <vt:lpstr>Acrobat Document</vt:lpstr>
      <vt:lpstr>Newsletters </vt:lpstr>
      <vt:lpstr>Basics</vt:lpstr>
      <vt:lpstr>basics</vt:lpstr>
      <vt:lpstr>Columns</vt:lpstr>
      <vt:lpstr>COLUMNS</vt:lpstr>
      <vt:lpstr>Columns</vt:lpstr>
      <vt:lpstr>How it looks</vt:lpstr>
      <vt:lpstr>Audience</vt:lpstr>
      <vt:lpstr>Purpose</vt:lpstr>
      <vt:lpstr>Design</vt:lpstr>
      <vt:lpstr>Design</vt:lpstr>
      <vt:lpstr>Vocabulary</vt:lpstr>
      <vt:lpstr>Vocabulary</vt:lpstr>
      <vt:lpstr>PowerPoint Presentation</vt:lpstr>
      <vt:lpstr>Nameplate</vt:lpstr>
      <vt:lpstr>Folio</vt:lpstr>
      <vt:lpstr>subtitle</vt:lpstr>
      <vt:lpstr>headline</vt:lpstr>
      <vt:lpstr>subhead</vt:lpstr>
      <vt:lpstr>Byline</vt:lpstr>
      <vt:lpstr>Thumbnail Sketch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Hanke</dc:creator>
  <cp:lastModifiedBy>Nicole Stueve</cp:lastModifiedBy>
  <cp:revision>24</cp:revision>
  <dcterms:created xsi:type="dcterms:W3CDTF">2013-02-06T17:54:53Z</dcterms:created>
  <dcterms:modified xsi:type="dcterms:W3CDTF">2014-02-03T19:20:50Z</dcterms:modified>
</cp:coreProperties>
</file>