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0" r:id="rId2"/>
  </p:sldMasterIdLst>
  <p:sldIdLst>
    <p:sldId id="256" r:id="rId3"/>
    <p:sldId id="261" r:id="rId4"/>
    <p:sldId id="257" r:id="rId5"/>
    <p:sldId id="258" r:id="rId6"/>
    <p:sldId id="271" r:id="rId7"/>
    <p:sldId id="272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4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76E1BD-DEF6-4603-8F56-02799A4154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11382-53B0-4549-844A-2DDB0E3D5F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985546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A6BA0-A377-461A-B05D-0BF7F77F1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960429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C75E-E889-4A01-BEAC-13D2A2E9B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797424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3E030-868F-43D5-8C56-154FA780A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96920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9C241-1CB2-4844-85F3-C6F4140192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766418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01545-D323-4041-9177-7F98E2319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408678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317AC-5BFB-4395-B896-3B23431E5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574734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28CAE-A120-4BDD-839C-98322A819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781639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F4D80-902A-4C0F-868C-47B2004E8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475160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3DFDC-58E6-4893-AE2D-A612FED4C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96605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0AE8F-F448-4EB6-8125-822588D60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241957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4904E-B3A8-46E1-9370-1DE2F6CC9E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077026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FB177-70CF-4514-ABE8-CF1BED9B9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728401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7F8B2-2EBA-4E54-B16B-85ED0347E7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026114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D1FFE-6587-4779-BAAC-9F9CEA7AD6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00457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B1CB5-FE1B-4F92-A41F-B104E9549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03179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4D966-C985-42D2-A049-A3EF17727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77556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56D1E-09FB-4150-AA7B-81A99E243A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77423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1E75A-82F7-4005-BD28-A49A81697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288135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0482B-C94A-4577-A900-24D9C902E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225036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3FAC5-2AF4-4DF4-A412-A7C424E43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833228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2">
                <a:alpha val="49000"/>
                <a:lumMod val="65000"/>
                <a:lumOff val="3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B929F03-6738-4D9D-847B-B843BC188C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cove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7000">
              <a:schemeClr val="accent2">
                <a:alpha val="49000"/>
                <a:lumMod val="65000"/>
                <a:lumOff val="3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6187561-F938-461C-BE13-DE77748F14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spd="slow">
    <p:cover/>
  </p:transition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7000"/>
            <a:ext cx="7772400" cy="1470025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Methamphetamine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6096000"/>
            <a:ext cx="6400800" cy="685800"/>
          </a:xfrm>
        </p:spPr>
        <p:txBody>
          <a:bodyPr/>
          <a:lstStyle/>
          <a:p>
            <a:pPr algn="r"/>
            <a:r>
              <a:rPr lang="en-US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drugfreeworld.org</a:t>
            </a:r>
            <a:endParaRPr lang="en-US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270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Stages of Meth</a:t>
            </a:r>
            <a:endParaRPr lang="en-US" sz="4400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THE CRASH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The body begins to shut down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Long periods of sleep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Become almost lifeless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Last 1-3 days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Starved, dehydrated, exhausted physically and mentally</a:t>
            </a:r>
            <a:endParaRPr lang="en-US" dirty="0">
              <a:solidFill>
                <a:srgbClr val="002060"/>
              </a:solidFill>
              <a:latin typeface="Adobe Ming Std L" pitchFamily="18" charset="-128"/>
              <a:ea typeface="Adobe Ming Std L" pitchFamily="18" charset="-128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Need drug to feel again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Body needs to be retrained to create Dopamine. Could be depressed for months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1954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Short Term Effects</a:t>
            </a:r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Loss of Appetite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Increased heart rate, BP and </a:t>
            </a:r>
            <a:r>
              <a:rPr lang="en-US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b</a:t>
            </a:r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ody temp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Dilation of pupils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Disturbed sleep patterns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Nausea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Erratic behavior, sometimes violent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Hallucinations, hyper excitability, irritability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Panic and psychosis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Convulsions</a:t>
            </a:r>
          </a:p>
          <a:p>
            <a:endParaRPr lang="en-US" dirty="0" smtClean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1954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Long Term Effects </a:t>
            </a:r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Severe tooth decay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Destruction of tissue in nose if sniffed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Breathing problems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Malnutrition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Disorientation, apathy and confused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Psychosis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Depression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Permanent damage to liver, kidney, and lungs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Damage to brain similar to Alzheimer's</a:t>
            </a:r>
            <a:endParaRPr lang="en-US" dirty="0">
              <a:solidFill>
                <a:srgbClr val="002060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1954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Physica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l Effects</a:t>
            </a:r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Welts on skin “Meth Acne”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Dry skin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Bleeding of skin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Weight loss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Extreme Swelling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Appears run down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Bad hygiene – body odor, bad breath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Injuries</a:t>
            </a:r>
          </a:p>
          <a:p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98288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Images</a:t>
            </a:r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56" y="1600200"/>
            <a:ext cx="70084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8288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Images</a:t>
            </a:r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pic>
        <p:nvPicPr>
          <p:cNvPr id="2050" name="Picture 2" descr="http://i.telegraph.co.uk/multimedia/archive/02863/meth-1_2863553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73" y="304800"/>
            <a:ext cx="9322673" cy="582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8288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Images</a:t>
            </a:r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pic>
        <p:nvPicPr>
          <p:cNvPr id="3074" name="Picture 2" descr="http://buzzflare.com/wp-content/uploads/2014/03/crystal-me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7026"/>
            <a:ext cx="84328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5177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Images</a:t>
            </a:r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pic>
        <p:nvPicPr>
          <p:cNvPr id="4098" name="Picture 2" descr="http://www.chooselifenotmeth.com/SiteCollectionImages/Faces%20of%20Meth/Faces%20of%20Meth%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8382000" cy="67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1934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westernjournalism.com/wp-content/uploads/2014/07/Meth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" y="994735"/>
            <a:ext cx="9218064" cy="515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6728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906963"/>
          </a:xfrm>
        </p:spPr>
        <p:txBody>
          <a:bodyPr/>
          <a:lstStyle/>
          <a:p>
            <a:r>
              <a:rPr lang="en-US" sz="30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M</a:t>
            </a:r>
            <a:r>
              <a:rPr lang="en-US" sz="30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eth </a:t>
            </a:r>
            <a:r>
              <a:rPr lang="en-US" sz="30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causes an increase in sexual appetite, as well as excitement-seeking behavior. </a:t>
            </a:r>
          </a:p>
          <a:p>
            <a:r>
              <a:rPr lang="en-US" sz="30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Inhibitions become lowered and promiscuity or sexually unsafe behavior often results. </a:t>
            </a:r>
          </a:p>
          <a:p>
            <a:r>
              <a:rPr lang="en-US" sz="30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Compulsive sexuality, often including those outside an individual</a:t>
            </a:r>
            <a:r>
              <a:rPr lang="en-US" sz="3000" dirty="0">
                <a:solidFill>
                  <a:srgbClr val="002060"/>
                </a:solidFill>
                <a:latin typeface="Aparajita" panose="020B0604020202020204" pitchFamily="34" charset="0"/>
                <a:ea typeface="Adobe Ming Std L" pitchFamily="18" charset="-128"/>
                <a:cs typeface="Aparajita" panose="020B0604020202020204" pitchFamily="34" charset="0"/>
              </a:rPr>
              <a:t>’s</a:t>
            </a:r>
            <a:r>
              <a:rPr lang="en-US" sz="30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 sexual preference, can also be a hallmark of meth use. </a:t>
            </a:r>
          </a:p>
          <a:p>
            <a:r>
              <a:rPr lang="en-US" sz="30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Methamphetamines has become notorious for its involvement in the “PNP” (party and play) scene, where anonymous, drug-fueled encounters incorporate methamphetamine use.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Long Term Effects </a:t>
            </a:r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72339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History of Meth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First made in 1887 in Germany then resurfaced in Japan in 1919.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Both sides used it in WWII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Keep troops awake, gave to pilots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In the 1950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a typeface="Adobe Ming Std L" pitchFamily="18" charset="-128"/>
              </a:rPr>
              <a:t>’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s used to fight depression and weight gain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Used as a nonmedical stimulant by college students, athletes and truck drivers. 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1970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dobe Garamond Pro" pitchFamily="18" charset="0"/>
                <a:ea typeface="Adobe Ming Std L" pitchFamily="18" charset="-128"/>
              </a:rPr>
              <a:t>’s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  government made it illegal but motorcycle gains controlled the sale of it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It was cheaper than cocaine and then Mexican drug traffickers set up labs in California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35378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Treatment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59363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According to Foundation for a Drug-Free World, 93 percent of those in treatment end up relapsing.</a:t>
            </a:r>
          </a:p>
          <a:p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 According to a publication titled </a:t>
            </a:r>
            <a:r>
              <a:rPr lang="en-US" sz="2800" i="1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Methamphetamine Labs</a:t>
            </a:r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, the national rate of meth addiction recovery is between 16 and 20 percent. </a:t>
            </a:r>
          </a:p>
          <a:p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Without treatment, a meth addict may live only five to seven years, so it</a:t>
            </a:r>
            <a:r>
              <a:rPr lang="en-US" sz="2800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’s</a:t>
            </a:r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 imperative to get help soon</a:t>
            </a:r>
            <a:r>
              <a:rPr lang="en-US" sz="28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.</a:t>
            </a:r>
            <a:endParaRPr lang="en-US" sz="2800" dirty="0">
              <a:solidFill>
                <a:srgbClr val="002060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44697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Treatment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59363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Meth addiction is very difficult to treat because of the constant cravings for the drug. The recovery period is very slow, which can be frustrating for meth users.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It can take more than one year for meth users to regain various functions in their brain, including focus and impulse control. Being in a rehab program for an extended period of time – away from the pressures of meth use – can help one regain mental functions more quickly.</a:t>
            </a:r>
            <a:endParaRPr lang="en-US" dirty="0" smtClean="0">
              <a:solidFill>
                <a:srgbClr val="002060"/>
              </a:solidFill>
              <a:latin typeface="Adobe Ming Std L" pitchFamily="18" charset="-128"/>
              <a:ea typeface="Adobe Ming Std L" pitchFamily="18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509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What is Meth?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Many forms of methamphetamine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It is a synthetic drug that attacks the central nervous system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It is in the same class as cocaine 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Can take by snorting, smoking, or injecting or orally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Creates false sense of happiness, confidence and energy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TEhUUExQWFhQWGR0aGBgYGBgZGRoaHRgaGhwaGBoYHCggGhwlHxoaIjEhJSkrLi4uGB8zODMsNygtLisBCgoKDg0OFBAQFywcHBwsLCwsLCwsLCwsLCwsKywsLCwsLCwsLCwsLCwsLCwsLCwsLCwsLCwsLCw3LCwsNzg3LP/AABEIALcBEwMBIgACEQEDEQH/xAAbAAABBQEBAAAAAAAAAAAAAAADAAECBAUGB//EADoQAAECBAQDBgYBBAICAwEAAAECEQADITEEEkFRBWHwInGBkaGxBhMywdHh8RRCUmIjggdyM5KiFf/EABYBAQEBAAAAAAAAAAAAAAAAAAABAv/EABsRAQEBAAIDAAAAAAAAAAAAAAABEQISITFB/9oADAMBAAIRAxEAPwD0dO0Onrrq0EKKQ2Xr7wA01Nbe0MklnIbk79bwYadPeILpARUQEkmg1JPhAwn9QUocEHy08YbLTbSAgQ7PXfvhJDQkUHlEjZ4CLWHOBLFQBaDEef6hN16QEGiOXbWgiSvqbSHCWA3gBhOkQxBCUlRBOUOzX7ufKDrspLtmDPqxIt5RRmJ/ppTp+ZNLihJUfDu2gDYGcmYMyTQ70rzGloik0qCKmnjQ+MGSXSDXoQmtADme0SSi4MSCN7e8Ob12gBWEJYr7xMpiSUPACKa03+0JrxKYlTkAgHV3JbzhgPxARKeyVHToRIGlIWMwxWkFIKin+0EORyBHas8RkKChmFvbviCSKVYHcExXTnzEHLlGwPuYumSySdOqwFMwGxB7jAJUPo2m0IisI394CvKwiEnMkMTep9YNNLqJqTr1vEgLbQ14BBOptEEAuaBtC/vEzo9oQ1gImCLCMxQFgrSkLKWLgGxOwNQDrlU30lopsIr/ACFDGLWysqsOACUHK4IfKsEuTqCB9IbUkLMKHBhQGged4QTXrxiUwX6rDLiiKAHMQJ0gmheGNPfr0gIptEQb938QR9YgU1fTSAZQ0hhDrqCNWiRLMdr/AKgBm8OpN4kdYiTpARhAU661h1Dbrp4kBStxADGkK0ESsZXI10BJvsIoYXELWpWaXlSD2CXBIL6G0Ba/MMAaiJJiKf5gFh02frWM74jXNKwqQFk//ktTtA0jURLNGqTBVSSKXOwgM/BCZ8vNOyhQFctgOjFiUQQFguk/SRr0YsYZAUQnU0aCMAWag5UiAOMRLUUzCkFaRdyl+VLxQdVil9iLG32N4JiVBK6nsh21LH2aJoxGoNQ99H22iaK0ziQlKHzAUHzHoYtjCAqE0HRikUB5mMfieG+cmodWh3vQxLhHGCyZU1wpNAK17zvFG5OxASl/MRx3HcUCeykDmAxjtZ2FGWqiKXp0Y4Tiav8AkyzCyQaKAry1gNvgMtQljMSX3L0jRIry1itw4J+UCleYAO/2MFRiUqAKTQ0DhnPjAFO0MR7RICIk+0AsrRAj+KQQ/mGVARu8SRgSJ0yblSypQSFZzmoA4KMrAOLhXhESYKrDD53zCpD/ACMqUsfmNmBJPaYpf/XxgElCiHALQodCy1IeAupTTeFMG+vpDktTcPEVJc9PvFDPQteEr9+8LKwHr4wgLdd3vANp13QwBt315P8AuJAPQ98RSXA8vWAg1eVomRd4Yp30/LQ55wEBeHUlm3iSqjxf1iRFR1tbxgAlVecMQ46rvE8teut4miSSdehADiMxJLtzr5QUyiHewvE5UoHXviAKUV7uqROZhzl3IuPXx0i6FADuijxDGqQ5rQZqaCtOdIaLYwpSygQaOW05xUnYoZgEmpNToB3xUk8er2U0IqSG9rRGXiAXSABsRWri/lE0GE0lQsNjaCqUTLKtiw9YqpD0NYsKUEoq9Kcu6ArYTtEuLXe3J+TwNBBUSRUuQzMG+0MnEIGaoYVCWd/GL+HVJUGvSpgrKmuGL9eENKliZyYu9jB8VIqU5WFGLmoNX8olhZCRep7z6xEAwWImJWEklUs/5A07idIhxLg4KlKquxYNQEbRqYucQCwf8wyJMxgUkA5bctQX1paKMfDSyJYTKDEq7TEU7xpf0i5xLEmUlJy5gedRWlPCKuJw5TMCgrtZhmYXDh33jXCqHx8KNDRVw08LSFB2LXpE1/TS7ivLlGUJ60qIzkpD0p7w2M4mJaGCmU9HD08bRdGy9eu6Hky3cEsw9YzcJj80rOBnUDYAgG/KLEmaqYoTKpS1UlwYCEjHIL1YuzEj0hkoR/WLyrSVGR2kkys6W+WzJCBMKSK5iohy1KRaYcof+rmfOMr5R+X8oKMxlMVMB9X0vRsv1UBtAIAwokCIUBo3rDKNDCnKCQCohL2qA/n3QxOun5gGuG65feGQfSJmrQya+DwEPeJCXSDpw/tEpaa0t1aASZG8Z/F8eiSHIUoH/Fqesak2zRzmOwE1awUixepGln8oir3DJ4nJzICgn/ZJTY879/OLaqfvqsMmgtpUQErJPbDgeF9Xi6ieKVlFBU+DRPDLD5ySVM1z7QDiqAZYDM1QXJ6pAsFLFADmDf8AYHX7+kQWpySSFX0gE9K5aCoh251qYs4iYoMw5lvaLkohY5WY28YKyeHcRE0MHCxpyguJlFVDfbzixJ4SmUykblyWKg+j6iDrmAFzqIDFw/BXYKOtRoR3jeNFUoSz2QAAbADrxhpUw0L6gwsUSecTRKVigLwDHzkPSoNT94fG5eypIuLG0Z2NHZALguX23t5xLRXxeFBmOlKgDpyvR7QbD4VktZzrenPxgKVlrikSGctWmlYmrjVkShQmrfcjzg04JDBqjXkfCAykZQ78mblA1uSKtWNahsezkINDUghq6+kRXNKa6bGCTEgl11Voe7feKuKWVEgd55sLGGipiwpXaRViHfw84GeIhSVZQoNva+ggySqWC6Rs7UaMbGgkOBR2cRBE4y+VJzaljSKGKKpqgGqdY0+HThLSpKnqXBT3WJFx+Y2pPEUrlFJChQMpmYu4rvFgq8MkzZaQkiXlarOD5WjRTyjn8RxCdKU9FoJYKIb108Y3pS6A+kaRIGGKmaHN3iDeb0gIKBeHgjQoC1xnhycRLTKXmyJUFdksSxBDnvi0LHaw/cQ4pihKAVlelgUgvyCmjK4Z8S4ecrIF5Zn+Cwx8ND4GA1wKDd4JIQxD7sPVzEpQZ4OiW5Je4psHvAZOJTNxCyASiQCxIIClAPTujWQAAwDABqewivgsAJZWxfNXkOUKZPY2cDSIq+lAbvgU5QAPX8REYpjqBesQxFajWFAVzXA6eBrmIIDF9+XjrAMROCbkCMyVjgczMzs0Z1WtjpnZDh4xUzchNe17RU49xRbBKCxFWdn5PGPgpy1uFXfm37hajuvkFiXrT1JvEu0F9k11relP5i1JmOl9wIq4wDMFcv1FBJ3ElFgA28VZ8+mX+7z1gEwFRADAE+fIQTEUNQym0iC5LAy829bQ8oPTzgPDzmOltfvFuecqSrb+GiiticpIzW8tKesVZqHU7c27onMxpKSkpDcrxFCrVLPqbRlQlSatYkhtmiyQJbpYEb9/7iCpgzOA9WB66rBMcHSKAE83Nd4AaZmgIF7660hk4lrMfsYAJBdtRrfxi5JkISx+5h5FZalEgnU02eLOJTlUXLkpYtoWoaQ86aMmV6gNtrtGdOxJteG4IhYDg19KneKfEsIEgVd6kOCB3NrSLhkBQIJqAS73YOxjKUtgS7EH6b779ViaKxUnWvJ2cc20iz/WlKTlZlNTuenMRnYztEq1OgissKQ4U4F6gihLaxZSt7hs/wCbKKSDm5ml3Br5Rb4NKKUEFT1UQzmg7+4xysrihSwzFhYEC38Q0zGdoFSqDQUJ5eUalZdjg8YiYOyoEi41HfBlL2vGdwmfKKQpCMr8mjSPXpGhEvDwzcoUBY4j8PoxBda5g5BXZ72IMaGD4PJkykpCUnJQKUlOYuXu3MwaZiEyx2yE95imnjEuer5UtQzHU21tAXVMCzBxrdw+u1IeUtydrj8GKJKs7OGB8aaOIsT8amWkOb6CpETVNxDEUyB3Nzy2jCxC5iaBRr4nzekExOOzl00A3/EDw8z5jgDM+2kZtBcLxBiAtSj5GLy5qlGhoe6MyZhFJJBBHnWDjEAZWFRrv+4iruK4ck1vuI5+Xw5SJygioUHANABz3MdShPZqe0RpAVSauz8/3FsRyWM4bPUv6CeYZvenjFyTwgSWzqzKOgAYP6mOjmqSijiuj18YppmJKnIzd3VYmKtcPDSwDUs0RQxcEOOcFwMxwpwzF/A7QRWVLk2/mNIz5ZZakgOBQD8RX4gtiGIPQLUhipRXmTqabN3wdWHK+1r94gjgpigQR0Yv4ougbm7dbw2Aw1WJBHLx8rRIvmKdiaRRWKxkCQavX184qrXkcGor5v1WLP8ATvcEF4rFDEi+3PoRlTSJ/aJFXq1+VIKuY7kmhtsIrTZBRMTlcg1G/Qg+JxCQwAttrAXMLh3QVA284rYhYSTlNj17QFOPKagMHtodNOUQxmNQoBgyiah9PuYbAROUp+p1XawHjqYBhx2iTo9PGAhTsEAnnvWKuMXMTajh6HwjNVZxU8JetSC+vNow8TPcFwznziJnk00s7+8QxQoCC8Z3QsDJKzrlFVMHLPpEuJzf+RYDtoDfxaj1i58MoUpS2GUApDm2pL+kYWMQ6ip6vu8a+IHPwuZJJNg+8V8fKyuEnsgv6PF3BTO0UqsxbmeW9zA8dLoWqOTUGkblStP4dQFCkxQOz/aOnnLUEdhJUbXA9zHmhUUFwaizR0PA+MziwJChzpGkdAmdNaskP/7CFE/6vkOvCFAdFOAUChQcEVe0cqv4OSmYmZInLlkKfKQ4/wCpvSOoA/PpDC8XBVnYFZSGm9sG5Fz4RWwfCZx+YuYoKV/YlP0tfUUMa1zFzDFh7RMHneKQubiEygDlJrp4UPKOt4RwsSUOnMFHM711Fq2pF2RwpAmKWQMxqNxyG0XEhsw5GJIqtjcP86UUiimdL37vt5RyP/8ARGHXlmBTj0f8x2OFdJvS/n36Rk8f4cicp1JtqKUux5O/rCiOA4klbZHLxoyiwvWMHDICeyltntSC4marspSovqfHTlGdUTHJLlt/G8BSsgMAN3N+6La1CwWlTCpqzkWB8IHJnAXMBKROUD9URxGIe9YrzSHcBvP1gsnD5q5mG/WsAfBTg9aXYtF3DTwHoWOw5RnYSW6m01PONkJFiwAo7iNRFSVNLjQWoNb9d8FxKSnt3Hrt13xKdMTlypDkFzt3952hIJYfezNUHraAaYSv6ad9mGpjKWulfqo0WJ/ZJym1K0LRSmodLm7/AJjNUfGTXSksyv7tz07xUdSzQM3Kg7oJPWSz6APrtDSyXCQxFms/jEFdUoj/AGNaaUvFfDDMavF0S2BSfq0F67eUKWXS3vro7wwMiZlCilNg9bM3m1YzcbizMADMQDvUX6EauKm5UqBLKKcrXLU8tfOMP5lQLfiFIrSuHrWeyL6xo4fg5VLIZJWbMVU3Nm2gqMVlCcqUgir/AOVr9ecXMPxEXavIM1OV4SQrLUFS5OVd3L7atbw6eMpWHTVwG36v3R0fzAcyQxCqFw9PG0Y3FJSUZgLXSdDyPW0VGLiCnM1OucAVPdGVg6FGoaxD2PVeUQxeIAYBn63vBcBJdJmKZChRg5Ju5cBtNd9YQqniJRTszaWqTRoscIxCUrClEgbCK+Np9QZ+62nfvFSRLKqJDnYRtHdI+IZADfb9Q8c3K4OsgHtDwhQHq4IBcD6j7C3pEkg9bVgcwsmgqLbvteKGN4yqW7ylpDUISpY8WFIo10CpMXpSOyBr+45fh3Gps0FSJRIt2gEehIMdBgZhKEqX2VtVI3c/qAks1q8OJ3ZJEOtJNrwKdNCUkXLO0RQ0LJJ5aRDGznqzEUPMWgeFmQ2JB2gOZxuJ+TNyqPYVUHaLklQmJJSp2Pp3RHiuAE1BQrdwSLd1e/zMZiOHzJBPyllaSzpLA02Oo9axhW5h5YUSCCahIsGoXfwg2GwyVrSWBptVn/iHk4gIAvmJFhrsC2jmLIWUuos4JYmjD9+caQLHyQHDAgbGtR4RQl4fOxzEAaQWZi2BADlR1qSa7wKTKynM7GxFu72jNGhh0FOftOFBrc79bxYlKzGK5s4ID6awsLKUTteKLs4JSkkeXPlFX+sYW9fSA8QlFFXBfTXvjMlqWpWWlnqdLPSJarQmTwq12t+4oTJaiL/TVonkI+oeItB0zC16EMLUqK2e0T2Kcpep7v13xcwuNAVYGrB2cDbraKM9L1FA9OejgQNaaulxAW+JYwlSiB3NpT9RjnGqZjbbSLaZmt+cVzLPaWguQC4CXAB79Go7XiUBXjQzBLNqXrAZ2KzEMKilLwORmBAXS4qLWIPO/pEJs0pq9SGvRomq2sAlSwFFSUAUzEOSRsm3nGZMm6ZiwNwG+9I2eGqSuShSnBvQsOyWbLqfxGNxtICsyRQkkCm9jtFQ6OIFDlgrZR/D1jO4lxP5oACQwegvVtSeUVvnmp10EVZ05nKQCsu16esIIzJuZOYJSGuT+ornG5UAqmBLfSlLkq1cgEkiraRmDEEunN2xyZPfs+jXiUlJUQBU+8bjK1icVmUHqDrHT8EkYMMRMLm4UwPhtHMzOGzgHMlTd34gPylE/SX7qxoenCUBaZTSv7hR5wiVNAsof/YQoD1fg3FlzwDNkTMPMF0zA470rHZUGPfGqu4galsDSjP7+sOkVfk35byjQJnr1SDypmVLmrGzRVQqu3XQhZgoZTUEVBtEFziGM+WHuW8W3A1ijhp+aXnb66Bxpb8xV4pw0TgO2tDGjFxy7J/Ua2dIArQCpqfPX+Yig4SUSeUSx2KQC2wjF4x8RoSCmWofeONxXxEorCU5iSdBc8hEtHc43DCpBIG+52aGlBkilg551P7gGFVPWhJXLIDUzU9Li8XVAtXreM4oEvHqS6sqSNNHpVqVAdoBOxWcEkJqfIPeg6pFFKwoqCD4VFn68YdM5kFJDGrPTreGgsrBZy5JcmjW8PzG3KSEylvVTVNyBQa+cYmFxZqmg02A8TGmnEJQglT1BDU+k0+8WIt4DDMHoS1Nq/qLbBIJWoJHVKRyklACmBcE0pccjGvikMGytv39GKJ8QxaFsACQlw7N0PzA8IhILKHj+YimWrKyUl3cvFbjOLCCUhVQO2dqBgPP2iUFnYnOMqGICiw/n7wWQjN2TtTf0ji5uOUV9lSQ1iCR6w+D+IVgqSVqY2Lfc1EY7LjqcUtMolBY5ajxdx5keUZYxAdioga0/EZaceC7V2r04hxjFghexDPWGixMmAFurfeLyEqsCG51odC3daKkrFpmTFKyjMQ1bDs1IBq+sCHEACUJVTVx94oIiQpRVR2DjWzvGbPnA0NCPEDweNE4lYLpOU6HXa/jGYMUlBGcudDU0YinOJRq8DnqYhwyO2FWILgWP9tj/MVeM4xNgQoAuVEsH/b3imqYkvkJCCxXmYAs+U02cxW4hjJbAIlFbahgCdtaO9YuDN4pPmMciQAKlnFORimubmAKns78+RBr4wPF8UnFJzJAAVVL9n/tR1M2pEAweCmTnyhz3jnQAmg5CLIiIMPLNe4/qHm4GYjsrQpJ0cH03i7hOCT1uUpo2saR0fw38TJS0uYd2Jf+I62UZawCMp7gDHn0v4SxD1yg639fKOi4VhZ8oAKY00++kUdD8kf4phQE4pf+JhQG2osKdd8JBZkjbr0HpAwaO+9fI+H6EONG8/vGgSXUFn+8ElfS1O0CH2vXygCF7Udzty/cOD14aQFTAHEJzCdkUn+xSXCmdmUkhnG4NffQLgXuNNf1EFn9+kRUSb9H8fiAHiMNKW2dCVNXtAE+ogeF4Rh0KStMlAXQghIDEVeDBnZ+89d0Oovya338KxMD4maAou4T/kKjyFoo8S4lLSksoO36jQEwOTp115RR4ngZeISQoMRQKFC7etfvEsHPrxCCwBAVSoNu5tOUEx8laQlWYqKak/6EVPh9ozuI/B041lTwdswauzgHkPGJcOw3EZacq0oIs+YFxy1A0aM4q1MmnKlZUlSK67NcaRncQ+IkFaAsqQgqDlwaVamgdvxGR8ScH4ghSpkqTnQahKFAgc8pYn1jmcL8NcQxM5ClylSkv9ShQd6Xf0iZVesYALll6KF0kPb2b8xsjiiyHypHdX3ihwDhvyZPy1KzlOrMHJq20LjhnhA+WlKm0SGLc63hnKHg2PxKmJVMU+iQwHpHLTsRVYqqzKIsd9o1sLwafMyrXmQCe0lX1N6gHv8A1AF8NUla0FktzCtaDmd2ryiYMiZggEpVOdCT2SSBqD/a71Gtt2jJThCoqylCSk/3GvhfSOjxvCwpBCjyzOyq1GV+4xzfC+Bf02LlifMzy5gOWpBSuwcf3D3eM8uGrK6Xh/DiZdZiARsmvmWfWsGxiVypbFKlS7k/2uaB6U/cdBhuFS8h7JPZ5jWKPEOGrCcktRyK+pCi9rM8a64muWk8TUVkJGUL7JJuU2odqARD5xS+UKJ15d+0dAOAkAuEqSkOKs9Sac6w+OlqWkJSAlRfSrUFfxzMXqmsOX8SizpKx307wLxm43iSV/LytmYJfKwOxY3JOsZ/EZa5a1yihNyBcAmz6U9I1/h74fWrMnFGaxbIpJQpLbUBEMNZyMaHBJKlEsxLAaGlT6Q+M4n/AGpOVH+oUkk2uakeUdCv/wAdYcqz/MmOeY9KbwVfwCgg/wDMpw2U5U+beMWcRxfDsLMnEplJelRQeMXpXwxi83/xqHNw21wY9B4HwcYdIS4UdDlag1YRqgUY71NvaNYjjuDcMxss9teaWNCc3h2u/SOuwqDlqAKaUu8Oo0tf8kxMuz7mKEk9ojzPf0IZfdTX884lQ1e9T3CIqNOttYApmcxDQJ4UBdUdNnp4FvCE7Pyt9oHmJcuXbr194SCTtevXlFEySKDovSCg0TtXrnFYrcEvc/ap84lmp3C556eTd0AZOr7fb+Iisvfroe8DVMbw13L/AI94jLL62f0ceX5gChbPv7QwF1b9eVIGpQI6dniSiKj03vAFzXHn9hDJXpb7dPAwrrrqsRQvMHdncvyr14QE83sO93iJUASL6ee/r1aKVCj+Pnt1aITC7DnbwPlp5CIDiaXBbrSBilTU9W2p7QllyNBt3NCUsO21evWAIFWHj+vWJ4ecAtyKClfJ+toqzFm+zmu4/EMsszl7/eve8BexfFkJPaBA3Yt5iked/E/GAhSvlzGCibXjulrum5Icjk+sYfEfhXCz3KpbHUoKkaPpQeUSxXkWI4qFqacubk/0PaFdHjveEfDWFxMpKhNmqZi7hKkqa7XfxIgWP/8AGUpXalTlpP8Auyg/gx3jseFYZUqWhC2KkjK4fRg9a6RJEGRK+RKCVTTQUVMU5odWjMw/FDMUQEORcgvTcAgP4Ro4nDpmBpiUqAFiHF315RCTwyShQMuWlLWagYkaDui4pgAQ5JoS9Wjk+J8fmp7QIA1SLjk8dgrCIWGUkKdqtU+IrHP8T+CpU1yla0lrFlJvzr6wwcFxbiP9TMqpKNszt5gGOy+BOHYiWkmZMQqUaoAUFA830jA4h/45ngkomy5g5gpNPMeusW/hfh+PwcxlIzSTdlJLP48zER6Mk6eOm1z7QkzQXL0v13faB4dRKQGIfz5xKbLy0IqNNnY1840IoXQGxbW4FQ/fEkqpub+mjd0RlAHsgULiwHjDlVzpYN4/mAYmjt2rePVYl8xh/wCwiAVSnT/ksITa87nna3hAODQ0f9VEIguRf+WEOLN59+3W0IWff1ZzALI23lCgYCja3cIUBbOw7j+Pu8QXOAAa3TQoUUSWkuBYVf1P3iUsE9wP2b7e0KFARn3B1L+8OaCtmZoUKAUxZHZA7R9wR+REgHJ2f9woUANUwAHyhZy3eae3XfDQoCOdgk69MK82gh7Pt+fvChQECanl7tDZ8oJN39z16woUBNb1/wAdT5mnWkQdyBoD+WhQoBxU11HVe4jzMQnK0H9x3sNYUKIEtYqDo7jRtvL3iebNVoeFAABJLixHpQekTmq/tG3pVhChQEmILW6uTEVLejs/4LdcoUKAiouE6J050hI+ktzeFCgIz69nl6jWKeIwCVHMCvOQO3nVmPfViOUKFAaEoMO4V8qePdvATdF2DsLCpoO4Q8KAJl5WYjxA68IReo5fx6Ew0KAganK9jXrz8oncbB294UKAQQk6+8KFC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50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5217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Meth and the Body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First acts as a stimulant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Then systematically destroys the body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Causes memory loss, aggression, psychotic behavior, potential heart and brain damage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Highly addictive due to the increased level of concentration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Burns up bodies resources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55215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How it Works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410200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Methamphetamine is very similar to a chemical in the brain </a:t>
            </a:r>
            <a:r>
              <a:rPr lang="en-US" sz="28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called</a:t>
            </a:r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 </a:t>
            </a:r>
            <a:r>
              <a:rPr lang="en-US" sz="2800" b="1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Dopamine</a:t>
            </a:r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.  </a:t>
            </a:r>
            <a:endParaRPr lang="en-US" sz="2800" dirty="0" smtClean="0">
              <a:solidFill>
                <a:srgbClr val="002060"/>
              </a:solidFill>
              <a:latin typeface="Adobe Ming Std L" pitchFamily="18" charset="-128"/>
              <a:ea typeface="Adobe Ming Std L" pitchFamily="18" charset="-128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Dopamine </a:t>
            </a:r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is helpful to the brain in many ways.  </a:t>
            </a:r>
            <a:endParaRPr lang="en-US" sz="2800" dirty="0" smtClean="0">
              <a:solidFill>
                <a:srgbClr val="002060"/>
              </a:solidFill>
              <a:latin typeface="Adobe Ming Std L" pitchFamily="18" charset="-128"/>
              <a:ea typeface="Adobe Ming Std L" pitchFamily="18" charset="-128"/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It </a:t>
            </a:r>
            <a:r>
              <a:rPr lang="en-US" sz="24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helps control movement, emotional reactions to situations, and it affects the ability to feel pleasure and pain.   It helps people feel good! </a:t>
            </a:r>
          </a:p>
          <a:p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When someone uses methamphetamine it causes a great flood of dopamine into the brain, which causes the user to feel very high.  </a:t>
            </a:r>
            <a:endParaRPr lang="en-US" sz="2800" dirty="0" smtClean="0">
              <a:solidFill>
                <a:srgbClr val="002060"/>
              </a:solidFill>
              <a:latin typeface="Adobe Ming Std L" pitchFamily="18" charset="-128"/>
              <a:ea typeface="Adobe Ming Std L" pitchFamily="18" charset="-128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But</a:t>
            </a:r>
            <a:r>
              <a:rPr lang="en-US" sz="28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, since methamphetamine is so similar to dopamine, the brain believes it has made enough dopamine and begins to produce less and less.</a:t>
            </a:r>
            <a:r>
              <a:rPr lang="en-US" sz="2400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777232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How it Works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Over </a:t>
            </a:r>
            <a:r>
              <a:rPr lang="en-US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time meth depletes (removes) the natural dopamine from the brain, causing the user to feel very depressed.  </a:t>
            </a:r>
            <a:endParaRPr lang="en-US" dirty="0" smtClean="0">
              <a:solidFill>
                <a:srgbClr val="002060"/>
              </a:solidFill>
              <a:latin typeface="Adobe Ming Std L" pitchFamily="18" charset="-128"/>
              <a:ea typeface="Adobe Ming Std L" pitchFamily="18" charset="-128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This </a:t>
            </a:r>
            <a:r>
              <a:rPr lang="en-US" dirty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is the main reason people continue to use methamphetamine even though it might be causing a lot of problems in their life. </a:t>
            </a:r>
            <a:endParaRPr lang="en-US" sz="4000" dirty="0">
              <a:solidFill>
                <a:srgbClr val="002060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4300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What Does It Look Like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Usually crystal form white powder (ice)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Odorless, bitter-tasting and dissolves in liquid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Other colors of powder: brown, yellow-grey, orange and pink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Can be compressed into pill form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Can be snorted or injected</a:t>
            </a:r>
          </a:p>
          <a:p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Names include: </a:t>
            </a:r>
            <a:r>
              <a:rPr lang="en-US" sz="2800" b="1" i="1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chalk, crank, chicken feed, cinnamon, </a:t>
            </a:r>
            <a:r>
              <a:rPr lang="en-US" sz="2800" b="1" i="1" dirty="0" err="1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crink</a:t>
            </a:r>
            <a:r>
              <a:rPr lang="en-US" sz="2800" b="1" i="1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, crypto, fast, </a:t>
            </a:r>
            <a:r>
              <a:rPr lang="en-US" sz="2800" b="1" i="1" dirty="0" err="1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getgo</a:t>
            </a:r>
            <a:r>
              <a:rPr lang="en-US" sz="2800" b="1" i="1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, speed, tick </a:t>
            </a:r>
            <a:r>
              <a:rPr lang="en-US" sz="2800" b="1" i="1" dirty="0" err="1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tick</a:t>
            </a:r>
            <a:r>
              <a:rPr lang="en-US" sz="2800" b="1" i="1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, tweak, wash, blade, </a:t>
            </a:r>
            <a:r>
              <a:rPr lang="en-US" sz="2800" b="1" i="1" dirty="0" err="1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cristy</a:t>
            </a:r>
            <a:r>
              <a:rPr lang="en-US" sz="2800" b="1" i="1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, glass, ice, </a:t>
            </a:r>
            <a:r>
              <a:rPr lang="en-US" sz="2800" b="1" i="1" dirty="0" err="1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yaba</a:t>
            </a:r>
            <a:endParaRPr lang="en-US" sz="2800" b="1" i="1" dirty="0">
              <a:solidFill>
                <a:srgbClr val="002060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3788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Stages of Meth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BINGE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Uncontrolled use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lasts 3-15 days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hyperactive both mentally and physically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Feel aggressively smarter (interrupts people)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 keeps using more of the drug until there is no rush or high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1954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TWEAKING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: 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Most dangerous stage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this is the end of the where the drug no longer provides the high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Loses sense of who they are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Feelings of emptiness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Intense itching (bugs crawling)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No sleep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Psychotic state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Hallucinations (vivid and intense)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Hostile and dangerous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Adobe Ming Std L" pitchFamily="18" charset="-128"/>
                <a:ea typeface="Adobe Ming Std L" pitchFamily="18" charset="-128"/>
              </a:rPr>
              <a:t>Potential self-mutilation</a:t>
            </a:r>
          </a:p>
          <a:p>
            <a:pPr lvl="1"/>
            <a:endParaRPr lang="en-US" b="1" dirty="0" smtClean="0">
              <a:solidFill>
                <a:schemeClr val="accent1">
                  <a:lumMod val="50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  <a:p>
            <a:endParaRPr lang="en-US" dirty="0">
              <a:solidFill>
                <a:schemeClr val="accent1"/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Adobe Ming Std L" pitchFamily="18" charset="-128"/>
                <a:ea typeface="Adobe Ming Std L" pitchFamily="18" charset="-128"/>
              </a:rPr>
              <a:t>Stages of Meth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Adobe Ming Std L" pitchFamily="18" charset="-128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1954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theme/theme1.xml><?xml version="1.0" encoding="utf-8"?>
<a:theme xmlns:a="http://schemas.openxmlformats.org/drawingml/2006/main" name="Orange circles design templat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993300"/>
        </a:dk1>
        <a:lt1>
          <a:srgbClr val="FFFFFF"/>
        </a:lt1>
        <a:dk2>
          <a:srgbClr val="996633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2A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6600"/>
        </a:dk1>
        <a:lt1>
          <a:srgbClr val="DEF6F1"/>
        </a:lt1>
        <a:dk2>
          <a:srgbClr val="CC3300"/>
        </a:dk2>
        <a:lt2>
          <a:srgbClr val="969696"/>
        </a:lt2>
        <a:accent1>
          <a:srgbClr val="FEF0CE"/>
        </a:accent1>
        <a:accent2>
          <a:srgbClr val="FFCC00"/>
        </a:accent2>
        <a:accent3>
          <a:srgbClr val="ECFAF7"/>
        </a:accent3>
        <a:accent4>
          <a:srgbClr val="825600"/>
        </a:accent4>
        <a:accent5>
          <a:srgbClr val="FEF6E3"/>
        </a:accent5>
        <a:accent6>
          <a:srgbClr val="E7B900"/>
        </a:accent6>
        <a:hlink>
          <a:srgbClr val="0066CC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996633"/>
        </a:dk1>
        <a:lt1>
          <a:srgbClr val="FFFFD9"/>
        </a:lt1>
        <a:dk2>
          <a:srgbClr val="EE8E00"/>
        </a:dk2>
        <a:lt2>
          <a:srgbClr val="777777"/>
        </a:lt2>
        <a:accent1>
          <a:srgbClr val="FEF27E"/>
        </a:accent1>
        <a:accent2>
          <a:srgbClr val="CC9900"/>
        </a:accent2>
        <a:accent3>
          <a:srgbClr val="FFFFE9"/>
        </a:accent3>
        <a:accent4>
          <a:srgbClr val="82562A"/>
        </a:accent4>
        <a:accent5>
          <a:srgbClr val="FEF7C0"/>
        </a:accent5>
        <a:accent6>
          <a:srgbClr val="B98A00"/>
        </a:accent6>
        <a:hlink>
          <a:srgbClr val="FF505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996633"/>
        </a:dk1>
        <a:lt1>
          <a:srgbClr val="FFFFCC"/>
        </a:lt1>
        <a:dk2>
          <a:srgbClr val="CC6600"/>
        </a:dk2>
        <a:lt2>
          <a:srgbClr val="808080"/>
        </a:lt2>
        <a:accent1>
          <a:srgbClr val="E6DAB8"/>
        </a:accent1>
        <a:accent2>
          <a:srgbClr val="333399"/>
        </a:accent2>
        <a:accent3>
          <a:srgbClr val="FFFFE2"/>
        </a:accent3>
        <a:accent4>
          <a:srgbClr val="82562A"/>
        </a:accent4>
        <a:accent5>
          <a:srgbClr val="F0EAD8"/>
        </a:accent5>
        <a:accent6>
          <a:srgbClr val="2D2D8A"/>
        </a:accent6>
        <a:hlink>
          <a:srgbClr val="CC99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E08500"/>
        </a:lt1>
        <a:dk2>
          <a:srgbClr val="008080"/>
        </a:dk2>
        <a:lt2>
          <a:srgbClr val="FFCC00"/>
        </a:lt2>
        <a:accent1>
          <a:srgbClr val="F0D45E"/>
        </a:accent1>
        <a:accent2>
          <a:srgbClr val="996633"/>
        </a:accent2>
        <a:accent3>
          <a:srgbClr val="AAC0C0"/>
        </a:accent3>
        <a:accent4>
          <a:srgbClr val="BF7100"/>
        </a:accent4>
        <a:accent5>
          <a:srgbClr val="F6E6B6"/>
        </a:accent5>
        <a:accent6>
          <a:srgbClr val="8A5C2D"/>
        </a:accent6>
        <a:hlink>
          <a:srgbClr val="FF66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99"/>
        </a:dk1>
        <a:lt1>
          <a:srgbClr val="CC9900"/>
        </a:lt1>
        <a:dk2>
          <a:srgbClr val="996633"/>
        </a:dk2>
        <a:lt2>
          <a:srgbClr val="D67F00"/>
        </a:lt2>
        <a:accent1>
          <a:srgbClr val="003399"/>
        </a:accent1>
        <a:accent2>
          <a:srgbClr val="B65E36"/>
        </a:accent2>
        <a:accent3>
          <a:srgbClr val="CAB8AD"/>
        </a:accent3>
        <a:accent4>
          <a:srgbClr val="AE8200"/>
        </a:accent4>
        <a:accent5>
          <a:srgbClr val="AAADCA"/>
        </a:accent5>
        <a:accent6>
          <a:srgbClr val="A55430"/>
        </a:accent6>
        <a:hlink>
          <a:srgbClr val="FFCC66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25252"/>
        </a:dk1>
        <a:lt1>
          <a:srgbClr val="686B5D"/>
        </a:lt1>
        <a:dk2>
          <a:srgbClr val="FFCC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454545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6633"/>
        </a:dk1>
        <a:lt1>
          <a:srgbClr val="FFFFCC"/>
        </a:lt1>
        <a:dk2>
          <a:srgbClr val="CC9900"/>
        </a:dk2>
        <a:lt2>
          <a:srgbClr val="808080"/>
        </a:lt2>
        <a:accent1>
          <a:srgbClr val="FDED9B"/>
        </a:accent1>
        <a:accent2>
          <a:srgbClr val="F3A353"/>
        </a:accent2>
        <a:accent3>
          <a:srgbClr val="FFFFE2"/>
        </a:accent3>
        <a:accent4>
          <a:srgbClr val="82562A"/>
        </a:accent4>
        <a:accent5>
          <a:srgbClr val="FEF4CB"/>
        </a:accent5>
        <a:accent6>
          <a:srgbClr val="DC934A"/>
        </a:accent6>
        <a:hlink>
          <a:srgbClr val="3333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A20000"/>
        </a:dk1>
        <a:lt1>
          <a:srgbClr val="FF9900"/>
        </a:lt1>
        <a:dk2>
          <a:srgbClr val="CF7551"/>
        </a:dk2>
        <a:lt2>
          <a:srgbClr val="5C1F00"/>
        </a:lt2>
        <a:accent1>
          <a:srgbClr val="E5330F"/>
        </a:accent1>
        <a:accent2>
          <a:srgbClr val="BE7960"/>
        </a:accent2>
        <a:accent3>
          <a:srgbClr val="FFCAAA"/>
        </a:accent3>
        <a:accent4>
          <a:srgbClr val="8A0000"/>
        </a:accent4>
        <a:accent5>
          <a:srgbClr val="F0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CC9900"/>
        </a:dk1>
        <a:lt1>
          <a:srgbClr val="F9D09F"/>
        </a:lt1>
        <a:dk2>
          <a:srgbClr val="FF9900"/>
        </a:dk2>
        <a:lt2>
          <a:srgbClr val="003366"/>
        </a:lt2>
        <a:accent1>
          <a:srgbClr val="006699"/>
        </a:accent1>
        <a:accent2>
          <a:srgbClr val="EACE02"/>
        </a:accent2>
        <a:accent3>
          <a:srgbClr val="FBE4CD"/>
        </a:accent3>
        <a:accent4>
          <a:srgbClr val="AE8200"/>
        </a:accent4>
        <a:accent5>
          <a:srgbClr val="AAB8CA"/>
        </a:accent5>
        <a:accent6>
          <a:srgbClr val="D4BA02"/>
        </a:accent6>
        <a:hlink>
          <a:srgbClr val="FF9900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9900"/>
        </a:lt1>
        <a:dk2>
          <a:srgbClr val="D51F1F"/>
        </a:dk2>
        <a:lt2>
          <a:srgbClr val="D8AF5E"/>
        </a:lt2>
        <a:accent1>
          <a:srgbClr val="8C7B70"/>
        </a:accent1>
        <a:accent2>
          <a:srgbClr val="8F5F2F"/>
        </a:accent2>
        <a:accent3>
          <a:srgbClr val="E7ABAB"/>
        </a:accent3>
        <a:accent4>
          <a:srgbClr val="DA82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EECC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E6DAB8"/>
        </a:accent1>
        <a:accent2>
          <a:srgbClr val="333399"/>
        </a:accent2>
        <a:accent3>
          <a:srgbClr val="FFFFE2"/>
        </a:accent3>
        <a:accent4>
          <a:srgbClr val="000000"/>
        </a:accent4>
        <a:accent5>
          <a:srgbClr val="F0EAD8"/>
        </a:accent5>
        <a:accent6>
          <a:srgbClr val="2D2D8A"/>
        </a:accent6>
        <a:hlink>
          <a:srgbClr val="CC99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FDED9B"/>
        </a:accent1>
        <a:accent2>
          <a:srgbClr val="F3A353"/>
        </a:accent2>
        <a:accent3>
          <a:srgbClr val="FFFFE2"/>
        </a:accent3>
        <a:accent4>
          <a:srgbClr val="000000"/>
        </a:accent4>
        <a:accent5>
          <a:srgbClr val="FEF4CB"/>
        </a:accent5>
        <a:accent6>
          <a:srgbClr val="DC934A"/>
        </a:accent6>
        <a:hlink>
          <a:srgbClr val="3333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EF0CE"/>
        </a:accent1>
        <a:accent2>
          <a:srgbClr val="FFCC00"/>
        </a:accent2>
        <a:accent3>
          <a:srgbClr val="ECFAF7"/>
        </a:accent3>
        <a:accent4>
          <a:srgbClr val="000000"/>
        </a:accent4>
        <a:accent5>
          <a:srgbClr val="FEF6E3"/>
        </a:accent5>
        <a:accent6>
          <a:srgbClr val="E7B900"/>
        </a:accent6>
        <a:hlink>
          <a:srgbClr val="0066CC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663300"/>
        </a:dk1>
        <a:lt1>
          <a:srgbClr val="FFFFD9"/>
        </a:lt1>
        <a:dk2>
          <a:srgbClr val="000000"/>
        </a:dk2>
        <a:lt2>
          <a:srgbClr val="777777"/>
        </a:lt2>
        <a:accent1>
          <a:srgbClr val="FEF27E"/>
        </a:accent1>
        <a:accent2>
          <a:srgbClr val="CC9900"/>
        </a:accent2>
        <a:accent3>
          <a:srgbClr val="FFFFE9"/>
        </a:accent3>
        <a:accent4>
          <a:srgbClr val="562A00"/>
        </a:accent4>
        <a:accent5>
          <a:srgbClr val="FEF7C0"/>
        </a:accent5>
        <a:accent6>
          <a:srgbClr val="B98A00"/>
        </a:accent6>
        <a:hlink>
          <a:srgbClr val="FF505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 circles design template</Template>
  <TotalTime>179</TotalTime>
  <Words>742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Orange circles design template</vt:lpstr>
      <vt:lpstr>Custom Design</vt:lpstr>
      <vt:lpstr>Methamphetamine</vt:lpstr>
      <vt:lpstr>History of Meth</vt:lpstr>
      <vt:lpstr>What is Meth?</vt:lpstr>
      <vt:lpstr>Meth and the Body</vt:lpstr>
      <vt:lpstr>How it Works</vt:lpstr>
      <vt:lpstr>How it Works</vt:lpstr>
      <vt:lpstr>What Does It Look Like</vt:lpstr>
      <vt:lpstr>Stages of Meth</vt:lpstr>
      <vt:lpstr>Stages of Meth</vt:lpstr>
      <vt:lpstr>Stages of Meth</vt:lpstr>
      <vt:lpstr>Short Term Effects</vt:lpstr>
      <vt:lpstr>Long Term Effects </vt:lpstr>
      <vt:lpstr>Physical Effects</vt:lpstr>
      <vt:lpstr>Images</vt:lpstr>
      <vt:lpstr>Images</vt:lpstr>
      <vt:lpstr>Images</vt:lpstr>
      <vt:lpstr>Images</vt:lpstr>
      <vt:lpstr>PowerPoint Presentation</vt:lpstr>
      <vt:lpstr>Long Term Effects </vt:lpstr>
      <vt:lpstr>Treatment</vt:lpstr>
      <vt:lpstr>Treatment</vt:lpstr>
    </vt:vector>
  </TitlesOfParts>
  <Company>Philomath School District 17J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Methamphetamine</dc:title>
  <dc:creator>Windows User</dc:creator>
  <cp:lastModifiedBy>Windows User</cp:lastModifiedBy>
  <cp:revision>19</cp:revision>
  <cp:lastPrinted>1601-01-01T00:00:00Z</cp:lastPrinted>
  <dcterms:created xsi:type="dcterms:W3CDTF">2015-01-28T21:05:43Z</dcterms:created>
  <dcterms:modified xsi:type="dcterms:W3CDTF">2015-01-29T20:01:28Z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TC010721481033</vt:lpwstr>
  </property>
</Properties>
</file>