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2"/>
  </p:notesMasterIdLst>
  <p:handoutMasterIdLst>
    <p:handoutMasterId r:id="rId33"/>
  </p:handoutMasterIdLst>
  <p:sldIdLst>
    <p:sldId id="388" r:id="rId2"/>
    <p:sldId id="317" r:id="rId3"/>
    <p:sldId id="319" r:id="rId4"/>
    <p:sldId id="393" r:id="rId5"/>
    <p:sldId id="419" r:id="rId6"/>
    <p:sldId id="416" r:id="rId7"/>
    <p:sldId id="417" r:id="rId8"/>
    <p:sldId id="321" r:id="rId9"/>
    <p:sldId id="323" r:id="rId10"/>
    <p:sldId id="325" r:id="rId11"/>
    <p:sldId id="326" r:id="rId12"/>
    <p:sldId id="327" r:id="rId13"/>
    <p:sldId id="379" r:id="rId14"/>
    <p:sldId id="328" r:id="rId15"/>
    <p:sldId id="329" r:id="rId16"/>
    <p:sldId id="330" r:id="rId17"/>
    <p:sldId id="420" r:id="rId18"/>
    <p:sldId id="316" r:id="rId19"/>
    <p:sldId id="342" r:id="rId20"/>
    <p:sldId id="343" r:id="rId21"/>
    <p:sldId id="380" r:id="rId22"/>
    <p:sldId id="332" r:id="rId23"/>
    <p:sldId id="396" r:id="rId24"/>
    <p:sldId id="334" r:id="rId25"/>
    <p:sldId id="335" r:id="rId26"/>
    <p:sldId id="336" r:id="rId27"/>
    <p:sldId id="411" r:id="rId28"/>
    <p:sldId id="347" r:id="rId29"/>
    <p:sldId id="348" r:id="rId30"/>
    <p:sldId id="413" r:id="rId31"/>
  </p:sldIdLst>
  <p:sldSz cx="9144000" cy="6858000" type="screen4x3"/>
  <p:notesSz cx="6881813" cy="9296400"/>
  <p:defaultTextStyle>
    <a:defPPr>
      <a:defRPr lang="en-US"/>
    </a:defPPr>
    <a:lvl1pPr algn="ctr" rtl="0" fontAlgn="base">
      <a:spcBef>
        <a:spcPct val="0"/>
      </a:spcBef>
      <a:spcAft>
        <a:spcPct val="0"/>
      </a:spcAft>
      <a:defRPr sz="4400" kern="1200">
        <a:solidFill>
          <a:schemeClr val="tx2"/>
        </a:solidFill>
        <a:latin typeface="Times New Roman" pitchFamily="18" charset="0"/>
        <a:ea typeface="+mn-ea"/>
        <a:cs typeface="+mn-cs"/>
      </a:defRPr>
    </a:lvl1pPr>
    <a:lvl2pPr marL="457200" algn="ctr" rtl="0" fontAlgn="base">
      <a:spcBef>
        <a:spcPct val="0"/>
      </a:spcBef>
      <a:spcAft>
        <a:spcPct val="0"/>
      </a:spcAft>
      <a:defRPr sz="4400" kern="1200">
        <a:solidFill>
          <a:schemeClr val="tx2"/>
        </a:solidFill>
        <a:latin typeface="Times New Roman" pitchFamily="18" charset="0"/>
        <a:ea typeface="+mn-ea"/>
        <a:cs typeface="+mn-cs"/>
      </a:defRPr>
    </a:lvl2pPr>
    <a:lvl3pPr marL="914400" algn="ctr" rtl="0" fontAlgn="base">
      <a:spcBef>
        <a:spcPct val="0"/>
      </a:spcBef>
      <a:spcAft>
        <a:spcPct val="0"/>
      </a:spcAft>
      <a:defRPr sz="4400" kern="1200">
        <a:solidFill>
          <a:schemeClr val="tx2"/>
        </a:solidFill>
        <a:latin typeface="Times New Roman" pitchFamily="18" charset="0"/>
        <a:ea typeface="+mn-ea"/>
        <a:cs typeface="+mn-cs"/>
      </a:defRPr>
    </a:lvl3pPr>
    <a:lvl4pPr marL="1371600" algn="ctr" rtl="0" fontAlgn="base">
      <a:spcBef>
        <a:spcPct val="0"/>
      </a:spcBef>
      <a:spcAft>
        <a:spcPct val="0"/>
      </a:spcAft>
      <a:defRPr sz="4400" kern="1200">
        <a:solidFill>
          <a:schemeClr val="tx2"/>
        </a:solidFill>
        <a:latin typeface="Times New Roman" pitchFamily="18" charset="0"/>
        <a:ea typeface="+mn-ea"/>
        <a:cs typeface="+mn-cs"/>
      </a:defRPr>
    </a:lvl4pPr>
    <a:lvl5pPr marL="1828800" algn="ctr" rtl="0" fontAlgn="base">
      <a:spcBef>
        <a:spcPct val="0"/>
      </a:spcBef>
      <a:spcAft>
        <a:spcPct val="0"/>
      </a:spcAft>
      <a:defRPr sz="4400" kern="1200">
        <a:solidFill>
          <a:schemeClr val="tx2"/>
        </a:solidFill>
        <a:latin typeface="Times New Roman" pitchFamily="18" charset="0"/>
        <a:ea typeface="+mn-ea"/>
        <a:cs typeface="+mn-cs"/>
      </a:defRPr>
    </a:lvl5pPr>
    <a:lvl6pPr marL="2286000" algn="l" defTabSz="914400" rtl="0" eaLnBrk="1" latinLnBrk="0" hangingPunct="1">
      <a:defRPr sz="4400" kern="1200">
        <a:solidFill>
          <a:schemeClr val="tx2"/>
        </a:solidFill>
        <a:latin typeface="Times New Roman" pitchFamily="18" charset="0"/>
        <a:ea typeface="+mn-ea"/>
        <a:cs typeface="+mn-cs"/>
      </a:defRPr>
    </a:lvl6pPr>
    <a:lvl7pPr marL="2743200" algn="l" defTabSz="914400" rtl="0" eaLnBrk="1" latinLnBrk="0" hangingPunct="1">
      <a:defRPr sz="4400" kern="1200">
        <a:solidFill>
          <a:schemeClr val="tx2"/>
        </a:solidFill>
        <a:latin typeface="Times New Roman" pitchFamily="18" charset="0"/>
        <a:ea typeface="+mn-ea"/>
        <a:cs typeface="+mn-cs"/>
      </a:defRPr>
    </a:lvl7pPr>
    <a:lvl8pPr marL="3200400" algn="l" defTabSz="914400" rtl="0" eaLnBrk="1" latinLnBrk="0" hangingPunct="1">
      <a:defRPr sz="4400" kern="1200">
        <a:solidFill>
          <a:schemeClr val="tx2"/>
        </a:solidFill>
        <a:latin typeface="Times New Roman" pitchFamily="18" charset="0"/>
        <a:ea typeface="+mn-ea"/>
        <a:cs typeface="+mn-cs"/>
      </a:defRPr>
    </a:lvl8pPr>
    <a:lvl9pPr marL="3657600" algn="l" defTabSz="914400" rtl="0" eaLnBrk="1" latinLnBrk="0" hangingPunct="1">
      <a:defRPr sz="4400" kern="1200">
        <a:solidFill>
          <a:schemeClr val="tx2"/>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3300"/>
    <a:srgbClr val="006A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027" autoAdjust="0"/>
    <p:restoredTop sz="90501" autoAdjust="0"/>
  </p:normalViewPr>
  <p:slideViewPr>
    <p:cSldViewPr>
      <p:cViewPr varScale="1">
        <p:scale>
          <a:sx n="62" d="100"/>
          <a:sy n="62" d="100"/>
        </p:scale>
        <p:origin x="772" y="3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668"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0"/>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defTabSz="931863">
              <a:defRPr sz="1200"/>
            </a:lvl1pPr>
          </a:lstStyle>
          <a:p>
            <a:endParaRPr lang="en-US" altLang="en-US"/>
          </a:p>
        </p:txBody>
      </p:sp>
      <p:sp>
        <p:nvSpPr>
          <p:cNvPr id="12291" name="Rectangle 3"/>
          <p:cNvSpPr>
            <a:spLocks noGrp="1" noChangeArrowheads="1"/>
          </p:cNvSpPr>
          <p:nvPr>
            <p:ph type="dt" sz="quarter" idx="1"/>
          </p:nvPr>
        </p:nvSpPr>
        <p:spPr bwMode="auto">
          <a:xfrm>
            <a:off x="3899071" y="0"/>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ltLang="en-US"/>
          </a:p>
        </p:txBody>
      </p:sp>
      <p:sp>
        <p:nvSpPr>
          <p:cNvPr id="12292" name="Rectangle 4"/>
          <p:cNvSpPr>
            <a:spLocks noGrp="1" noChangeArrowheads="1"/>
          </p:cNvSpPr>
          <p:nvPr>
            <p:ph type="ftr" sz="quarter" idx="2"/>
          </p:nvPr>
        </p:nvSpPr>
        <p:spPr bwMode="auto">
          <a:xfrm>
            <a:off x="1" y="8831264"/>
            <a:ext cx="2982742"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defTabSz="931863">
              <a:defRPr sz="1200"/>
            </a:lvl1pPr>
          </a:lstStyle>
          <a:p>
            <a:endParaRPr lang="en-US" altLang="en-US"/>
          </a:p>
        </p:txBody>
      </p:sp>
      <p:sp>
        <p:nvSpPr>
          <p:cNvPr id="12293" name="Rectangle 5"/>
          <p:cNvSpPr>
            <a:spLocks noGrp="1" noChangeArrowheads="1"/>
          </p:cNvSpPr>
          <p:nvPr>
            <p:ph type="sldNum" sz="quarter" idx="3"/>
          </p:nvPr>
        </p:nvSpPr>
        <p:spPr bwMode="auto">
          <a:xfrm>
            <a:off x="3899071" y="8831264"/>
            <a:ext cx="2982742"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fld id="{2B2524AB-5BF1-4F76-AE31-3B3C810B0BAA}" type="slidenum">
              <a:rPr lang="en-US" altLang="en-US"/>
              <a:pPr/>
              <a:t>‹#›</a:t>
            </a:fld>
            <a:endParaRPr lang="en-US" altLang="en-US"/>
          </a:p>
        </p:txBody>
      </p:sp>
    </p:spTree>
    <p:extLst>
      <p:ext uri="{BB962C8B-B14F-4D97-AF65-F5344CB8AC3E}">
        <p14:creationId xmlns:p14="http://schemas.microsoft.com/office/powerpoint/2010/main" val="1727353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1" y="0"/>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defTabSz="931863">
              <a:defRPr sz="1200"/>
            </a:lvl1pPr>
          </a:lstStyle>
          <a:p>
            <a:endParaRPr lang="en-US" altLang="en-US"/>
          </a:p>
        </p:txBody>
      </p:sp>
      <p:sp>
        <p:nvSpPr>
          <p:cNvPr id="16387" name="Rectangle 3"/>
          <p:cNvSpPr>
            <a:spLocks noGrp="1" noChangeArrowheads="1"/>
          </p:cNvSpPr>
          <p:nvPr>
            <p:ph type="dt" idx="1"/>
          </p:nvPr>
        </p:nvSpPr>
        <p:spPr bwMode="auto">
          <a:xfrm>
            <a:off x="3899071" y="0"/>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ltLang="en-US"/>
          </a:p>
        </p:txBody>
      </p:sp>
      <p:sp>
        <p:nvSpPr>
          <p:cNvPr id="16388"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17887" y="4416426"/>
            <a:ext cx="504604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390" name="Rectangle 6"/>
          <p:cNvSpPr>
            <a:spLocks noGrp="1" noChangeArrowheads="1"/>
          </p:cNvSpPr>
          <p:nvPr>
            <p:ph type="ftr" sz="quarter" idx="4"/>
          </p:nvPr>
        </p:nvSpPr>
        <p:spPr bwMode="auto">
          <a:xfrm>
            <a:off x="1" y="8831264"/>
            <a:ext cx="2982742"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defTabSz="931863">
              <a:defRPr sz="1200"/>
            </a:lvl1pPr>
          </a:lstStyle>
          <a:p>
            <a:endParaRPr lang="en-US" altLang="en-US"/>
          </a:p>
        </p:txBody>
      </p:sp>
      <p:sp>
        <p:nvSpPr>
          <p:cNvPr id="16391" name="Rectangle 7"/>
          <p:cNvSpPr>
            <a:spLocks noGrp="1" noChangeArrowheads="1"/>
          </p:cNvSpPr>
          <p:nvPr>
            <p:ph type="sldNum" sz="quarter" idx="5"/>
          </p:nvPr>
        </p:nvSpPr>
        <p:spPr bwMode="auto">
          <a:xfrm>
            <a:off x="3899071" y="8831264"/>
            <a:ext cx="2982742"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fld id="{7AF3F1CA-69E7-488D-AF26-6246B55FF3E4}" type="slidenum">
              <a:rPr lang="en-US" altLang="en-US"/>
              <a:pPr/>
              <a:t>‹#›</a:t>
            </a:fld>
            <a:endParaRPr lang="en-US" altLang="en-US"/>
          </a:p>
        </p:txBody>
      </p:sp>
    </p:spTree>
    <p:extLst>
      <p:ext uri="{BB962C8B-B14F-4D97-AF65-F5344CB8AC3E}">
        <p14:creationId xmlns:p14="http://schemas.microsoft.com/office/powerpoint/2010/main" val="39699145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3F1CA-69E7-488D-AF26-6246B55FF3E4}" type="slidenum">
              <a:rPr lang="en-US" altLang="en-US" smtClean="0"/>
              <a:pPr/>
              <a:t>1</a:t>
            </a:fld>
            <a:endParaRPr lang="en-US" altLang="en-US"/>
          </a:p>
        </p:txBody>
      </p:sp>
    </p:spTree>
    <p:extLst>
      <p:ext uri="{BB962C8B-B14F-4D97-AF65-F5344CB8AC3E}">
        <p14:creationId xmlns:p14="http://schemas.microsoft.com/office/powerpoint/2010/main" val="1996018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B23677-957A-42E6-93C5-25A89C87D675}" type="slidenum">
              <a:rPr lang="en-US" altLang="en-US"/>
              <a:pPr/>
              <a:t>10</a:t>
            </a:fld>
            <a:endParaRPr lang="en-US" altLang="en-US"/>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r>
              <a:rPr lang="en-US" altLang="en-US" b="1">
                <a:solidFill>
                  <a:srgbClr val="330066"/>
                </a:solidFill>
                <a:latin typeface="Arial" charset="0"/>
                <a:cs typeface="Arial" charset="0"/>
              </a:rPr>
              <a:t>Fitness</a:t>
            </a:r>
            <a:r>
              <a:rPr lang="en-US" altLang="en-US">
                <a:solidFill>
                  <a:srgbClr val="330066"/>
                </a:solidFill>
                <a:latin typeface="Arial" charset="0"/>
                <a:cs typeface="Arial" charset="0"/>
              </a:rPr>
              <a:t> refers to the degree of body functioning and the ability of the body to handle physical demands.  The more efficient the body functions, the higher the level of fitness.  The higher the level of fitness, the greater the chance the body will be free of disease and maintain a healthy state. Fitness is a major part of a preventative medicine approach to health.</a:t>
            </a:r>
            <a:r>
              <a:rPr lang="en-US" altLang="en-US"/>
              <a:t> </a:t>
            </a:r>
          </a:p>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3F1CA-69E7-488D-AF26-6246B55FF3E4}" type="slidenum">
              <a:rPr lang="en-US" altLang="en-US" smtClean="0"/>
              <a:pPr/>
              <a:t>11</a:t>
            </a:fld>
            <a:endParaRPr lang="en-US" altLang="en-US"/>
          </a:p>
        </p:txBody>
      </p:sp>
    </p:spTree>
    <p:extLst>
      <p:ext uri="{BB962C8B-B14F-4D97-AF65-F5344CB8AC3E}">
        <p14:creationId xmlns:p14="http://schemas.microsoft.com/office/powerpoint/2010/main" val="3511577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BB5B5E-EFF3-4C32-B8CD-EC6DE90EB4DE}" type="slidenum">
              <a:rPr lang="en-US" altLang="en-US"/>
              <a:pPr/>
              <a:t>12</a:t>
            </a:fld>
            <a:endParaRPr lang="en-US" alt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pPr marL="228600" indent="-228600">
              <a:buFontTx/>
              <a:buAutoNum type="arabicPeriod"/>
            </a:pPr>
            <a:r>
              <a:rPr lang="en-US" altLang="en-US"/>
              <a:t>AERO = Air = Oxygen </a:t>
            </a:r>
          </a:p>
          <a:p>
            <a:pPr marL="228600" indent="-228600">
              <a:buFontTx/>
              <a:buAutoNum type="arabicPeriod"/>
            </a:pPr>
            <a:r>
              <a:rPr lang="en-US" altLang="en-US"/>
              <a:t>BIC = Bio = Life </a:t>
            </a:r>
            <a:r>
              <a:rPr lang="en-US" altLang="en-US">
                <a:latin typeface="Arial" charset="0"/>
                <a:cs typeface="Arial" charset="0"/>
              </a:rPr>
              <a:t>Aerobic means "with oxygen" and aerobic exercise is defined as any long duration exercise of low to moderate difficulty using the large muscle groups of the body such as the legs, back, gluteals, arms, etc. When we say "long duration" we mean that in order to achieve the many benefits of aerobic exercise, we must usually sustain this activity for 20 minutes or longer</a:t>
            </a:r>
            <a:r>
              <a:rPr lang="en-US" altLang="en-US"/>
              <a:t> </a:t>
            </a:r>
          </a:p>
          <a:p>
            <a:pPr marL="228600" indent="-228600">
              <a:buFontTx/>
              <a:buAutoNum type="arabicPeriod"/>
            </a:pPr>
            <a:endParaRPr lang="en-US" altLang="en-US"/>
          </a:p>
          <a:p>
            <a:pPr marL="228600" indent="-228600"/>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3F1CA-69E7-488D-AF26-6246B55FF3E4}" type="slidenum">
              <a:rPr lang="en-US" altLang="en-US" smtClean="0"/>
              <a:pPr/>
              <a:t>13</a:t>
            </a:fld>
            <a:endParaRPr lang="en-US" altLang="en-US"/>
          </a:p>
        </p:txBody>
      </p:sp>
    </p:spTree>
    <p:extLst>
      <p:ext uri="{BB962C8B-B14F-4D97-AF65-F5344CB8AC3E}">
        <p14:creationId xmlns:p14="http://schemas.microsoft.com/office/powerpoint/2010/main" val="3484822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B3FD39-B918-45FC-AC73-AAC23AE1E862}" type="slidenum">
              <a:rPr lang="en-US" altLang="en-US"/>
              <a:pPr/>
              <a:t>14</a:t>
            </a:fld>
            <a:endParaRPr lang="en-US" alt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r>
              <a:rPr lang="en-US" altLang="en-US" b="1">
                <a:latin typeface="Arial Narrow" pitchFamily="34" charset="0"/>
              </a:rPr>
              <a:t>Benefits of Muscular Strength and Endurance</a:t>
            </a:r>
            <a:endParaRPr lang="en-US" altLang="en-US" b="1">
              <a:latin typeface="Verdana" pitchFamily="34" charset="0"/>
            </a:endParaRPr>
          </a:p>
          <a:p>
            <a:r>
              <a:rPr lang="en-US" altLang="en-US" b="1">
                <a:latin typeface="Arial Narrow" pitchFamily="34" charset="0"/>
              </a:rPr>
              <a:t>A.  Improved performance of physical activity-If you have a moderate to high level of muscular strength and endurance, you can perform everyday tasks with ease.</a:t>
            </a:r>
            <a:endParaRPr lang="en-US" altLang="en-US" b="1">
              <a:latin typeface="Verdana" pitchFamily="34" charset="0"/>
            </a:endParaRPr>
          </a:p>
          <a:p>
            <a:r>
              <a:rPr lang="en-US" altLang="en-US" b="1">
                <a:latin typeface="Arial Narrow" pitchFamily="34" charset="0"/>
              </a:rPr>
              <a:t>B.  Prevention of injuries-Increases in muscular strength can protect you from injury by helping you maintain good posture and appropriate body mechanics.</a:t>
            </a:r>
            <a:endParaRPr lang="en-US" altLang="en-US" b="1">
              <a:latin typeface="Verdana" pitchFamily="34" charset="0"/>
            </a:endParaRPr>
          </a:p>
          <a:p>
            <a:r>
              <a:rPr lang="en-US" altLang="en-US" b="1">
                <a:latin typeface="Arial Narrow" pitchFamily="34" charset="0"/>
              </a:rPr>
              <a:t>C.  Improved body composition-Strength training helps you improve your body composition by increasing lean body mass and decreasing fat.</a:t>
            </a:r>
            <a:endParaRPr lang="en-US" altLang="en-US" b="1">
              <a:latin typeface="Verdana" pitchFamily="34" charset="0"/>
            </a:endParaRPr>
          </a:p>
          <a:p>
            <a:r>
              <a:rPr lang="en-US" altLang="en-US" b="1">
                <a:latin typeface="Arial Narrow" pitchFamily="34" charset="0"/>
              </a:rPr>
              <a:t>D.  More positive self-image-You look good and feel good as a result of your accomplishments and resulting improvements in your muscular strength and endurance.</a:t>
            </a:r>
            <a:endParaRPr lang="en-US" altLang="en-US" b="1">
              <a:latin typeface="Verdana" pitchFamily="34" charset="0"/>
            </a:endParaRPr>
          </a:p>
          <a:p>
            <a:r>
              <a:rPr lang="en-US" altLang="en-US" b="1" u="sng">
                <a:latin typeface="Arial Narrow" pitchFamily="34" charset="0"/>
              </a:rPr>
              <a:t>Definitions</a:t>
            </a:r>
            <a:endParaRPr lang="en-US" altLang="en-US" b="1" u="sng">
              <a:latin typeface="Verdana" pitchFamily="34" charset="0"/>
            </a:endParaRPr>
          </a:p>
          <a:p>
            <a:r>
              <a:rPr lang="en-US" altLang="en-US" b="1" u="sng">
                <a:latin typeface="Arial Narrow" pitchFamily="34" charset="0"/>
              </a:rPr>
              <a:t>Muscular strength – the ability to exert maximum force against resistance; 1 RM (Repetition Maximum)</a:t>
            </a:r>
            <a:endParaRPr lang="en-US" altLang="en-US" b="1" u="sng">
              <a:latin typeface="Verdana" pitchFamily="34" charset="0"/>
            </a:endParaRPr>
          </a:p>
          <a:p>
            <a:r>
              <a:rPr lang="en-US" altLang="en-US" b="1" u="sng">
                <a:latin typeface="Arial Narrow" pitchFamily="34" charset="0"/>
              </a:rPr>
              <a:t>Muscular Endurance – the ability of a muscle to exert submaximal force repeatedly over a period of time</a:t>
            </a:r>
            <a:endParaRPr lang="en-US" altLang="en-US" b="1" u="sng">
              <a:latin typeface="Verdana" pitchFamily="34" charset="0"/>
            </a:endParaRPr>
          </a:p>
          <a:p>
            <a:r>
              <a:rPr lang="en-US" altLang="en-US"/>
              <a:t>To get stronger – work with heavier weights and perform fewer reps.</a:t>
            </a:r>
          </a:p>
          <a:p>
            <a:r>
              <a:rPr lang="en-US" altLang="en-US"/>
              <a:t>To promote endurance – use lighter weights and do more reps.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3F1CA-69E7-488D-AF26-6246B55FF3E4}" type="slidenum">
              <a:rPr lang="en-US" altLang="en-US" smtClean="0"/>
              <a:pPr/>
              <a:t>15</a:t>
            </a:fld>
            <a:endParaRPr lang="en-US" altLang="en-US"/>
          </a:p>
        </p:txBody>
      </p:sp>
    </p:spTree>
    <p:extLst>
      <p:ext uri="{BB962C8B-B14F-4D97-AF65-F5344CB8AC3E}">
        <p14:creationId xmlns:p14="http://schemas.microsoft.com/office/powerpoint/2010/main" val="3460021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8FE131-C3E7-43EA-8006-EAAC7543DD82}" type="slidenum">
              <a:rPr lang="en-US" altLang="en-US"/>
              <a:pPr/>
              <a:t>16</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pPr>
              <a:buFontTx/>
              <a:buChar char="-"/>
            </a:pPr>
            <a:r>
              <a:rPr lang="en-US" altLang="en-US"/>
              <a:t>Excessive body fat can cause musculoskeletal problems and increase your risk of heart disease and high blood pressure.</a:t>
            </a:r>
          </a:p>
          <a:p>
            <a:r>
              <a:rPr lang="en-US" altLang="en-US"/>
              <a:t>BMI (Body Mass Index)</a:t>
            </a:r>
          </a:p>
          <a:p>
            <a:pPr lvl="1"/>
            <a:r>
              <a:rPr lang="en-US" altLang="en-US"/>
              <a:t>BMI between 18.5 and 24.9 is normal</a:t>
            </a:r>
          </a:p>
          <a:p>
            <a:pPr lvl="1"/>
            <a:r>
              <a:rPr lang="en-US" altLang="en-US"/>
              <a:t>BMI between 25 and 29.9 is overweight</a:t>
            </a:r>
          </a:p>
          <a:p>
            <a:pPr lvl="1"/>
            <a:r>
              <a:rPr lang="en-US" altLang="en-US"/>
              <a:t>BMI score above 30 is considered obese</a:t>
            </a:r>
          </a:p>
          <a:p>
            <a:endParaRPr lang="en-US" altLang="en-US"/>
          </a:p>
          <a:p>
            <a:pPr>
              <a:buFontTx/>
              <a:buChar char="-"/>
            </a:pPr>
            <a:endParaRPr lang="en-US" altLang="en-US"/>
          </a:p>
          <a:p>
            <a:pPr>
              <a:buFontTx/>
              <a:buChar char="-"/>
            </a:pPr>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761603-DAE5-46BB-9E47-12C4E8708608}" type="slidenum">
              <a:rPr lang="en-US" altLang="en-US"/>
              <a:pPr/>
              <a:t>17</a:t>
            </a:fld>
            <a:endParaRPr lang="en-US" altLang="en-US"/>
          </a:p>
        </p:txBody>
      </p:sp>
      <p:sp>
        <p:nvSpPr>
          <p:cNvPr id="280578" name="Rectangle 1026"/>
          <p:cNvSpPr>
            <a:spLocks noGrp="1" noRot="1" noChangeAspect="1" noChangeArrowheads="1" noTextEdit="1"/>
          </p:cNvSpPr>
          <p:nvPr>
            <p:ph type="sldImg"/>
          </p:nvPr>
        </p:nvSpPr>
        <p:spPr>
          <a:ln/>
        </p:spPr>
      </p:sp>
      <p:sp>
        <p:nvSpPr>
          <p:cNvPr id="280579" name="Rectangle 1027"/>
          <p:cNvSpPr>
            <a:spLocks noGrp="1" noChangeArrowheads="1"/>
          </p:cNvSpPr>
          <p:nvPr>
            <p:ph type="body" idx="1"/>
          </p:nvPr>
        </p:nvSpPr>
        <p:spPr/>
        <p:txBody>
          <a:bodyPr/>
          <a:lstStyle/>
          <a:p>
            <a:r>
              <a:rPr lang="en-US" altLang="en-US"/>
              <a:t>Meditation – is the practice of “cleansing the mind.”</a:t>
            </a:r>
          </a:p>
          <a:p>
            <a:r>
              <a:rPr lang="en-US" altLang="en-US"/>
              <a:t>AHA recommends meditation as a stress reducer related to heart disease</a:t>
            </a:r>
          </a:p>
          <a:p>
            <a:endParaRPr lang="en-US" altLang="en-US"/>
          </a:p>
          <a:p>
            <a:pPr>
              <a:buFontTx/>
              <a:buChar char="•"/>
            </a:pPr>
            <a:r>
              <a:rPr lang="en-US" altLang="en-US"/>
              <a:t>Yoga. This is a great way to quiet your mind and relax your body. There are different ways to practice yoga--some vigorous and others relaxing. Try this Gentle Stretch workout for maximum relaxation. </a:t>
            </a:r>
          </a:p>
          <a:p>
            <a:pPr>
              <a:buFontTx/>
              <a:buChar char="•"/>
            </a:pPr>
            <a:r>
              <a:rPr lang="en-US" altLang="en-US"/>
              <a:t>Pilates. While more vigorous than some types of Yoga, Pilates forces you to concentrate on what your body is doing while helping you work on core strength, stability and flexibility. This Yoga/Pilates Workout combines moves from both disciplines. </a:t>
            </a:r>
          </a:p>
          <a:p>
            <a:pPr>
              <a:buFontTx/>
              <a:buChar char="•"/>
            </a:pPr>
            <a:r>
              <a:rPr lang="en-US" altLang="en-US"/>
              <a:t>Meditation. Finding the time and patience to relax can be tough. But meditation doesn't have to be complicated--simply stopping to breathe for a few minutes can be your own meditation. Or try Guided Meditation if you're like me and need some direction. </a:t>
            </a:r>
          </a:p>
          <a:p>
            <a:pPr>
              <a:buFontTx/>
              <a:buChar char="•"/>
            </a:pPr>
            <a:r>
              <a:rPr lang="en-US" altLang="en-US"/>
              <a:t>Laugh. Experts have long known the benefits of laughing--it helps your body in a multitude of ways but, mostly, it just feels good. Spend some time with our Humor Guide, which should get you going. </a:t>
            </a:r>
          </a:p>
          <a:p>
            <a:pPr>
              <a:buFontTx/>
              <a:buChar char="•"/>
            </a:pPr>
            <a:r>
              <a:rPr lang="en-US" altLang="en-US"/>
              <a:t>Massage. Schedule a massage in the near future so you have something to look forward to. If that isn't an option, indulge at home with a hot bath or lounging around and reading your favorite book or magazine</a:t>
            </a:r>
          </a:p>
          <a:p>
            <a:endParaRPr lang="en-US" altLang="en-US"/>
          </a:p>
          <a:p>
            <a:r>
              <a:rPr lang="en-US" altLang="en-US"/>
              <a:t>www.exercise.about.com</a:t>
            </a:r>
          </a:p>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3F1CA-69E7-488D-AF26-6246B55FF3E4}" type="slidenum">
              <a:rPr lang="en-US" altLang="en-US" smtClean="0"/>
              <a:pPr/>
              <a:t>18</a:t>
            </a:fld>
            <a:endParaRPr lang="en-US" altLang="en-US"/>
          </a:p>
        </p:txBody>
      </p:sp>
    </p:spTree>
    <p:extLst>
      <p:ext uri="{BB962C8B-B14F-4D97-AF65-F5344CB8AC3E}">
        <p14:creationId xmlns:p14="http://schemas.microsoft.com/office/powerpoint/2010/main" val="3564583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564609-3885-48EF-BD82-A79F3569EE06}" type="slidenum">
              <a:rPr lang="en-US" altLang="en-US"/>
              <a:pPr/>
              <a:t>19</a:t>
            </a:fld>
            <a:endParaRPr lang="en-US" altLang="en-US"/>
          </a:p>
        </p:txBody>
      </p:sp>
      <p:sp>
        <p:nvSpPr>
          <p:cNvPr id="125954" name="Rectangle 1026"/>
          <p:cNvSpPr>
            <a:spLocks noGrp="1" noRot="1" noChangeAspect="1" noChangeArrowheads="1" noTextEdit="1"/>
          </p:cNvSpPr>
          <p:nvPr>
            <p:ph type="sldImg"/>
          </p:nvPr>
        </p:nvSpPr>
        <p:spPr>
          <a:ln/>
        </p:spPr>
      </p:sp>
      <p:sp>
        <p:nvSpPr>
          <p:cNvPr id="125955" name="Rectangle 1027"/>
          <p:cNvSpPr>
            <a:spLocks noGrp="1" noChangeArrowheads="1"/>
          </p:cNvSpPr>
          <p:nvPr>
            <p:ph type="body" idx="1"/>
          </p:nvPr>
        </p:nvSpPr>
        <p:spPr/>
        <p:txBody>
          <a:bodyPr/>
          <a:lstStyle/>
          <a:p>
            <a:r>
              <a:rPr lang="en-US" altLang="en-US" b="1"/>
              <a:t>Target Heart Rate</a:t>
            </a:r>
          </a:p>
          <a:p>
            <a:r>
              <a:rPr lang="en-US" altLang="en-US">
                <a:solidFill>
                  <a:srgbClr val="FFFFFF"/>
                </a:solidFill>
                <a:latin typeface="Arial" charset="0"/>
                <a:cs typeface="Arial" charset="0"/>
              </a:rPr>
              <a:t>Generally, to determine whether you are exercising within the heart rate target zone, you must stop exercising briefly to take your pulse. You can take the pulse at the neck, the wrist, or the chest. We recommend the wrist. You can feel the radial pulse on the artery of the wrist in line with the thumb. Place the tips of the index and middle fingers over the artery and press lightly. Do not use the thumb. Take a full 60-second count of the heartbeats, or take for 30 seconds and multiply by 2. Start the count on a beat, which is counted as "zero." If this number falls between 85 and 119 bpm in the case of the 50-year-old person, he or she is active within the target range for moderate-intensity activity.</a:t>
            </a:r>
          </a:p>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3F1CA-69E7-488D-AF26-6246B55FF3E4}" type="slidenum">
              <a:rPr lang="en-US" altLang="en-US" smtClean="0"/>
              <a:pPr/>
              <a:t>2</a:t>
            </a:fld>
            <a:endParaRPr lang="en-US" altLang="en-US"/>
          </a:p>
        </p:txBody>
      </p:sp>
    </p:spTree>
    <p:extLst>
      <p:ext uri="{BB962C8B-B14F-4D97-AF65-F5344CB8AC3E}">
        <p14:creationId xmlns:p14="http://schemas.microsoft.com/office/powerpoint/2010/main" val="1770110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3F1CA-69E7-488D-AF26-6246B55FF3E4}" type="slidenum">
              <a:rPr lang="en-US" altLang="en-US" smtClean="0"/>
              <a:pPr/>
              <a:t>20</a:t>
            </a:fld>
            <a:endParaRPr lang="en-US" altLang="en-US"/>
          </a:p>
        </p:txBody>
      </p:sp>
    </p:spTree>
    <p:extLst>
      <p:ext uri="{BB962C8B-B14F-4D97-AF65-F5344CB8AC3E}">
        <p14:creationId xmlns:p14="http://schemas.microsoft.com/office/powerpoint/2010/main" val="2558620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3F1CA-69E7-488D-AF26-6246B55FF3E4}" type="slidenum">
              <a:rPr lang="en-US" altLang="en-US" smtClean="0"/>
              <a:pPr/>
              <a:t>21</a:t>
            </a:fld>
            <a:endParaRPr lang="en-US" altLang="en-US"/>
          </a:p>
        </p:txBody>
      </p:sp>
    </p:spTree>
    <p:extLst>
      <p:ext uri="{BB962C8B-B14F-4D97-AF65-F5344CB8AC3E}">
        <p14:creationId xmlns:p14="http://schemas.microsoft.com/office/powerpoint/2010/main" val="3512167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B139A2-A4E8-4B17-AD93-FE6FC1B42784}" type="slidenum">
              <a:rPr lang="en-US" altLang="en-US"/>
              <a:pPr/>
              <a:t>22</a:t>
            </a:fld>
            <a:endParaRPr lang="en-US" alt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r>
              <a:rPr lang="en-US" altLang="en-US"/>
              <a:t>It takes about 3 months to change a behavior and 6 months to make it habit (4women.gov)</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3F1CA-69E7-488D-AF26-6246B55FF3E4}" type="slidenum">
              <a:rPr lang="en-US" altLang="en-US" smtClean="0"/>
              <a:pPr/>
              <a:t>23</a:t>
            </a:fld>
            <a:endParaRPr lang="en-US" altLang="en-US"/>
          </a:p>
        </p:txBody>
      </p:sp>
    </p:spTree>
    <p:extLst>
      <p:ext uri="{BB962C8B-B14F-4D97-AF65-F5344CB8AC3E}">
        <p14:creationId xmlns:p14="http://schemas.microsoft.com/office/powerpoint/2010/main" val="94579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3F1CA-69E7-488D-AF26-6246B55FF3E4}" type="slidenum">
              <a:rPr lang="en-US" altLang="en-US" smtClean="0"/>
              <a:pPr/>
              <a:t>24</a:t>
            </a:fld>
            <a:endParaRPr lang="en-US" altLang="en-US"/>
          </a:p>
        </p:txBody>
      </p:sp>
    </p:spTree>
    <p:extLst>
      <p:ext uri="{BB962C8B-B14F-4D97-AF65-F5344CB8AC3E}">
        <p14:creationId xmlns:p14="http://schemas.microsoft.com/office/powerpoint/2010/main" val="2674269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3F1CA-69E7-488D-AF26-6246B55FF3E4}" type="slidenum">
              <a:rPr lang="en-US" altLang="en-US" smtClean="0"/>
              <a:pPr/>
              <a:t>25</a:t>
            </a:fld>
            <a:endParaRPr lang="en-US" altLang="en-US"/>
          </a:p>
        </p:txBody>
      </p:sp>
    </p:spTree>
    <p:extLst>
      <p:ext uri="{BB962C8B-B14F-4D97-AF65-F5344CB8AC3E}">
        <p14:creationId xmlns:p14="http://schemas.microsoft.com/office/powerpoint/2010/main" val="3414102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4A112-66A0-4778-82DD-EACA5C25C16C}" type="slidenum">
              <a:rPr lang="en-US" altLang="en-US"/>
              <a:pPr/>
              <a:t>26</a:t>
            </a:fld>
            <a:endParaRPr lang="en-US" alt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altLang="en-US"/>
              <a:t>Hand out a sheet to everyone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D6761D-2810-42C4-9C81-1EC88D045A45}" type="slidenum">
              <a:rPr lang="en-US" altLang="en-US"/>
              <a:pPr/>
              <a:t>27</a:t>
            </a:fld>
            <a:endParaRPr lang="en-US" alt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r>
              <a:rPr lang="en-US" altLang="en-US" b="1"/>
              <a:t>STUDY: Writing it down</a:t>
            </a:r>
            <a:r>
              <a:rPr lang="en-US" altLang="en-US"/>
              <a:t>: 1953 Yale graduating seniors were asked a series of questions one of which was, “have you established clear, specific goals for your life and have you written them down and made plans to achieve these goals?”  Only 3% had.  20 years later in 1973 there was a follow up with the surviving members of the class of ’53 and through this follow up the researchers found that the 3% who had written down their clear, specific goals and had plans to achieve them had more financial wealth than the other 97% combined.  </a:t>
            </a:r>
          </a:p>
          <a:p>
            <a:endParaRPr lang="en-US" altLang="en-US"/>
          </a:p>
          <a:p>
            <a:r>
              <a:rPr lang="en-US" altLang="en-US"/>
              <a:t>Less than 5% of people have goals.  Vast majority of people walking around have no goals at all. </a:t>
            </a:r>
          </a:p>
          <a:p>
            <a:r>
              <a:rPr lang="en-US" altLang="en-US"/>
              <a:t>Less than 1% write them down.</a:t>
            </a:r>
          </a:p>
          <a:p>
            <a:endParaRPr lang="en-US" altLang="en-US"/>
          </a:p>
          <a:p>
            <a:r>
              <a:rPr lang="en-US" altLang="en-US" b="1"/>
              <a:t>Rereading:</a:t>
            </a:r>
            <a:r>
              <a:rPr lang="en-US" altLang="en-US"/>
              <a:t> “golden” times of day 30min upon waking and 30min before falling asleep</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DBEF76-3037-4139-94AA-B03297DD2EBC}" type="slidenum">
              <a:rPr lang="en-US" altLang="en-US"/>
              <a:pPr/>
              <a:t>28</a:t>
            </a:fld>
            <a:endParaRPr lang="en-US" alt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en-US" altLang="en-US">
                <a:solidFill>
                  <a:srgbClr val="FFFFFF"/>
                </a:solidFill>
                <a:latin typeface="Arial" charset="0"/>
                <a:cs typeface="Arial" charset="0"/>
              </a:rPr>
              <a:t>Adults need recess too! With a little creativity and planning, even the person with the busiest schedule can make room for physical activity. For many folks, before or after work or meals is often an available time to cycle, walk, or play. Think about your weekly or daily schedule and look for or make opportunities to be more active.</a:t>
            </a:r>
            <a:r>
              <a:rPr lang="en-US" altLang="en-US" b="1">
                <a:solidFill>
                  <a:srgbClr val="FFFFFF"/>
                </a:solidFill>
                <a:latin typeface="Arial" charset="0"/>
                <a:cs typeface="Arial" charset="0"/>
              </a:rPr>
              <a:t> </a:t>
            </a:r>
          </a:p>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263635-F927-49EA-8A74-4E3ADE6D1BA0}" type="slidenum">
              <a:rPr lang="en-US" altLang="en-US"/>
              <a:pPr/>
              <a:t>29</a:t>
            </a:fld>
            <a:endParaRPr lang="en-US" alt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n-US" altLang="en-US"/>
              <a:t>65% of the human body is composed of water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F00691-BED3-4565-9E94-C3AB771D8C51}" type="slidenum">
              <a:rPr lang="en-US" altLang="en-US"/>
              <a:pPr/>
              <a:t>3</a:t>
            </a:fld>
            <a:endParaRPr lang="en-US" alt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altLang="en-US" b="1">
                <a:solidFill>
                  <a:srgbClr val="FFFFFF"/>
                </a:solidFill>
                <a:latin typeface="Arial" charset="0"/>
                <a:cs typeface="Arial" charset="0"/>
              </a:rPr>
              <a:t>Regular physical activity can improve health and reduce the risk of premature death in the following ways: </a:t>
            </a:r>
          </a:p>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AFDB75-1889-4857-9AC5-F16F9305B594}" type="slidenum">
              <a:rPr lang="en-US" altLang="en-US"/>
              <a:pPr/>
              <a:t>30</a:t>
            </a:fld>
            <a:endParaRPr lang="en-US" alt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pPr marL="228600" indent="-228600"/>
            <a:endParaRPr lang="en-US" altLang="en-US"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E47676-5FD4-46ED-90C1-3FC337C36285}" type="slidenum">
              <a:rPr lang="en-US" altLang="en-US"/>
              <a:pPr/>
              <a:t>4</a:t>
            </a:fld>
            <a:endParaRPr lang="en-US" altLang="en-US"/>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r>
              <a:rPr lang="en-US" altLang="en-US" sz="1000"/>
              <a:t>A condition in which a person is very overweight and puts one at increased risk for developing major health problems such as diabetes, heart disease, stroke and others.</a:t>
            </a:r>
          </a:p>
          <a:p>
            <a:r>
              <a:rPr lang="en-US" altLang="en-US"/>
              <a:t>BMI (Body Mass Index)</a:t>
            </a:r>
          </a:p>
          <a:p>
            <a:pPr lvl="1"/>
            <a:r>
              <a:rPr lang="en-US" altLang="en-US"/>
              <a:t>BMI between 18.5 and 24.9 is normal</a:t>
            </a:r>
          </a:p>
          <a:p>
            <a:pPr lvl="1"/>
            <a:r>
              <a:rPr lang="en-US" altLang="en-US"/>
              <a:t>BMI between 25 and 29.9 is overweight</a:t>
            </a:r>
          </a:p>
          <a:p>
            <a:pPr lvl="1"/>
            <a:r>
              <a:rPr lang="en-US" altLang="en-US"/>
              <a:t>BMI score above 30 is considered obese</a:t>
            </a:r>
          </a:p>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3F1CA-69E7-488D-AF26-6246B55FF3E4}" type="slidenum">
              <a:rPr lang="en-US" altLang="en-US" smtClean="0"/>
              <a:pPr/>
              <a:t>5</a:t>
            </a:fld>
            <a:endParaRPr lang="en-US" altLang="en-US"/>
          </a:p>
        </p:txBody>
      </p:sp>
    </p:spTree>
    <p:extLst>
      <p:ext uri="{BB962C8B-B14F-4D97-AF65-F5344CB8AC3E}">
        <p14:creationId xmlns:p14="http://schemas.microsoft.com/office/powerpoint/2010/main" val="3390795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1044EE-CB34-4BA9-A761-339F2052F775}" type="slidenum">
              <a:rPr lang="en-US" altLang="en-US"/>
              <a:pPr/>
              <a:t>6</a:t>
            </a:fld>
            <a:endParaRPr lang="en-US" altLang="en-US"/>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r>
              <a:rPr lang="en-US" altLang="en-US"/>
              <a:t>30 minutes of moderate physical activity on most days of the week – decrease your risk for some chronic disease</a:t>
            </a:r>
          </a:p>
          <a:p>
            <a:r>
              <a:rPr lang="en-US" altLang="en-US"/>
              <a:t>60 minutes of moderate to vigorous physical activity to lose weight (keep an eye on foods)</a:t>
            </a:r>
          </a:p>
          <a:p>
            <a:r>
              <a:rPr lang="en-US" altLang="en-US"/>
              <a:t>60-90 minutes to maintain after weight loss.</a:t>
            </a:r>
          </a:p>
          <a:p>
            <a:r>
              <a:rPr lang="en-US" altLang="en-US"/>
              <a:t>(source http://win.niddk.nih.gov/publications/physical.htm)</a:t>
            </a:r>
          </a:p>
          <a:p>
            <a:r>
              <a:rPr lang="en-US" altLang="en-US"/>
              <a:t>(Weight-Control Information Network – USDHHS)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3F1CA-69E7-488D-AF26-6246B55FF3E4}" type="slidenum">
              <a:rPr lang="en-US" altLang="en-US" smtClean="0"/>
              <a:pPr/>
              <a:t>7</a:t>
            </a:fld>
            <a:endParaRPr lang="en-US" altLang="en-US"/>
          </a:p>
        </p:txBody>
      </p:sp>
    </p:spTree>
    <p:extLst>
      <p:ext uri="{BB962C8B-B14F-4D97-AF65-F5344CB8AC3E}">
        <p14:creationId xmlns:p14="http://schemas.microsoft.com/office/powerpoint/2010/main" val="584171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F687EC-6006-481F-83DD-0C75906F0C28}" type="slidenum">
              <a:rPr lang="en-US" altLang="en-US"/>
              <a:pPr/>
              <a:t>8</a:t>
            </a:fld>
            <a:endParaRPr lang="en-US" alt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3F1CA-69E7-488D-AF26-6246B55FF3E4}" type="slidenum">
              <a:rPr lang="en-US" altLang="en-US" smtClean="0"/>
              <a:pPr/>
              <a:t>9</a:t>
            </a:fld>
            <a:endParaRPr lang="en-US" altLang="en-US"/>
          </a:p>
        </p:txBody>
      </p:sp>
    </p:spTree>
    <p:extLst>
      <p:ext uri="{BB962C8B-B14F-4D97-AF65-F5344CB8AC3E}">
        <p14:creationId xmlns:p14="http://schemas.microsoft.com/office/powerpoint/2010/main" val="1822606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46" name="Picture 2" descr="LGC powerpoint_insidev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7" name="Text Box 3"/>
          <p:cNvSpPr txBox="1">
            <a:spLocks noChangeArrowheads="1"/>
          </p:cNvSpPr>
          <p:nvPr/>
        </p:nvSpPr>
        <p:spPr bwMode="auto">
          <a:xfrm>
            <a:off x="228600" y="6400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E992C607-6AEE-4AD8-9FA5-8370D174DAA3}" type="slidenum">
              <a:rPr lang="en-US" altLang="en-US" sz="1400">
                <a:solidFill>
                  <a:schemeClr val="bg1"/>
                </a:solidFill>
                <a:latin typeface="Arial Black" pitchFamily="34" charset="0"/>
              </a:rPr>
              <a:pPr>
                <a:spcBef>
                  <a:spcPct val="50000"/>
                </a:spcBef>
              </a:pPr>
              <a:t>‹#›</a:t>
            </a:fld>
            <a:endParaRPr lang="en-US" altLang="en-US" sz="1400">
              <a:solidFill>
                <a:schemeClr val="bg1"/>
              </a:solidFill>
              <a:latin typeface="Arial Black" pitchFamily="34" charset="0"/>
            </a:endParaRPr>
          </a:p>
        </p:txBody>
      </p:sp>
      <p:sp>
        <p:nvSpPr>
          <p:cNvPr id="6148" name="Text Box 4"/>
          <p:cNvSpPr txBox="1">
            <a:spLocks noChangeArrowheads="1"/>
          </p:cNvSpPr>
          <p:nvPr/>
        </p:nvSpPr>
        <p:spPr bwMode="auto">
          <a:xfrm>
            <a:off x="1219200" y="9906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n-US" sz="24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41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609600"/>
            <a:ext cx="192405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609600"/>
            <a:ext cx="561975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863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467600" cy="1143000"/>
          </a:xfrm>
        </p:spPr>
        <p:txBody>
          <a:bodyPr/>
          <a:lstStyle/>
          <a:p>
            <a:r>
              <a:rPr lang="en-US"/>
              <a:t>Click to edit Master title style</a:t>
            </a:r>
          </a:p>
        </p:txBody>
      </p:sp>
      <p:sp>
        <p:nvSpPr>
          <p:cNvPr id="3" name="ClipArt Placeholder 2"/>
          <p:cNvSpPr>
            <a:spLocks noGrp="1"/>
          </p:cNvSpPr>
          <p:nvPr>
            <p:ph type="clipArt" sz="half" idx="1"/>
          </p:nvPr>
        </p:nvSpPr>
        <p:spPr>
          <a:xfrm>
            <a:off x="990600" y="1905000"/>
            <a:ext cx="3771900" cy="4724400"/>
          </a:xfrm>
        </p:spPr>
        <p:txBody>
          <a:bodyPr/>
          <a:lstStyle/>
          <a:p>
            <a:endParaRPr lang="en-US"/>
          </a:p>
        </p:txBody>
      </p:sp>
      <p:sp>
        <p:nvSpPr>
          <p:cNvPr id="4" name="Text Placeholder 3"/>
          <p:cNvSpPr>
            <a:spLocks noGrp="1"/>
          </p:cNvSpPr>
          <p:nvPr>
            <p:ph type="body" sz="half" idx="2"/>
          </p:nvPr>
        </p:nvSpPr>
        <p:spPr>
          <a:xfrm>
            <a:off x="4914900" y="1905000"/>
            <a:ext cx="37719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1142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467600" cy="1143000"/>
          </a:xfrm>
        </p:spPr>
        <p:txBody>
          <a:bodyPr/>
          <a:lstStyle/>
          <a:p>
            <a:r>
              <a:rPr lang="en-US"/>
              <a:t>Click to edit Master title style</a:t>
            </a:r>
          </a:p>
        </p:txBody>
      </p:sp>
      <p:sp>
        <p:nvSpPr>
          <p:cNvPr id="3" name="Text Placeholder 2"/>
          <p:cNvSpPr>
            <a:spLocks noGrp="1"/>
          </p:cNvSpPr>
          <p:nvPr>
            <p:ph type="body" sz="half" idx="1"/>
          </p:nvPr>
        </p:nvSpPr>
        <p:spPr>
          <a:xfrm>
            <a:off x="990600" y="1905000"/>
            <a:ext cx="37719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914900" y="1905000"/>
            <a:ext cx="3771900" cy="4724400"/>
          </a:xfrm>
        </p:spPr>
        <p:txBody>
          <a:bodyPr/>
          <a:lstStyle/>
          <a:p>
            <a:endParaRPr lang="en-US"/>
          </a:p>
        </p:txBody>
      </p:sp>
    </p:spTree>
    <p:extLst>
      <p:ext uri="{BB962C8B-B14F-4D97-AF65-F5344CB8AC3E}">
        <p14:creationId xmlns:p14="http://schemas.microsoft.com/office/powerpoint/2010/main" val="1439582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467600" cy="1143000"/>
          </a:xfrm>
        </p:spPr>
        <p:txBody>
          <a:bodyPr/>
          <a:lstStyle/>
          <a:p>
            <a:r>
              <a:rPr lang="en-US"/>
              <a:t>Click to edit Master title style</a:t>
            </a:r>
          </a:p>
        </p:txBody>
      </p:sp>
      <p:sp>
        <p:nvSpPr>
          <p:cNvPr id="3" name="Chart Placeholder 2"/>
          <p:cNvSpPr>
            <a:spLocks noGrp="1"/>
          </p:cNvSpPr>
          <p:nvPr>
            <p:ph type="chart" sz="half" idx="1"/>
          </p:nvPr>
        </p:nvSpPr>
        <p:spPr>
          <a:xfrm>
            <a:off x="990600" y="1905000"/>
            <a:ext cx="3771900" cy="4724400"/>
          </a:xfrm>
        </p:spPr>
        <p:txBody>
          <a:bodyPr/>
          <a:lstStyle/>
          <a:p>
            <a:endParaRPr lang="en-US"/>
          </a:p>
        </p:txBody>
      </p:sp>
      <p:sp>
        <p:nvSpPr>
          <p:cNvPr id="4" name="Text Placeholder 3"/>
          <p:cNvSpPr>
            <a:spLocks noGrp="1"/>
          </p:cNvSpPr>
          <p:nvPr>
            <p:ph type="body" sz="half" idx="2"/>
          </p:nvPr>
        </p:nvSpPr>
        <p:spPr>
          <a:xfrm>
            <a:off x="4914900" y="1905000"/>
            <a:ext cx="37719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073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764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08671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905000"/>
            <a:ext cx="37719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05000"/>
            <a:ext cx="37719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735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5892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1080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869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85641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1838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LGC powerpoint_insidev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3" name="Text Box 3"/>
          <p:cNvSpPr txBox="1">
            <a:spLocks noChangeArrowheads="1"/>
          </p:cNvSpPr>
          <p:nvPr/>
        </p:nvSpPr>
        <p:spPr bwMode="auto">
          <a:xfrm>
            <a:off x="228600" y="6400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914630D3-F14C-4728-8332-6DBA13EA2057}" type="slidenum">
              <a:rPr lang="en-US" altLang="en-US" sz="1400">
                <a:solidFill>
                  <a:schemeClr val="bg1"/>
                </a:solidFill>
                <a:latin typeface="Arial Black" pitchFamily="34" charset="0"/>
              </a:rPr>
              <a:pPr>
                <a:spcBef>
                  <a:spcPct val="50000"/>
                </a:spcBef>
              </a:pPr>
              <a:t>‹#›</a:t>
            </a:fld>
            <a:endParaRPr lang="en-US" altLang="en-US" sz="1400">
              <a:solidFill>
                <a:schemeClr val="bg1"/>
              </a:solidFill>
              <a:latin typeface="Arial Black" pitchFamily="34" charset="0"/>
            </a:endParaRPr>
          </a:p>
        </p:txBody>
      </p:sp>
      <p:sp>
        <p:nvSpPr>
          <p:cNvPr id="5124" name="Text Box 4"/>
          <p:cNvSpPr txBox="1">
            <a:spLocks noChangeArrowheads="1"/>
          </p:cNvSpPr>
          <p:nvPr/>
        </p:nvSpPr>
        <p:spPr bwMode="auto">
          <a:xfrm>
            <a:off x="1219200" y="9906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n-US" sz="2400">
              <a:solidFill>
                <a:schemeClr val="tx1"/>
              </a:solidFill>
            </a:endParaRPr>
          </a:p>
        </p:txBody>
      </p:sp>
      <p:sp>
        <p:nvSpPr>
          <p:cNvPr id="5125" name="Rectangle 5"/>
          <p:cNvSpPr>
            <a:spLocks noGrp="1" noChangeArrowheads="1"/>
          </p:cNvSpPr>
          <p:nvPr>
            <p:ph type="title"/>
          </p:nvPr>
        </p:nvSpPr>
        <p:spPr bwMode="auto">
          <a:xfrm>
            <a:off x="990600" y="609600"/>
            <a:ext cx="7467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6" name="Rectangle 6"/>
          <p:cNvSpPr>
            <a:spLocks noGrp="1" noChangeArrowheads="1"/>
          </p:cNvSpPr>
          <p:nvPr>
            <p:ph type="body" idx="1"/>
          </p:nvPr>
        </p:nvSpPr>
        <p:spPr bwMode="auto">
          <a:xfrm>
            <a:off x="990600" y="1905000"/>
            <a:ext cx="7696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muschealth.com/bin/r/t/womanwithweights.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3" name="Text Box 5"/>
          <p:cNvSpPr txBox="1">
            <a:spLocks noChangeArrowheads="1"/>
          </p:cNvSpPr>
          <p:nvPr/>
        </p:nvSpPr>
        <p:spPr bwMode="auto">
          <a:xfrm>
            <a:off x="762000" y="2743200"/>
            <a:ext cx="8382000"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5400" b="1" dirty="0">
                <a:solidFill>
                  <a:schemeClr val="tx1"/>
                </a:solidFill>
                <a:latin typeface="Adobe Garamond Pro Bold" pitchFamily="18" charset="0"/>
              </a:rPr>
              <a:t> Physical Fitness </a:t>
            </a:r>
          </a:p>
          <a:p>
            <a:pPr>
              <a:spcBef>
                <a:spcPct val="50000"/>
              </a:spcBef>
            </a:pPr>
            <a:r>
              <a:rPr lang="en-US" altLang="en-US" sz="5400" b="1" dirty="0">
                <a:solidFill>
                  <a:schemeClr val="tx1"/>
                </a:solidFill>
                <a:latin typeface="Adobe Garamond Pro Bold" pitchFamily="18" charset="0"/>
              </a:rPr>
              <a:t>and Exercise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914400" y="685800"/>
            <a:ext cx="7848600" cy="990600"/>
          </a:xfrm>
          <a:noFill/>
          <a:ln/>
        </p:spPr>
        <p:txBody>
          <a:bodyPr/>
          <a:lstStyle/>
          <a:p>
            <a:r>
              <a:rPr lang="en-US" altLang="en-US" b="1" dirty="0">
                <a:solidFill>
                  <a:schemeClr val="tx1"/>
                </a:solidFill>
              </a:rPr>
              <a:t>What is Physical Fitness?</a:t>
            </a:r>
          </a:p>
        </p:txBody>
      </p:sp>
      <p:pic>
        <p:nvPicPr>
          <p:cNvPr id="104452" name="Picture 4" descr="j03995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1828800"/>
            <a:ext cx="1930400" cy="2667000"/>
          </a:xfrm>
          <a:prstGeom prst="rect">
            <a:avLst/>
          </a:prstGeom>
          <a:noFill/>
          <a:extLst>
            <a:ext uri="{909E8E84-426E-40DD-AFC4-6F175D3DCCD1}">
              <a14:hiddenFill xmlns:a14="http://schemas.microsoft.com/office/drawing/2010/main">
                <a:solidFill>
                  <a:srgbClr val="FFFFFF"/>
                </a:solidFill>
              </a14:hiddenFill>
            </a:ext>
          </a:extLst>
        </p:spPr>
      </p:pic>
      <p:sp>
        <p:nvSpPr>
          <p:cNvPr id="104454" name="Rectangle 6"/>
          <p:cNvSpPr>
            <a:spLocks noChangeArrowheads="1"/>
          </p:cNvSpPr>
          <p:nvPr/>
        </p:nvSpPr>
        <p:spPr bwMode="auto">
          <a:xfrm>
            <a:off x="36513" y="3306763"/>
            <a:ext cx="0" cy="73025"/>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4456" name="Rectangle 8"/>
          <p:cNvSpPr>
            <a:spLocks noChangeArrowheads="1"/>
          </p:cNvSpPr>
          <p:nvPr/>
        </p:nvSpPr>
        <p:spPr bwMode="auto">
          <a:xfrm>
            <a:off x="2286000" y="4648200"/>
            <a:ext cx="47974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tx1"/>
                </a:solidFill>
              </a:rPr>
              <a:t>Good health or physical condition, especially as the result of exercise and proper nutrition.</a:t>
            </a:r>
          </a:p>
        </p:txBody>
      </p:sp>
    </p:spTree>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26"/>
          <p:cNvSpPr>
            <a:spLocks noGrp="1" noChangeArrowheads="1"/>
          </p:cNvSpPr>
          <p:nvPr>
            <p:ph type="title"/>
          </p:nvPr>
        </p:nvSpPr>
        <p:spPr>
          <a:xfrm>
            <a:off x="1371600" y="685800"/>
            <a:ext cx="7772400" cy="1143000"/>
          </a:xfrm>
          <a:noFill/>
          <a:ln/>
        </p:spPr>
        <p:txBody>
          <a:bodyPr/>
          <a:lstStyle/>
          <a:p>
            <a:r>
              <a:rPr lang="en-US" altLang="en-US" b="1" dirty="0">
                <a:solidFill>
                  <a:schemeClr val="tx1"/>
                </a:solidFill>
              </a:rPr>
              <a:t>Components of Fitness?</a:t>
            </a:r>
          </a:p>
        </p:txBody>
      </p:sp>
      <p:sp>
        <p:nvSpPr>
          <p:cNvPr id="105475" name="Rectangle 1027"/>
          <p:cNvSpPr>
            <a:spLocks noGrp="1" noChangeArrowheads="1"/>
          </p:cNvSpPr>
          <p:nvPr>
            <p:ph type="body" sz="half" idx="2"/>
          </p:nvPr>
        </p:nvSpPr>
        <p:spPr>
          <a:xfrm>
            <a:off x="3276600" y="1676400"/>
            <a:ext cx="4495800" cy="2438400"/>
          </a:xfrm>
          <a:noFill/>
          <a:ln/>
        </p:spPr>
        <p:txBody>
          <a:bodyPr/>
          <a:lstStyle/>
          <a:p>
            <a:pPr>
              <a:buFontTx/>
              <a:buNone/>
            </a:pPr>
            <a:r>
              <a:rPr lang="en-US" altLang="en-US" sz="2800" dirty="0"/>
              <a:t>4 Components of Fitness:</a:t>
            </a:r>
          </a:p>
          <a:p>
            <a:pPr lvl="1"/>
            <a:r>
              <a:rPr lang="en-US" altLang="en-US" sz="2400" dirty="0"/>
              <a:t>Aerobic</a:t>
            </a:r>
          </a:p>
          <a:p>
            <a:pPr lvl="1"/>
            <a:r>
              <a:rPr lang="en-US" altLang="en-US" sz="2400" dirty="0"/>
              <a:t>Muscular</a:t>
            </a:r>
          </a:p>
          <a:p>
            <a:pPr lvl="1"/>
            <a:r>
              <a:rPr lang="en-US" altLang="en-US" sz="2400" dirty="0"/>
              <a:t>Flexibility</a:t>
            </a:r>
          </a:p>
          <a:p>
            <a:pPr lvl="1"/>
            <a:r>
              <a:rPr lang="en-US" altLang="en-US" sz="2400" dirty="0"/>
              <a:t>Body Composition</a:t>
            </a:r>
          </a:p>
        </p:txBody>
      </p:sp>
      <p:pic>
        <p:nvPicPr>
          <p:cNvPr id="105476" name="Picture 1028" descr="people skating and walking in a p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191000"/>
            <a:ext cx="2857500" cy="1851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219200" y="685800"/>
            <a:ext cx="6629400" cy="1143000"/>
          </a:xfrm>
          <a:noFill/>
          <a:ln/>
        </p:spPr>
        <p:txBody>
          <a:bodyPr/>
          <a:lstStyle/>
          <a:p>
            <a:r>
              <a:rPr lang="en-US" altLang="en-US" dirty="0"/>
              <a:t>        </a:t>
            </a:r>
            <a:r>
              <a:rPr lang="en-US" altLang="en-US" b="1" dirty="0">
                <a:solidFill>
                  <a:schemeClr val="tx1"/>
                </a:solidFill>
              </a:rPr>
              <a:t>Aerobic Fitness</a:t>
            </a:r>
          </a:p>
        </p:txBody>
      </p:sp>
      <p:sp>
        <p:nvSpPr>
          <p:cNvPr id="106499" name="Rectangle 3"/>
          <p:cNvSpPr>
            <a:spLocks noChangeArrowheads="1"/>
          </p:cNvSpPr>
          <p:nvPr/>
        </p:nvSpPr>
        <p:spPr bwMode="auto">
          <a:xfrm>
            <a:off x="1295400" y="1981200"/>
            <a:ext cx="7391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fontAlgn="base">
              <a:spcBef>
                <a:spcPct val="20000"/>
              </a:spcBef>
              <a:spcAft>
                <a:spcPct val="0"/>
              </a:spcAft>
              <a:buChar char="»"/>
              <a:defRPr sz="2000">
                <a:solidFill>
                  <a:schemeClr val="tx1"/>
                </a:solidFill>
                <a:latin typeface="Times New Roman" pitchFamily="18" charset="0"/>
              </a:defRPr>
            </a:lvl6pPr>
            <a:lvl7pPr marL="2971800" indent="-228600" fontAlgn="base">
              <a:spcBef>
                <a:spcPct val="20000"/>
              </a:spcBef>
              <a:spcAft>
                <a:spcPct val="0"/>
              </a:spcAft>
              <a:buChar char="»"/>
              <a:defRPr sz="2000">
                <a:solidFill>
                  <a:schemeClr val="tx1"/>
                </a:solidFill>
                <a:latin typeface="Times New Roman" pitchFamily="18" charset="0"/>
              </a:defRPr>
            </a:lvl7pPr>
            <a:lvl8pPr marL="3429000" indent="-228600" fontAlgn="base">
              <a:spcBef>
                <a:spcPct val="20000"/>
              </a:spcBef>
              <a:spcAft>
                <a:spcPct val="0"/>
              </a:spcAft>
              <a:buChar char="»"/>
              <a:defRPr sz="2000">
                <a:solidFill>
                  <a:schemeClr val="tx1"/>
                </a:solidFill>
                <a:latin typeface="Times New Roman" pitchFamily="18" charset="0"/>
              </a:defRPr>
            </a:lvl8pPr>
            <a:lvl9pPr marL="3886200" indent="-228600" fontAlgn="base">
              <a:spcBef>
                <a:spcPct val="20000"/>
              </a:spcBef>
              <a:spcAft>
                <a:spcPct val="0"/>
              </a:spcAft>
              <a:buChar char="»"/>
              <a:defRPr sz="2000">
                <a:solidFill>
                  <a:schemeClr val="tx1"/>
                </a:solidFill>
                <a:latin typeface="Times New Roman" pitchFamily="18" charset="0"/>
              </a:defRPr>
            </a:lvl9pPr>
          </a:lstStyle>
          <a:p>
            <a:pPr>
              <a:buFontTx/>
              <a:buNone/>
            </a:pPr>
            <a:r>
              <a:rPr lang="en-US" altLang="en-US" b="1"/>
              <a:t>Defined</a:t>
            </a:r>
            <a:r>
              <a:rPr lang="en-US" altLang="en-US"/>
              <a:t> – </a:t>
            </a:r>
            <a:r>
              <a:rPr lang="en-US" altLang="en-US" sz="2400"/>
              <a:t>The body’s ability to take in and use oxygen to produce energy.  Aerobic activities make you breathe hard &amp; they increase your heart rate.</a:t>
            </a:r>
          </a:p>
          <a:p>
            <a:pPr>
              <a:buFontTx/>
              <a:buNone/>
            </a:pPr>
            <a:endParaRPr lang="en-US" altLang="en-US" sz="2400"/>
          </a:p>
          <a:p>
            <a:pPr>
              <a:buFontTx/>
              <a:buNone/>
            </a:pPr>
            <a:r>
              <a:rPr lang="en-US" altLang="en-US" sz="2400"/>
              <a:t>Some of these activities include:</a:t>
            </a:r>
          </a:p>
          <a:p>
            <a:pPr>
              <a:buFontTx/>
              <a:buNone/>
            </a:pPr>
            <a:r>
              <a:rPr lang="en-US" altLang="en-US" sz="2400"/>
              <a:t>		-   Jogging</a:t>
            </a:r>
          </a:p>
          <a:p>
            <a:pPr>
              <a:buFontTx/>
              <a:buNone/>
            </a:pPr>
            <a:r>
              <a:rPr lang="en-US" altLang="en-US" sz="2400"/>
              <a:t>		-   Walking</a:t>
            </a:r>
          </a:p>
          <a:p>
            <a:pPr>
              <a:buFontTx/>
              <a:buNone/>
            </a:pPr>
            <a:r>
              <a:rPr lang="en-US" altLang="en-US" sz="2400"/>
              <a:t>		-   Cross-country skiing</a:t>
            </a:r>
          </a:p>
          <a:p>
            <a:pPr>
              <a:buFontTx/>
              <a:buNone/>
            </a:pPr>
            <a:r>
              <a:rPr lang="en-US" altLang="en-US" sz="2400"/>
              <a:t>		-   Bicycling</a:t>
            </a:r>
            <a:endParaRPr lang="en-US" altLang="en-US" sz="2400" b="1"/>
          </a:p>
        </p:txBody>
      </p:sp>
      <p:pic>
        <p:nvPicPr>
          <p:cNvPr id="106500" name="Picture 4" descr="Mom and daughter bi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581400"/>
            <a:ext cx="1449388"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050" descr="fit1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088" y="1096963"/>
            <a:ext cx="6259512" cy="4894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990600" y="914400"/>
            <a:ext cx="7772400" cy="838200"/>
          </a:xfrm>
          <a:noFill/>
          <a:ln/>
        </p:spPr>
        <p:txBody>
          <a:bodyPr/>
          <a:lstStyle/>
          <a:p>
            <a:r>
              <a:rPr lang="en-US" altLang="en-US" b="1" dirty="0"/>
              <a:t>       </a:t>
            </a:r>
            <a:r>
              <a:rPr lang="en-US" altLang="en-US" b="1" dirty="0">
                <a:solidFill>
                  <a:schemeClr val="tx1"/>
                </a:solidFill>
              </a:rPr>
              <a:t>Muscular Fitness</a:t>
            </a:r>
          </a:p>
        </p:txBody>
      </p:sp>
      <p:sp>
        <p:nvSpPr>
          <p:cNvPr id="107523" name="Rectangle 3"/>
          <p:cNvSpPr>
            <a:spLocks noGrp="1" noChangeArrowheads="1"/>
          </p:cNvSpPr>
          <p:nvPr>
            <p:ph type="body" idx="1"/>
          </p:nvPr>
        </p:nvSpPr>
        <p:spPr>
          <a:xfrm>
            <a:off x="1219200" y="1600200"/>
            <a:ext cx="7620000" cy="4114800"/>
          </a:xfrm>
          <a:noFill/>
          <a:ln/>
        </p:spPr>
        <p:txBody>
          <a:bodyPr/>
          <a:lstStyle/>
          <a:p>
            <a:pPr>
              <a:lnSpc>
                <a:spcPct val="90000"/>
              </a:lnSpc>
            </a:pPr>
            <a:endParaRPr lang="en-US" altLang="en-US" sz="2800" dirty="0"/>
          </a:p>
          <a:p>
            <a:pPr>
              <a:lnSpc>
                <a:spcPct val="90000"/>
              </a:lnSpc>
              <a:buFontTx/>
              <a:buNone/>
            </a:pPr>
            <a:r>
              <a:rPr lang="en-US" altLang="en-US" sz="2400" b="1" dirty="0"/>
              <a:t>Defined </a:t>
            </a:r>
            <a:r>
              <a:rPr lang="en-US" altLang="en-US" sz="2400" dirty="0"/>
              <a:t>– The strength and endurance of your muscles.</a:t>
            </a:r>
          </a:p>
          <a:p>
            <a:pPr>
              <a:lnSpc>
                <a:spcPct val="90000"/>
              </a:lnSpc>
              <a:buFontTx/>
              <a:buNone/>
            </a:pPr>
            <a:r>
              <a:rPr lang="en-US" altLang="en-US" sz="2400" b="1" dirty="0"/>
              <a:t>Benefits:</a:t>
            </a:r>
          </a:p>
          <a:p>
            <a:pPr>
              <a:lnSpc>
                <a:spcPct val="90000"/>
              </a:lnSpc>
            </a:pPr>
            <a:r>
              <a:rPr lang="en-US" altLang="en-US" sz="2400" dirty="0"/>
              <a:t>Improve performance</a:t>
            </a:r>
          </a:p>
          <a:p>
            <a:pPr>
              <a:lnSpc>
                <a:spcPct val="90000"/>
              </a:lnSpc>
            </a:pPr>
            <a:r>
              <a:rPr lang="en-US" altLang="en-US" sz="2400" dirty="0"/>
              <a:t>Injury prevention</a:t>
            </a:r>
          </a:p>
          <a:p>
            <a:pPr>
              <a:lnSpc>
                <a:spcPct val="90000"/>
              </a:lnSpc>
            </a:pPr>
            <a:r>
              <a:rPr lang="en-US" altLang="en-US" sz="2400" dirty="0"/>
              <a:t>Improves body composition</a:t>
            </a:r>
          </a:p>
          <a:p>
            <a:pPr>
              <a:lnSpc>
                <a:spcPct val="90000"/>
              </a:lnSpc>
            </a:pPr>
            <a:r>
              <a:rPr lang="en-US" altLang="en-US" sz="2400" dirty="0"/>
              <a:t>Improves self image	</a:t>
            </a:r>
          </a:p>
          <a:p>
            <a:pPr>
              <a:lnSpc>
                <a:spcPct val="90000"/>
              </a:lnSpc>
              <a:buFontTx/>
              <a:buNone/>
            </a:pPr>
            <a:r>
              <a:rPr lang="en-US" altLang="en-US" sz="2800" b="1" dirty="0">
                <a:solidFill>
                  <a:srgbClr val="FFFFFF"/>
                </a:solidFill>
                <a:latin typeface="Arial" charset="0"/>
                <a:cs typeface="Arial" charset="0"/>
              </a:rPr>
              <a:t> </a:t>
            </a:r>
            <a:r>
              <a:rPr lang="en-US" altLang="en-US" sz="2400" b="1" dirty="0"/>
              <a:t>Some activities include:</a:t>
            </a:r>
          </a:p>
          <a:p>
            <a:pPr>
              <a:lnSpc>
                <a:spcPct val="90000"/>
              </a:lnSpc>
              <a:buFontTx/>
              <a:buNone/>
            </a:pPr>
            <a:r>
              <a:rPr lang="en-US" altLang="en-US" sz="2400" dirty="0"/>
              <a:t>		-   Weight Lifting</a:t>
            </a:r>
          </a:p>
          <a:p>
            <a:pPr>
              <a:lnSpc>
                <a:spcPct val="90000"/>
              </a:lnSpc>
              <a:buFontTx/>
              <a:buNone/>
            </a:pPr>
            <a:r>
              <a:rPr lang="en-US" altLang="en-US" sz="2400" dirty="0"/>
              <a:t>		-   Push-Ups</a:t>
            </a:r>
            <a:r>
              <a:rPr lang="en-US" altLang="en-US" sz="2400" dirty="0">
                <a:solidFill>
                  <a:srgbClr val="000000"/>
                </a:solidFill>
                <a:latin typeface="Arial" charset="0"/>
                <a:cs typeface="Arial" charset="0"/>
                <a:hlinkClick r:id="rId3"/>
              </a:rPr>
              <a:t> </a:t>
            </a:r>
            <a:endParaRPr lang="en-US" altLang="en-US" sz="2400" dirty="0">
              <a:solidFill>
                <a:srgbClr val="000000"/>
              </a:solidFill>
              <a:latin typeface="Arial" charset="0"/>
              <a:cs typeface="Arial" charset="0"/>
            </a:endParaRPr>
          </a:p>
          <a:p>
            <a:pPr>
              <a:lnSpc>
                <a:spcPct val="90000"/>
              </a:lnSpc>
              <a:buFontTx/>
              <a:buNone/>
            </a:pPr>
            <a:endParaRPr lang="en-US" altLang="en-US" sz="2400" dirty="0"/>
          </a:p>
          <a:p>
            <a:pPr>
              <a:lnSpc>
                <a:spcPct val="90000"/>
              </a:lnSpc>
              <a:buFontTx/>
              <a:buNone/>
            </a:pPr>
            <a:endParaRPr lang="en-US" altLang="en-US" sz="2400" dirty="0"/>
          </a:p>
          <a:p>
            <a:pPr>
              <a:lnSpc>
                <a:spcPct val="90000"/>
              </a:lnSpc>
              <a:buFontTx/>
              <a:buNone/>
            </a:pPr>
            <a:endParaRPr lang="en-US" altLang="en-US" sz="2800" b="1" dirty="0"/>
          </a:p>
        </p:txBody>
      </p:sp>
      <p:pic>
        <p:nvPicPr>
          <p:cNvPr id="107527" name="Picture 7" descr="womanwithweight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505200"/>
            <a:ext cx="1787525"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066800" y="838200"/>
            <a:ext cx="6858000" cy="990600"/>
          </a:xfrm>
          <a:noFill/>
          <a:ln/>
        </p:spPr>
        <p:txBody>
          <a:bodyPr/>
          <a:lstStyle/>
          <a:p>
            <a:r>
              <a:rPr lang="en-US" altLang="en-US" b="1" dirty="0"/>
              <a:t>     </a:t>
            </a:r>
            <a:r>
              <a:rPr lang="en-US" altLang="en-US" b="1" dirty="0">
                <a:solidFill>
                  <a:schemeClr val="tx1"/>
                </a:solidFill>
              </a:rPr>
              <a:t>Flexibility</a:t>
            </a:r>
          </a:p>
        </p:txBody>
      </p:sp>
      <p:sp>
        <p:nvSpPr>
          <p:cNvPr id="108547" name="Rectangle 3"/>
          <p:cNvSpPr>
            <a:spLocks noGrp="1" noChangeArrowheads="1"/>
          </p:cNvSpPr>
          <p:nvPr>
            <p:ph type="body" idx="1"/>
          </p:nvPr>
        </p:nvSpPr>
        <p:spPr>
          <a:xfrm>
            <a:off x="2362200" y="2057400"/>
            <a:ext cx="6248400" cy="4114800"/>
          </a:xfrm>
          <a:noFill/>
          <a:ln/>
        </p:spPr>
        <p:txBody>
          <a:bodyPr/>
          <a:lstStyle/>
          <a:p>
            <a:pPr>
              <a:buFontTx/>
              <a:buNone/>
            </a:pPr>
            <a:r>
              <a:rPr lang="en-US" altLang="en-US" sz="2800" b="1" dirty="0"/>
              <a:t>Defined </a:t>
            </a:r>
            <a:r>
              <a:rPr lang="en-US" altLang="en-US" sz="2800" dirty="0"/>
              <a:t>– The ability to bend joints and stretch muscles through a full range of motion.</a:t>
            </a:r>
          </a:p>
          <a:p>
            <a:pPr>
              <a:buFontTx/>
              <a:buNone/>
            </a:pPr>
            <a:r>
              <a:rPr lang="en-US" altLang="en-US" sz="2800" dirty="0"/>
              <a:t>		</a:t>
            </a:r>
          </a:p>
          <a:p>
            <a:pPr>
              <a:buFontTx/>
              <a:buNone/>
            </a:pPr>
            <a:r>
              <a:rPr lang="en-US" altLang="en-US" sz="2800" dirty="0"/>
              <a:t>		Some activities include:</a:t>
            </a:r>
          </a:p>
          <a:p>
            <a:pPr>
              <a:buFontTx/>
              <a:buNone/>
            </a:pPr>
            <a:r>
              <a:rPr lang="en-US" altLang="en-US" sz="2800" dirty="0"/>
              <a:t>		-   Stretching (Sit &amp; Reach)</a:t>
            </a:r>
          </a:p>
          <a:p>
            <a:pPr>
              <a:buFontTx/>
              <a:buNone/>
            </a:pPr>
            <a:r>
              <a:rPr lang="en-US" altLang="en-US" sz="2800" dirty="0"/>
              <a:t>		-   Warm-up &amp; Cool-down </a:t>
            </a:r>
          </a:p>
          <a:p>
            <a:pPr>
              <a:buFontTx/>
              <a:buNone/>
            </a:pPr>
            <a:r>
              <a:rPr lang="en-US" altLang="en-US" sz="2800" dirty="0"/>
              <a:t>				</a:t>
            </a:r>
            <a:endParaRPr lang="en-US" altLang="en-US" sz="2800" b="1" dirty="0"/>
          </a:p>
        </p:txBody>
      </p:sp>
      <p:pic>
        <p:nvPicPr>
          <p:cNvPr id="108548" name="Picture 4" descr="Woman stretching, preparing to exerc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810000"/>
            <a:ext cx="18891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762000" y="609600"/>
            <a:ext cx="6781800" cy="1143000"/>
          </a:xfrm>
          <a:noFill/>
          <a:ln/>
        </p:spPr>
        <p:txBody>
          <a:bodyPr/>
          <a:lstStyle/>
          <a:p>
            <a:r>
              <a:rPr lang="en-US" altLang="en-US" b="1" dirty="0"/>
              <a:t>          </a:t>
            </a:r>
            <a:r>
              <a:rPr lang="en-US" altLang="en-US" b="1" dirty="0">
                <a:solidFill>
                  <a:schemeClr val="tx1"/>
                </a:solidFill>
              </a:rPr>
              <a:t>Body Composition</a:t>
            </a:r>
          </a:p>
        </p:txBody>
      </p:sp>
      <p:sp>
        <p:nvSpPr>
          <p:cNvPr id="109571" name="Rectangle 3"/>
          <p:cNvSpPr>
            <a:spLocks noGrp="1" noChangeArrowheads="1"/>
          </p:cNvSpPr>
          <p:nvPr>
            <p:ph type="body" idx="1"/>
          </p:nvPr>
        </p:nvSpPr>
        <p:spPr>
          <a:xfrm>
            <a:off x="2651125" y="1905000"/>
            <a:ext cx="6035675" cy="4724400"/>
          </a:xfrm>
          <a:noFill/>
          <a:ln/>
        </p:spPr>
        <p:txBody>
          <a:bodyPr/>
          <a:lstStyle/>
          <a:p>
            <a:pPr>
              <a:buFontTx/>
              <a:buNone/>
            </a:pPr>
            <a:r>
              <a:rPr lang="en-US" altLang="en-US" sz="2800" b="1" dirty="0"/>
              <a:t>Defined </a:t>
            </a:r>
            <a:r>
              <a:rPr lang="en-US" altLang="en-US" sz="2800" dirty="0"/>
              <a:t>– The amount of fat tissue relative to other tissue in your body.</a:t>
            </a:r>
          </a:p>
          <a:p>
            <a:pPr>
              <a:buFontTx/>
              <a:buNone/>
            </a:pPr>
            <a:endParaRPr lang="en-US" altLang="en-US" sz="2800" b="1" dirty="0"/>
          </a:p>
          <a:p>
            <a:pPr>
              <a:spcBef>
                <a:spcPct val="50000"/>
              </a:spcBef>
              <a:buFontTx/>
              <a:buNone/>
            </a:pPr>
            <a:r>
              <a:rPr lang="en-US" altLang="en-US" sz="2800" dirty="0"/>
              <a:t>    - Your body composition is based </a:t>
            </a:r>
            <a:r>
              <a:rPr lang="en-US" altLang="en-US" sz="2800" b="1" i="1" dirty="0"/>
              <a:t>not</a:t>
            </a:r>
            <a:r>
              <a:rPr lang="en-US" altLang="en-US" sz="2800" i="1" dirty="0"/>
              <a:t> </a:t>
            </a:r>
            <a:r>
              <a:rPr lang="en-US" altLang="en-US" sz="2800" dirty="0"/>
              <a:t>on how much you weigh, but rather on how much of your weight is fat as opposed to muscle.</a:t>
            </a:r>
            <a:endParaRPr lang="en-US" altLang="en-US" sz="2800" b="1" dirty="0"/>
          </a:p>
        </p:txBody>
      </p:sp>
      <p:pic>
        <p:nvPicPr>
          <p:cNvPr id="109573" name="Picture 5" descr="j04036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667000"/>
            <a:ext cx="1766888" cy="220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1026"/>
          <p:cNvSpPr>
            <a:spLocks noGrp="1" noChangeArrowheads="1"/>
          </p:cNvSpPr>
          <p:nvPr>
            <p:ph type="title"/>
          </p:nvPr>
        </p:nvSpPr>
        <p:spPr/>
        <p:txBody>
          <a:bodyPr/>
          <a:lstStyle/>
          <a:p>
            <a:r>
              <a:rPr lang="en-US" altLang="en-US" b="1" dirty="0"/>
              <a:t>Exercise Your Body &amp; Mind</a:t>
            </a:r>
          </a:p>
        </p:txBody>
      </p:sp>
      <p:sp>
        <p:nvSpPr>
          <p:cNvPr id="279555" name="Rectangle 1027"/>
          <p:cNvSpPr>
            <a:spLocks noGrp="1" noChangeArrowheads="1"/>
          </p:cNvSpPr>
          <p:nvPr>
            <p:ph type="body" sz="half" idx="1"/>
          </p:nvPr>
        </p:nvSpPr>
        <p:spPr/>
        <p:txBody>
          <a:bodyPr/>
          <a:lstStyle/>
          <a:p>
            <a:pPr algn="ctr">
              <a:buFontTx/>
              <a:buNone/>
            </a:pPr>
            <a:r>
              <a:rPr lang="en-US" altLang="en-US" sz="2800" b="1"/>
              <a:t>Yoga, Pilates, Tai Chi</a:t>
            </a:r>
          </a:p>
          <a:p>
            <a:endParaRPr lang="en-US" altLang="en-US" sz="2800" b="1"/>
          </a:p>
          <a:p>
            <a:r>
              <a:rPr lang="en-US" altLang="en-US" sz="2800"/>
              <a:t>Reduce Stress</a:t>
            </a:r>
          </a:p>
          <a:p>
            <a:r>
              <a:rPr lang="en-US" altLang="en-US" sz="2800"/>
              <a:t>Increase strength</a:t>
            </a:r>
          </a:p>
          <a:p>
            <a:r>
              <a:rPr lang="en-US" altLang="en-US" sz="2800"/>
              <a:t>Increase Flexibility</a:t>
            </a:r>
          </a:p>
          <a:p>
            <a:r>
              <a:rPr lang="en-US" altLang="en-US" sz="2800"/>
              <a:t>Increase Energy </a:t>
            </a:r>
          </a:p>
        </p:txBody>
      </p:sp>
      <p:pic>
        <p:nvPicPr>
          <p:cNvPr id="279560" name="Picture 1032" descr="j040948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057400"/>
            <a:ext cx="2281238"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990600" y="914400"/>
            <a:ext cx="7467600" cy="1143000"/>
          </a:xfrm>
        </p:spPr>
        <p:txBody>
          <a:bodyPr/>
          <a:lstStyle/>
          <a:p>
            <a:r>
              <a:rPr lang="en-US" altLang="en-US" b="1" dirty="0"/>
              <a:t>What is the Best Exercise?</a:t>
            </a:r>
          </a:p>
        </p:txBody>
      </p:sp>
      <p:pic>
        <p:nvPicPr>
          <p:cNvPr id="91141" name="Picture 5" descr="j03167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429000"/>
            <a:ext cx="180975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1143" name="Picture 7" descr="j04023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2057400"/>
            <a:ext cx="182721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1144" name="Picture 8" descr="j01825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2133600"/>
            <a:ext cx="16383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1143"/>
                                        </p:tgtEl>
                                        <p:attrNameLst>
                                          <p:attrName>style.visibility</p:attrName>
                                        </p:attrNameLst>
                                      </p:cBhvr>
                                      <p:to>
                                        <p:strVal val="visible"/>
                                      </p:to>
                                    </p:set>
                                    <p:anim calcmode="lin" valueType="num">
                                      <p:cBhvr additive="base">
                                        <p:cTn id="7" dur="500" fill="hold"/>
                                        <p:tgtEl>
                                          <p:spTgt spid="91143"/>
                                        </p:tgtEl>
                                        <p:attrNameLst>
                                          <p:attrName>ppt_x</p:attrName>
                                        </p:attrNameLst>
                                      </p:cBhvr>
                                      <p:tavLst>
                                        <p:tav tm="0">
                                          <p:val>
                                            <p:strVal val="0-#ppt_w/2"/>
                                          </p:val>
                                        </p:tav>
                                        <p:tav tm="100000">
                                          <p:val>
                                            <p:strVal val="#ppt_x"/>
                                          </p:val>
                                        </p:tav>
                                      </p:tavLst>
                                    </p:anim>
                                    <p:anim calcmode="lin" valueType="num">
                                      <p:cBhvr additive="base">
                                        <p:cTn id="8" dur="500" fill="hold"/>
                                        <p:tgtEl>
                                          <p:spTgt spid="9114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1141"/>
                                        </p:tgtEl>
                                        <p:attrNameLst>
                                          <p:attrName>style.visibility</p:attrName>
                                        </p:attrNameLst>
                                      </p:cBhvr>
                                      <p:to>
                                        <p:strVal val="visible"/>
                                      </p:to>
                                    </p:set>
                                    <p:anim calcmode="lin" valueType="num">
                                      <p:cBhvr additive="base">
                                        <p:cTn id="13" dur="500" fill="hold"/>
                                        <p:tgtEl>
                                          <p:spTgt spid="91141"/>
                                        </p:tgtEl>
                                        <p:attrNameLst>
                                          <p:attrName>ppt_x</p:attrName>
                                        </p:attrNameLst>
                                      </p:cBhvr>
                                      <p:tavLst>
                                        <p:tav tm="0">
                                          <p:val>
                                            <p:strVal val="0-#ppt_w/2"/>
                                          </p:val>
                                        </p:tav>
                                        <p:tav tm="100000">
                                          <p:val>
                                            <p:strVal val="#ppt_x"/>
                                          </p:val>
                                        </p:tav>
                                      </p:tavLst>
                                    </p:anim>
                                    <p:anim calcmode="lin" valueType="num">
                                      <p:cBhvr additive="base">
                                        <p:cTn id="14" dur="500" fill="hold"/>
                                        <p:tgtEl>
                                          <p:spTgt spid="9114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91144"/>
                                        </p:tgtEl>
                                        <p:attrNameLst>
                                          <p:attrName>style.visibility</p:attrName>
                                        </p:attrNameLst>
                                      </p:cBhvr>
                                      <p:to>
                                        <p:strVal val="visible"/>
                                      </p:to>
                                    </p:set>
                                    <p:anim calcmode="lin" valueType="num">
                                      <p:cBhvr additive="base">
                                        <p:cTn id="19" dur="500" fill="hold"/>
                                        <p:tgtEl>
                                          <p:spTgt spid="91144"/>
                                        </p:tgtEl>
                                        <p:attrNameLst>
                                          <p:attrName>ppt_x</p:attrName>
                                        </p:attrNameLst>
                                      </p:cBhvr>
                                      <p:tavLst>
                                        <p:tav tm="0">
                                          <p:val>
                                            <p:strVal val="0-#ppt_w/2"/>
                                          </p:val>
                                        </p:tav>
                                        <p:tav tm="100000">
                                          <p:val>
                                            <p:strVal val="#ppt_x"/>
                                          </p:val>
                                        </p:tav>
                                      </p:tavLst>
                                    </p:anim>
                                    <p:anim calcmode="lin" valueType="num">
                                      <p:cBhvr additive="base">
                                        <p:cTn id="20" dur="500" fill="hold"/>
                                        <p:tgtEl>
                                          <p:spTgt spid="911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914400" y="914400"/>
            <a:ext cx="7772400" cy="1295400"/>
          </a:xfrm>
          <a:noFill/>
          <a:ln/>
        </p:spPr>
        <p:txBody>
          <a:bodyPr/>
          <a:lstStyle/>
          <a:p>
            <a:r>
              <a:rPr lang="en-US" altLang="en-US" sz="4000" b="1" dirty="0">
                <a:solidFill>
                  <a:schemeClr val="tx1"/>
                </a:solidFill>
              </a:rPr>
              <a:t>Measuring Physical Activity Intensity – Target Heart Rate</a:t>
            </a:r>
          </a:p>
        </p:txBody>
      </p:sp>
      <p:sp>
        <p:nvSpPr>
          <p:cNvPr id="124931" name="Rectangle 3"/>
          <p:cNvSpPr>
            <a:spLocks noGrp="1" noChangeArrowheads="1"/>
          </p:cNvSpPr>
          <p:nvPr>
            <p:ph type="body" idx="1"/>
          </p:nvPr>
        </p:nvSpPr>
        <p:spPr>
          <a:xfrm>
            <a:off x="2574925" y="2254250"/>
            <a:ext cx="5734050" cy="4287838"/>
          </a:xfrm>
          <a:noFill/>
          <a:ln/>
        </p:spPr>
        <p:txBody>
          <a:bodyPr/>
          <a:lstStyle/>
          <a:p>
            <a:pPr>
              <a:buFontTx/>
              <a:buNone/>
            </a:pPr>
            <a:r>
              <a:rPr lang="en-US" altLang="en-US" sz="2800" dirty="0"/>
              <a:t>Maximum Heart Rate (MHR)</a:t>
            </a:r>
          </a:p>
          <a:p>
            <a:pPr>
              <a:buFontTx/>
              <a:buNone/>
            </a:pPr>
            <a:r>
              <a:rPr lang="en-US" altLang="en-US" sz="2800" dirty="0"/>
              <a:t>		220 – AGE = MHR</a:t>
            </a:r>
          </a:p>
          <a:p>
            <a:pPr>
              <a:buFontTx/>
              <a:buNone/>
            </a:pPr>
            <a:endParaRPr lang="en-US" altLang="en-US" sz="2800" dirty="0"/>
          </a:p>
          <a:p>
            <a:pPr>
              <a:buFontTx/>
              <a:buNone/>
            </a:pPr>
            <a:r>
              <a:rPr lang="en-US" altLang="en-US" sz="2800" dirty="0"/>
              <a:t>Target Heart Rate</a:t>
            </a:r>
          </a:p>
          <a:p>
            <a:pPr>
              <a:buFontTx/>
              <a:buNone/>
            </a:pPr>
            <a:r>
              <a:rPr lang="en-US" altLang="en-US" sz="2800" dirty="0"/>
              <a:t>MHR X .60 = Minimum Heart Rate</a:t>
            </a:r>
          </a:p>
          <a:p>
            <a:pPr>
              <a:buFontTx/>
              <a:buNone/>
            </a:pPr>
            <a:r>
              <a:rPr lang="en-US" altLang="en-US" sz="2800" dirty="0"/>
              <a:t>MHR X .80 = Maximum Heart Rate</a:t>
            </a:r>
          </a:p>
          <a:p>
            <a:pPr lvl="1">
              <a:buFontTx/>
              <a:buNone/>
            </a:pPr>
            <a:r>
              <a:rPr lang="en-US" altLang="en-US" dirty="0"/>
              <a:t>	</a:t>
            </a:r>
          </a:p>
          <a:p>
            <a:pPr lvl="1">
              <a:buFontTx/>
              <a:buNone/>
            </a:pPr>
            <a:endParaRPr lang="en-US" altLang="en-US" dirty="0"/>
          </a:p>
        </p:txBody>
      </p:sp>
      <p:pic>
        <p:nvPicPr>
          <p:cNvPr id="124932" name="Picture 4" descr="Person correctly taking their heart r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743200"/>
            <a:ext cx="1905000" cy="1647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905000" y="762000"/>
            <a:ext cx="6019800" cy="1371600"/>
          </a:xfrm>
          <a:noFill/>
          <a:ln/>
          <a:extLst>
            <a:ext uri="{91240B29-F687-4F45-9708-019B960494DF}">
              <a14:hiddenLine xmlns:a14="http://schemas.microsoft.com/office/drawing/2010/main" w="9525">
                <a:solidFill>
                  <a:schemeClr val="bg1"/>
                </a:solidFill>
                <a:miter lim="800000"/>
                <a:headEnd/>
                <a:tailEnd/>
              </a14:hiddenLine>
            </a:ext>
          </a:extLst>
        </p:spPr>
        <p:txBody>
          <a:bodyPr/>
          <a:lstStyle/>
          <a:p>
            <a:r>
              <a:rPr lang="en-US" altLang="en-US" sz="4000" b="1" dirty="0">
                <a:solidFill>
                  <a:schemeClr val="tx1"/>
                </a:solidFill>
              </a:rPr>
              <a:t>What is Physical Activity?</a:t>
            </a:r>
          </a:p>
        </p:txBody>
      </p:sp>
      <p:pic>
        <p:nvPicPr>
          <p:cNvPr id="92167" name="Picture 7" descr="j04002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905000"/>
            <a:ext cx="2438400" cy="1624013"/>
          </a:xfrm>
          <a:prstGeom prst="rect">
            <a:avLst/>
          </a:prstGeom>
          <a:noFill/>
          <a:extLst>
            <a:ext uri="{909E8E84-426E-40DD-AFC4-6F175D3DCCD1}">
              <a14:hiddenFill xmlns:a14="http://schemas.microsoft.com/office/drawing/2010/main">
                <a:solidFill>
                  <a:srgbClr val="FFFFFF"/>
                </a:solidFill>
              </a14:hiddenFill>
            </a:ext>
          </a:extLst>
        </p:spPr>
      </p:pic>
      <p:pic>
        <p:nvPicPr>
          <p:cNvPr id="92168" name="Picture 8" descr="PH01778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81200"/>
            <a:ext cx="1457325" cy="2209800"/>
          </a:xfrm>
          <a:prstGeom prst="rect">
            <a:avLst/>
          </a:prstGeom>
          <a:noFill/>
          <a:extLst>
            <a:ext uri="{909E8E84-426E-40DD-AFC4-6F175D3DCCD1}">
              <a14:hiddenFill xmlns:a14="http://schemas.microsoft.com/office/drawing/2010/main">
                <a:solidFill>
                  <a:srgbClr val="FFFFFF"/>
                </a:solidFill>
              </a14:hiddenFill>
            </a:ext>
          </a:extLst>
        </p:spPr>
      </p:pic>
      <p:pic>
        <p:nvPicPr>
          <p:cNvPr id="92169" name="Picture 9" descr="j04101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2133600"/>
            <a:ext cx="2128838" cy="3200400"/>
          </a:xfrm>
          <a:prstGeom prst="rect">
            <a:avLst/>
          </a:prstGeom>
          <a:noFill/>
          <a:extLst>
            <a:ext uri="{909E8E84-426E-40DD-AFC4-6F175D3DCCD1}">
              <a14:hiddenFill xmlns:a14="http://schemas.microsoft.com/office/drawing/2010/main">
                <a:solidFill>
                  <a:srgbClr val="FFFFFF"/>
                </a:solidFill>
              </a14:hiddenFill>
            </a:ext>
          </a:extLst>
        </p:spPr>
      </p:pic>
      <p:pic>
        <p:nvPicPr>
          <p:cNvPr id="92170" name="Picture 10" descr="j040164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6400" y="4572000"/>
            <a:ext cx="3017838" cy="2011363"/>
          </a:xfrm>
          <a:prstGeom prst="rect">
            <a:avLst/>
          </a:prstGeom>
          <a:noFill/>
          <a:extLst>
            <a:ext uri="{909E8E84-426E-40DD-AFC4-6F175D3DCCD1}">
              <a14:hiddenFill xmlns:a14="http://schemas.microsoft.com/office/drawing/2010/main">
                <a:solidFill>
                  <a:srgbClr val="FFFFFF"/>
                </a:solidFill>
              </a14:hiddenFill>
            </a:ext>
          </a:extLst>
        </p:spPr>
      </p:pic>
      <p:sp>
        <p:nvSpPr>
          <p:cNvPr id="92171" name="Text Box 11"/>
          <p:cNvSpPr txBox="1">
            <a:spLocks noChangeArrowheads="1"/>
          </p:cNvSpPr>
          <p:nvPr/>
        </p:nvSpPr>
        <p:spPr bwMode="auto">
          <a:xfrm>
            <a:off x="4800600" y="5410200"/>
            <a:ext cx="411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FF0000"/>
                </a:solidFill>
              </a:rPr>
              <a:t>Anything that gets you moving!</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167"/>
                                        </p:tgtEl>
                                        <p:attrNameLst>
                                          <p:attrName>style.visibility</p:attrName>
                                        </p:attrNameLst>
                                      </p:cBhvr>
                                      <p:to>
                                        <p:strVal val="visible"/>
                                      </p:to>
                                    </p:set>
                                    <p:anim calcmode="lin" valueType="num">
                                      <p:cBhvr additive="base">
                                        <p:cTn id="7" dur="500" fill="hold"/>
                                        <p:tgtEl>
                                          <p:spTgt spid="92167"/>
                                        </p:tgtEl>
                                        <p:attrNameLst>
                                          <p:attrName>ppt_x</p:attrName>
                                        </p:attrNameLst>
                                      </p:cBhvr>
                                      <p:tavLst>
                                        <p:tav tm="0">
                                          <p:val>
                                            <p:strVal val="0-#ppt_w/2"/>
                                          </p:val>
                                        </p:tav>
                                        <p:tav tm="100000">
                                          <p:val>
                                            <p:strVal val="#ppt_x"/>
                                          </p:val>
                                        </p:tav>
                                      </p:tavLst>
                                    </p:anim>
                                    <p:anim calcmode="lin" valueType="num">
                                      <p:cBhvr additive="base">
                                        <p:cTn id="8" dur="500" fill="hold"/>
                                        <p:tgtEl>
                                          <p:spTgt spid="921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2170"/>
                                        </p:tgtEl>
                                        <p:attrNameLst>
                                          <p:attrName>style.visibility</p:attrName>
                                        </p:attrNameLst>
                                      </p:cBhvr>
                                      <p:to>
                                        <p:strVal val="visible"/>
                                      </p:to>
                                    </p:set>
                                    <p:anim calcmode="lin" valueType="num">
                                      <p:cBhvr additive="base">
                                        <p:cTn id="13" dur="500" fill="hold"/>
                                        <p:tgtEl>
                                          <p:spTgt spid="92170"/>
                                        </p:tgtEl>
                                        <p:attrNameLst>
                                          <p:attrName>ppt_x</p:attrName>
                                        </p:attrNameLst>
                                      </p:cBhvr>
                                      <p:tavLst>
                                        <p:tav tm="0">
                                          <p:val>
                                            <p:strVal val="0-#ppt_w/2"/>
                                          </p:val>
                                        </p:tav>
                                        <p:tav tm="100000">
                                          <p:val>
                                            <p:strVal val="#ppt_x"/>
                                          </p:val>
                                        </p:tav>
                                      </p:tavLst>
                                    </p:anim>
                                    <p:anim calcmode="lin" valueType="num">
                                      <p:cBhvr additive="base">
                                        <p:cTn id="14" dur="500" fill="hold"/>
                                        <p:tgtEl>
                                          <p:spTgt spid="9217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92168"/>
                                        </p:tgtEl>
                                        <p:attrNameLst>
                                          <p:attrName>style.visibility</p:attrName>
                                        </p:attrNameLst>
                                      </p:cBhvr>
                                      <p:to>
                                        <p:strVal val="visible"/>
                                      </p:to>
                                    </p:set>
                                    <p:anim calcmode="lin" valueType="num">
                                      <p:cBhvr additive="base">
                                        <p:cTn id="19" dur="500" fill="hold"/>
                                        <p:tgtEl>
                                          <p:spTgt spid="92168"/>
                                        </p:tgtEl>
                                        <p:attrNameLst>
                                          <p:attrName>ppt_x</p:attrName>
                                        </p:attrNameLst>
                                      </p:cBhvr>
                                      <p:tavLst>
                                        <p:tav tm="0">
                                          <p:val>
                                            <p:strVal val="0-#ppt_w/2"/>
                                          </p:val>
                                        </p:tav>
                                        <p:tav tm="100000">
                                          <p:val>
                                            <p:strVal val="#ppt_x"/>
                                          </p:val>
                                        </p:tav>
                                      </p:tavLst>
                                    </p:anim>
                                    <p:anim calcmode="lin" valueType="num">
                                      <p:cBhvr additive="base">
                                        <p:cTn id="20" dur="500" fill="hold"/>
                                        <p:tgtEl>
                                          <p:spTgt spid="9216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92169"/>
                                        </p:tgtEl>
                                        <p:attrNameLst>
                                          <p:attrName>style.visibility</p:attrName>
                                        </p:attrNameLst>
                                      </p:cBhvr>
                                      <p:to>
                                        <p:strVal val="visible"/>
                                      </p:to>
                                    </p:set>
                                    <p:anim calcmode="lin" valueType="num">
                                      <p:cBhvr additive="base">
                                        <p:cTn id="25" dur="500" fill="hold"/>
                                        <p:tgtEl>
                                          <p:spTgt spid="92169"/>
                                        </p:tgtEl>
                                        <p:attrNameLst>
                                          <p:attrName>ppt_x</p:attrName>
                                        </p:attrNameLst>
                                      </p:cBhvr>
                                      <p:tavLst>
                                        <p:tav tm="0">
                                          <p:val>
                                            <p:strVal val="0-#ppt_w/2"/>
                                          </p:val>
                                        </p:tav>
                                        <p:tav tm="100000">
                                          <p:val>
                                            <p:strVal val="#ppt_x"/>
                                          </p:val>
                                        </p:tav>
                                      </p:tavLst>
                                    </p:anim>
                                    <p:anim calcmode="lin" valueType="num">
                                      <p:cBhvr additive="base">
                                        <p:cTn id="26" dur="500" fill="hold"/>
                                        <p:tgtEl>
                                          <p:spTgt spid="9216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2171"/>
                                        </p:tgtEl>
                                        <p:attrNameLst>
                                          <p:attrName>style.visibility</p:attrName>
                                        </p:attrNameLst>
                                      </p:cBhvr>
                                      <p:to>
                                        <p:strVal val="visible"/>
                                      </p:to>
                                    </p:set>
                                    <p:anim calcmode="lin" valueType="num">
                                      <p:cBhvr additive="base">
                                        <p:cTn id="31" dur="500" fill="hold"/>
                                        <p:tgtEl>
                                          <p:spTgt spid="92171"/>
                                        </p:tgtEl>
                                        <p:attrNameLst>
                                          <p:attrName>ppt_x</p:attrName>
                                        </p:attrNameLst>
                                      </p:cBhvr>
                                      <p:tavLst>
                                        <p:tav tm="0">
                                          <p:val>
                                            <p:strVal val="0-#ppt_w/2"/>
                                          </p:val>
                                        </p:tav>
                                        <p:tav tm="100000">
                                          <p:val>
                                            <p:strVal val="#ppt_x"/>
                                          </p:val>
                                        </p:tav>
                                      </p:tavLst>
                                    </p:anim>
                                    <p:anim calcmode="lin" valueType="num">
                                      <p:cBhvr additive="base">
                                        <p:cTn id="32" dur="500" fill="hold"/>
                                        <p:tgtEl>
                                          <p:spTgt spid="921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1"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1752600" y="914400"/>
            <a:ext cx="6019800"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chemeClr val="tx1"/>
                </a:solidFill>
              </a:rPr>
              <a:t>Target </a:t>
            </a:r>
            <a:r>
              <a:rPr lang="en-US" altLang="en-US" b="1">
                <a:solidFill>
                  <a:srgbClr val="D93B03"/>
                </a:solidFill>
              </a:rPr>
              <a:t>Heart</a:t>
            </a:r>
            <a:r>
              <a:rPr lang="en-US" altLang="en-US" b="1">
                <a:solidFill>
                  <a:schemeClr val="tx1"/>
                </a:solidFill>
              </a:rPr>
              <a:t> Rate</a:t>
            </a:r>
          </a:p>
          <a:p>
            <a:pPr>
              <a:spcBef>
                <a:spcPct val="50000"/>
              </a:spcBef>
            </a:pPr>
            <a:r>
              <a:rPr lang="en-US" altLang="en-US" sz="2400">
                <a:solidFill>
                  <a:schemeClr val="tx1"/>
                </a:solidFill>
              </a:rPr>
              <a:t>Are you training at the right pace?</a:t>
            </a:r>
          </a:p>
        </p:txBody>
      </p:sp>
      <p:sp>
        <p:nvSpPr>
          <p:cNvPr id="126979" name="Text Box 3"/>
          <p:cNvSpPr txBox="1">
            <a:spLocks noChangeArrowheads="1"/>
          </p:cNvSpPr>
          <p:nvPr/>
        </p:nvSpPr>
        <p:spPr bwMode="auto">
          <a:xfrm>
            <a:off x="838200" y="2362200"/>
            <a:ext cx="830580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chemeClr val="tx1"/>
                </a:solidFill>
              </a:rPr>
              <a:t>220-36= 184 (MHR)  184 x .60 = </a:t>
            </a:r>
            <a:r>
              <a:rPr lang="en-US" altLang="en-US" sz="2000" b="1">
                <a:solidFill>
                  <a:srgbClr val="D93B03"/>
                </a:solidFill>
              </a:rPr>
              <a:t>110</a:t>
            </a:r>
            <a:r>
              <a:rPr lang="en-US" altLang="en-US" sz="2000" b="1">
                <a:solidFill>
                  <a:schemeClr val="tx1"/>
                </a:solidFill>
              </a:rPr>
              <a:t> </a:t>
            </a:r>
            <a:r>
              <a:rPr lang="en-US" altLang="en-US" sz="2000">
                <a:solidFill>
                  <a:schemeClr val="tx1"/>
                </a:solidFill>
              </a:rPr>
              <a:t>(low)  184 x .80 = </a:t>
            </a:r>
            <a:r>
              <a:rPr lang="en-US" altLang="en-US" sz="2000" b="1">
                <a:solidFill>
                  <a:srgbClr val="D93B03"/>
                </a:solidFill>
              </a:rPr>
              <a:t>147</a:t>
            </a:r>
            <a:r>
              <a:rPr lang="en-US" altLang="en-US" sz="2000">
                <a:solidFill>
                  <a:schemeClr val="tx1"/>
                </a:solidFill>
              </a:rPr>
              <a:t> (high)</a:t>
            </a:r>
          </a:p>
          <a:p>
            <a:pPr>
              <a:spcBef>
                <a:spcPct val="50000"/>
              </a:spcBef>
            </a:pPr>
            <a:r>
              <a:rPr lang="en-US" altLang="en-US" sz="2000">
                <a:solidFill>
                  <a:schemeClr val="tx1"/>
                </a:solidFill>
              </a:rPr>
              <a:t>My range is 110 – 147 (60-80%) (18 – 24)</a:t>
            </a:r>
          </a:p>
          <a:p>
            <a:pPr>
              <a:spcBef>
                <a:spcPct val="50000"/>
              </a:spcBef>
            </a:pPr>
            <a:r>
              <a:rPr lang="en-US" altLang="en-US" sz="2000" b="1">
                <a:solidFill>
                  <a:schemeClr val="tx1"/>
                </a:solidFill>
              </a:rPr>
              <a:t>Training Zones:</a:t>
            </a:r>
          </a:p>
          <a:p>
            <a:pPr>
              <a:spcBef>
                <a:spcPct val="50000"/>
              </a:spcBef>
            </a:pPr>
            <a:r>
              <a:rPr lang="en-US" altLang="en-US" sz="2000">
                <a:solidFill>
                  <a:schemeClr val="tx1"/>
                </a:solidFill>
              </a:rPr>
              <a:t>Warm-up Zone: 	50-60%</a:t>
            </a:r>
          </a:p>
          <a:p>
            <a:pPr>
              <a:spcBef>
                <a:spcPct val="50000"/>
              </a:spcBef>
            </a:pPr>
            <a:r>
              <a:rPr lang="en-US" altLang="en-US" sz="2000">
                <a:solidFill>
                  <a:schemeClr val="tx1"/>
                </a:solidFill>
              </a:rPr>
              <a:t>Fat Burning Zone: 60-70% </a:t>
            </a:r>
          </a:p>
          <a:p>
            <a:pPr>
              <a:spcBef>
                <a:spcPct val="50000"/>
              </a:spcBef>
            </a:pPr>
            <a:r>
              <a:rPr lang="en-US" altLang="en-US" sz="2000">
                <a:solidFill>
                  <a:schemeClr val="tx1"/>
                </a:solidFill>
              </a:rPr>
              <a:t>Aerobic Zone: 70-80%</a:t>
            </a:r>
          </a:p>
          <a:p>
            <a:pPr>
              <a:spcBef>
                <a:spcPct val="50000"/>
              </a:spcBef>
            </a:pPr>
            <a:r>
              <a:rPr lang="en-US" altLang="en-US" sz="2000">
                <a:solidFill>
                  <a:schemeClr val="tx1"/>
                </a:solidFill>
              </a:rPr>
              <a:t>Anaerobic Zone: 80-90%</a:t>
            </a:r>
          </a:p>
          <a:p>
            <a:pPr>
              <a:spcBef>
                <a:spcPct val="50000"/>
              </a:spcBef>
            </a:pPr>
            <a:r>
              <a:rPr lang="en-US" altLang="en-US" sz="2000">
                <a:solidFill>
                  <a:schemeClr val="tx1"/>
                </a:solidFill>
              </a:rPr>
              <a:t>Red Line Zone: 90-100%</a:t>
            </a:r>
          </a:p>
        </p:txBody>
      </p:sp>
      <p:pic>
        <p:nvPicPr>
          <p:cNvPr id="126980" name="Picture 4" descr="j04158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429000"/>
            <a:ext cx="1663700" cy="1901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1026" descr="fit3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066800"/>
            <a:ext cx="6735763" cy="5491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Graphic representing the stages of Change in Adding Physical Activity Into Your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76400"/>
            <a:ext cx="4789488" cy="4822825"/>
          </a:xfrm>
          <a:prstGeom prst="rect">
            <a:avLst/>
          </a:prstGeom>
          <a:noFill/>
          <a:extLst>
            <a:ext uri="{909E8E84-426E-40DD-AFC4-6F175D3DCCD1}">
              <a14:hiddenFill xmlns:a14="http://schemas.microsoft.com/office/drawing/2010/main">
                <a:solidFill>
                  <a:srgbClr val="FFFFFF"/>
                </a:solidFill>
              </a14:hiddenFill>
            </a:ext>
          </a:extLst>
        </p:spPr>
      </p:pic>
      <p:sp>
        <p:nvSpPr>
          <p:cNvPr id="112643" name="Text Box 3"/>
          <p:cNvSpPr txBox="1">
            <a:spLocks noChangeArrowheads="1"/>
          </p:cNvSpPr>
          <p:nvPr/>
        </p:nvSpPr>
        <p:spPr bwMode="auto">
          <a:xfrm>
            <a:off x="1752600" y="914400"/>
            <a:ext cx="586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0000"/>
                </a:solidFill>
                <a:cs typeface="Arial" charset="0"/>
              </a:rPr>
              <a:t>Stages of Change</a:t>
            </a:r>
            <a:endParaRPr lang="en-US" altLang="en-US" b="1">
              <a:solidFill>
                <a:srgbClr val="339933"/>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1219200" y="1524000"/>
            <a:ext cx="7467600" cy="1143000"/>
          </a:xfrm>
        </p:spPr>
        <p:txBody>
          <a:bodyPr/>
          <a:lstStyle/>
          <a:p>
            <a:r>
              <a:rPr lang="en-US" altLang="en-US" sz="4000" b="1" dirty="0">
                <a:solidFill>
                  <a:schemeClr val="tx1"/>
                </a:solidFill>
                <a:cs typeface="Arial" charset="0"/>
              </a:rPr>
              <a:t>“We are what we repeatedly do.”</a:t>
            </a:r>
            <a:br>
              <a:rPr lang="en-US" altLang="en-US" sz="4000" b="1" dirty="0">
                <a:solidFill>
                  <a:schemeClr val="tx1"/>
                </a:solidFill>
                <a:cs typeface="Arial" charset="0"/>
              </a:rPr>
            </a:br>
            <a:r>
              <a:rPr lang="en-US" altLang="en-US" sz="4000" b="1" dirty="0">
                <a:solidFill>
                  <a:schemeClr val="tx1"/>
                </a:solidFill>
                <a:cs typeface="Arial" charset="0"/>
              </a:rPr>
              <a:t> — Aristotle</a:t>
            </a:r>
            <a:br>
              <a:rPr lang="en-US" altLang="en-US" sz="4000" b="1" dirty="0">
                <a:solidFill>
                  <a:srgbClr val="FFFFFF"/>
                </a:solidFill>
                <a:cs typeface="Arial" charset="0"/>
              </a:rPr>
            </a:br>
            <a:endParaRPr lang="en-US" altLang="en-US" sz="4000" b="1" dirty="0">
              <a:solidFill>
                <a:srgbClr val="FFFFFF"/>
              </a:solidFill>
              <a:cs typeface="Arial" charset="0"/>
            </a:endParaRPr>
          </a:p>
        </p:txBody>
      </p:sp>
      <p:pic>
        <p:nvPicPr>
          <p:cNvPr id="228356" name="Picture 4" descr="Family hiking toge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505200"/>
            <a:ext cx="2525713" cy="2103438"/>
          </a:xfrm>
          <a:prstGeom prst="rect">
            <a:avLst/>
          </a:prstGeom>
          <a:noFill/>
          <a:extLst>
            <a:ext uri="{909E8E84-426E-40DD-AFC4-6F175D3DCCD1}">
              <a14:hiddenFill xmlns:a14="http://schemas.microsoft.com/office/drawing/2010/main">
                <a:solidFill>
                  <a:srgbClr val="FFFFFF"/>
                </a:solidFill>
              </a14:hiddenFill>
            </a:ext>
          </a:extLst>
        </p:spPr>
      </p:pic>
      <p:sp>
        <p:nvSpPr>
          <p:cNvPr id="228357" name="Rectangle 5"/>
          <p:cNvSpPr>
            <a:spLocks noChangeArrowheads="1"/>
          </p:cNvSpPr>
          <p:nvPr/>
        </p:nvSpPr>
        <p:spPr bwMode="auto">
          <a:xfrm>
            <a:off x="1219200" y="5105400"/>
            <a:ext cx="6770688"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fontAlgn="t"/>
            <a:endParaRPr lang="en-US" altLang="en-US" sz="200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762000" y="685800"/>
            <a:ext cx="7772400" cy="1143000"/>
          </a:xfrm>
          <a:noFill/>
          <a:ln/>
        </p:spPr>
        <p:txBody>
          <a:bodyPr/>
          <a:lstStyle/>
          <a:p>
            <a:r>
              <a:rPr lang="en-US" altLang="en-US" sz="4000" b="1" dirty="0">
                <a:solidFill>
                  <a:schemeClr val="tx1"/>
                </a:solidFill>
              </a:rPr>
              <a:t>Steps to Fitness</a:t>
            </a:r>
          </a:p>
        </p:txBody>
      </p:sp>
      <p:sp>
        <p:nvSpPr>
          <p:cNvPr id="115715" name="Rectangle 3"/>
          <p:cNvSpPr>
            <a:spLocks noGrp="1" noChangeArrowheads="1"/>
          </p:cNvSpPr>
          <p:nvPr>
            <p:ph type="body" idx="1"/>
          </p:nvPr>
        </p:nvSpPr>
        <p:spPr>
          <a:xfrm>
            <a:off x="2209800" y="1828800"/>
            <a:ext cx="6324600" cy="3673475"/>
          </a:xfrm>
          <a:noFill/>
          <a:ln/>
        </p:spPr>
        <p:txBody>
          <a:bodyPr/>
          <a:lstStyle/>
          <a:p>
            <a:r>
              <a:rPr lang="en-US" altLang="en-US" dirty="0"/>
              <a:t>Write Your Personal Fitness Goal</a:t>
            </a:r>
          </a:p>
          <a:p>
            <a:r>
              <a:rPr lang="en-US" altLang="en-US" dirty="0"/>
              <a:t>Pre-participation Checklist</a:t>
            </a:r>
          </a:p>
          <a:p>
            <a:r>
              <a:rPr lang="en-US" altLang="en-US" dirty="0"/>
              <a:t>Start Moving!</a:t>
            </a:r>
          </a:p>
        </p:txBody>
      </p:sp>
      <p:pic>
        <p:nvPicPr>
          <p:cNvPr id="115716" name="Picture 4" descr="j04284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4267200"/>
            <a:ext cx="2071688" cy="1658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685800" y="457200"/>
            <a:ext cx="7772400" cy="1143000"/>
          </a:xfrm>
          <a:noFill/>
          <a:ln/>
        </p:spPr>
        <p:txBody>
          <a:bodyPr/>
          <a:lstStyle/>
          <a:p>
            <a:r>
              <a:rPr lang="en-US" altLang="en-US" sz="4000" b="1" dirty="0">
                <a:solidFill>
                  <a:schemeClr val="tx1"/>
                </a:solidFill>
              </a:rPr>
              <a:t>Write Your Personal Fitness Goal</a:t>
            </a:r>
          </a:p>
        </p:txBody>
      </p:sp>
      <p:sp>
        <p:nvSpPr>
          <p:cNvPr id="116739" name="Rectangle 3"/>
          <p:cNvSpPr>
            <a:spLocks noChangeArrowheads="1"/>
          </p:cNvSpPr>
          <p:nvPr/>
        </p:nvSpPr>
        <p:spPr bwMode="auto">
          <a:xfrm>
            <a:off x="152400" y="1828800"/>
            <a:ext cx="8839200" cy="3810000"/>
          </a:xfrm>
          <a:prstGeom prst="rect">
            <a:avLst/>
          </a:prstGeom>
          <a:solidFill>
            <a:srgbClr val="FF9933"/>
          </a:solidFill>
          <a:ln w="38100" cmpd="dbl">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0" name="Text Box 4"/>
          <p:cNvSpPr txBox="1">
            <a:spLocks noChangeArrowheads="1"/>
          </p:cNvSpPr>
          <p:nvPr/>
        </p:nvSpPr>
        <p:spPr bwMode="auto">
          <a:xfrm>
            <a:off x="1219200" y="2438400"/>
            <a:ext cx="7010400" cy="172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a:solidFill>
                  <a:schemeClr val="tx1"/>
                </a:solidFill>
              </a:rPr>
              <a:t>My goal is to ______________________ for at least </a:t>
            </a:r>
          </a:p>
          <a:p>
            <a:pPr algn="l">
              <a:lnSpc>
                <a:spcPct val="25000"/>
              </a:lnSpc>
              <a:spcBef>
                <a:spcPct val="50000"/>
              </a:spcBef>
            </a:pPr>
            <a:r>
              <a:rPr lang="en-US" altLang="en-US" sz="2400">
                <a:solidFill>
                  <a:schemeClr val="tx1"/>
                </a:solidFill>
              </a:rPr>
              <a:t>		</a:t>
            </a:r>
            <a:r>
              <a:rPr lang="en-US" altLang="en-US" sz="1800">
                <a:solidFill>
                  <a:schemeClr val="tx1"/>
                </a:solidFill>
              </a:rPr>
              <a:t>(Write one favorite activity here)</a:t>
            </a:r>
          </a:p>
          <a:p>
            <a:pPr algn="l">
              <a:lnSpc>
                <a:spcPct val="25000"/>
              </a:lnSpc>
              <a:spcBef>
                <a:spcPct val="50000"/>
              </a:spcBef>
            </a:pPr>
            <a:endParaRPr lang="en-US" altLang="en-US" sz="1800">
              <a:solidFill>
                <a:schemeClr val="tx1"/>
              </a:solidFill>
            </a:endParaRPr>
          </a:p>
          <a:p>
            <a:pPr algn="l">
              <a:spcBef>
                <a:spcPct val="50000"/>
              </a:spcBef>
            </a:pPr>
            <a:r>
              <a:rPr lang="en-US" altLang="en-US" sz="2400">
                <a:solidFill>
                  <a:schemeClr val="tx1"/>
                </a:solidFill>
              </a:rPr>
              <a:t>__________ minutes ____________ times each week.</a:t>
            </a:r>
          </a:p>
          <a:p>
            <a:pPr algn="l">
              <a:lnSpc>
                <a:spcPct val="35000"/>
              </a:lnSpc>
              <a:spcBef>
                <a:spcPct val="50000"/>
              </a:spcBef>
            </a:pPr>
            <a:r>
              <a:rPr lang="en-US" altLang="en-US" sz="1800">
                <a:solidFill>
                  <a:schemeClr val="tx1"/>
                </a:solidFill>
              </a:rPr>
              <a:t>(minutes / day)	                (Number of times)</a:t>
            </a:r>
          </a:p>
        </p:txBody>
      </p:sp>
    </p:spTree>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85800" y="381000"/>
            <a:ext cx="7772400" cy="762000"/>
          </a:xfrm>
          <a:noFill/>
          <a:ln/>
        </p:spPr>
        <p:txBody>
          <a:bodyPr/>
          <a:lstStyle/>
          <a:p>
            <a:r>
              <a:rPr lang="en-US" altLang="en-US" sz="4000" b="1" dirty="0">
                <a:solidFill>
                  <a:schemeClr val="tx1"/>
                </a:solidFill>
              </a:rPr>
              <a:t>Pre-participation Checklist</a:t>
            </a:r>
          </a:p>
        </p:txBody>
      </p:sp>
      <p:sp>
        <p:nvSpPr>
          <p:cNvPr id="117763" name="Rectangle 3"/>
          <p:cNvSpPr>
            <a:spLocks noGrp="1" noChangeArrowheads="1"/>
          </p:cNvSpPr>
          <p:nvPr>
            <p:ph type="body" idx="1"/>
          </p:nvPr>
        </p:nvSpPr>
        <p:spPr>
          <a:xfrm>
            <a:off x="304800" y="1295400"/>
            <a:ext cx="8382000" cy="5105400"/>
          </a:xfrm>
          <a:noFill/>
          <a:ln/>
        </p:spPr>
        <p:txBody>
          <a:bodyPr/>
          <a:lstStyle/>
          <a:p>
            <a:pPr marL="609600" indent="-609600">
              <a:buFontTx/>
              <a:buNone/>
            </a:pPr>
            <a:r>
              <a:rPr lang="en-US" altLang="en-US" sz="1600" dirty="0"/>
              <a:t>							                	            YES      NO</a:t>
            </a:r>
          </a:p>
          <a:p>
            <a:pPr marL="609600" indent="-609600">
              <a:buFontTx/>
              <a:buAutoNum type="arabicPeriod"/>
            </a:pPr>
            <a:r>
              <a:rPr lang="en-US" altLang="en-US" sz="1600" dirty="0"/>
              <a:t>Has a doctor ever said you have heart trouble? 		                               ___      ___</a:t>
            </a:r>
          </a:p>
          <a:p>
            <a:pPr marL="609600" indent="-609600">
              <a:buFontTx/>
              <a:buAutoNum type="arabicPeriod"/>
            </a:pPr>
            <a:r>
              <a:rPr lang="en-US" altLang="en-US" sz="1600" dirty="0"/>
              <a:t>Do you suffer frequently from chest pains?		                               ___      ___</a:t>
            </a:r>
          </a:p>
          <a:p>
            <a:pPr marL="609600" indent="-609600">
              <a:buFontTx/>
              <a:buAutoNum type="arabicPeriod"/>
            </a:pPr>
            <a:r>
              <a:rPr lang="en-US" altLang="en-US" sz="1600" dirty="0"/>
              <a:t>Do you often feel faint or have spells of severe dizziness?	                               ___      ___</a:t>
            </a:r>
          </a:p>
          <a:p>
            <a:pPr marL="609600" indent="-609600">
              <a:buFontTx/>
              <a:buAutoNum type="arabicPeriod"/>
            </a:pPr>
            <a:r>
              <a:rPr lang="en-US" altLang="en-US" sz="1600" dirty="0"/>
              <a:t>Has a doctor ever said your blood pressure was too high?	                               ___      ___</a:t>
            </a:r>
          </a:p>
          <a:p>
            <a:pPr marL="609600" indent="-609600">
              <a:buFontTx/>
              <a:buAutoNum type="arabicPeriod"/>
            </a:pPr>
            <a:r>
              <a:rPr lang="en-US" altLang="en-US" sz="1600" dirty="0"/>
              <a:t>Has a doctor ever told you that you have a bone or joint problem, 	                 	           such as arthritis, that has been or could be aggravated by exercise?                     ___      ___</a:t>
            </a:r>
          </a:p>
          <a:p>
            <a:pPr marL="609600" indent="-609600">
              <a:buFontTx/>
              <a:buAutoNum type="arabicPeriod"/>
            </a:pPr>
            <a:r>
              <a:rPr lang="en-US" altLang="en-US" sz="1600" dirty="0"/>
              <a:t>Are you over age 65 and not accustomed to any exercise?                                   ___      ___</a:t>
            </a:r>
          </a:p>
          <a:p>
            <a:pPr marL="609600" indent="-609600">
              <a:buFontTx/>
              <a:buAutoNum type="arabicPeriod"/>
            </a:pPr>
            <a:r>
              <a:rPr lang="en-US" altLang="en-US" sz="1600" dirty="0"/>
              <a:t>Are you taking any prescription medications, such as those for                                          heart problems or high blood pressure?                                                                 ___      ___</a:t>
            </a:r>
          </a:p>
          <a:p>
            <a:pPr marL="609600" indent="-609600">
              <a:buFontTx/>
              <a:buAutoNum type="arabicPeriod"/>
            </a:pPr>
            <a:r>
              <a:rPr lang="en-US" altLang="en-US" sz="1600" dirty="0"/>
              <a:t>Is there a good physical reason not mentioned here that you     	                            should not follow an activity program?                                                                 ___      ___</a:t>
            </a:r>
          </a:p>
          <a:p>
            <a:pPr marL="609600" indent="-609600">
              <a:buFontTx/>
              <a:buAutoNum type="arabicPeriod"/>
            </a:pPr>
            <a:endParaRPr lang="en-US" altLang="en-US" sz="1600" dirty="0"/>
          </a:p>
          <a:p>
            <a:pPr marL="609600" indent="-609600">
              <a:buFontTx/>
              <a:buNone/>
            </a:pPr>
            <a:r>
              <a:rPr lang="en-US" altLang="en-US" sz="1600" dirty="0"/>
              <a:t>	</a:t>
            </a:r>
            <a:r>
              <a:rPr lang="en-US" altLang="en-US" sz="1600" b="1" dirty="0"/>
              <a:t>**If you answer “yes” to any question, we advise you to consult with your physician before beginning an exercise program.**</a:t>
            </a:r>
            <a:r>
              <a:rPr lang="en-US" altLang="en-US" sz="1800" dirty="0"/>
              <a:t>		                                                                     			</a:t>
            </a:r>
          </a:p>
        </p:txBody>
      </p:sp>
    </p:spTree>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990600" y="990600"/>
            <a:ext cx="7772400" cy="685800"/>
          </a:xfrm>
        </p:spPr>
        <p:txBody>
          <a:bodyPr/>
          <a:lstStyle/>
          <a:p>
            <a:r>
              <a:rPr lang="en-US" altLang="en-US" dirty="0"/>
              <a:t>Ok, Now What?</a:t>
            </a:r>
          </a:p>
        </p:txBody>
      </p:sp>
      <p:sp>
        <p:nvSpPr>
          <p:cNvPr id="254979" name="Rectangle 3"/>
          <p:cNvSpPr>
            <a:spLocks noGrp="1" noChangeArrowheads="1"/>
          </p:cNvSpPr>
          <p:nvPr>
            <p:ph type="body" idx="1"/>
          </p:nvPr>
        </p:nvSpPr>
        <p:spPr>
          <a:xfrm>
            <a:off x="990600" y="1828800"/>
            <a:ext cx="7772400" cy="4114800"/>
          </a:xfrm>
        </p:spPr>
        <p:txBody>
          <a:bodyPr/>
          <a:lstStyle/>
          <a:p>
            <a:pPr marL="609600" indent="-609600">
              <a:buFont typeface="Wingdings" pitchFamily="2" charset="2"/>
              <a:buChar char="µ"/>
            </a:pPr>
            <a:r>
              <a:rPr lang="en-US" altLang="en-US" dirty="0"/>
              <a:t>Create an Action Plan:</a:t>
            </a:r>
          </a:p>
          <a:p>
            <a:pPr marL="1104900" lvl="1" indent="-647700">
              <a:buClr>
                <a:schemeClr val="tx2"/>
              </a:buClr>
              <a:buFont typeface="Wingdings" pitchFamily="2" charset="2"/>
              <a:buAutoNum type="arabicPeriod"/>
            </a:pPr>
            <a:r>
              <a:rPr lang="en-US" altLang="en-US" dirty="0"/>
              <a:t>Decide what you want (your goal)</a:t>
            </a:r>
          </a:p>
          <a:p>
            <a:pPr marL="1104900" lvl="1" indent="-647700">
              <a:buClr>
                <a:schemeClr val="tx2"/>
              </a:buClr>
              <a:buFont typeface="Wingdings" pitchFamily="2" charset="2"/>
              <a:buAutoNum type="arabicPeriod"/>
            </a:pPr>
            <a:r>
              <a:rPr lang="en-US" altLang="en-US" dirty="0"/>
              <a:t>Visualize achieving this goal</a:t>
            </a:r>
          </a:p>
          <a:p>
            <a:pPr marL="1104900" lvl="1" indent="-647700">
              <a:buClr>
                <a:schemeClr val="tx2"/>
              </a:buClr>
              <a:buFont typeface="Wingdings" pitchFamily="2" charset="2"/>
              <a:buAutoNum type="arabicPeriod"/>
            </a:pPr>
            <a:r>
              <a:rPr lang="en-US" altLang="en-US" dirty="0"/>
              <a:t>Write it down</a:t>
            </a:r>
          </a:p>
          <a:p>
            <a:pPr marL="1104900" lvl="1" indent="-647700">
              <a:buClr>
                <a:schemeClr val="tx2"/>
              </a:buClr>
              <a:buFont typeface="Wingdings" pitchFamily="2" charset="2"/>
              <a:buAutoNum type="arabicPeriod"/>
            </a:pPr>
            <a:r>
              <a:rPr lang="en-US" altLang="en-US" dirty="0"/>
              <a:t>Include details </a:t>
            </a:r>
          </a:p>
          <a:p>
            <a:pPr marL="1104900" lvl="1" indent="-647700">
              <a:buClr>
                <a:schemeClr val="tx2"/>
              </a:buClr>
              <a:buFont typeface="Wingdings" pitchFamily="2" charset="2"/>
              <a:buAutoNum type="arabicPeriod"/>
            </a:pPr>
            <a:r>
              <a:rPr lang="en-US" altLang="en-US" dirty="0"/>
              <a:t>Reread it often</a:t>
            </a:r>
          </a:p>
          <a:p>
            <a:pPr marL="1104900" lvl="1" indent="-647700">
              <a:buClr>
                <a:schemeClr val="tx2"/>
              </a:buClr>
              <a:buFont typeface="Wingdings" pitchFamily="2" charset="2"/>
              <a:buAutoNum type="arabicPeriod"/>
            </a:pPr>
            <a:r>
              <a:rPr lang="en-US" altLang="en-US" dirty="0"/>
              <a:t>Reward yourself</a:t>
            </a:r>
          </a:p>
          <a:p>
            <a:pPr marL="2209800" lvl="4" indent="-381000"/>
            <a:endParaRPr lang="en-US" altLang="en-US" dirty="0"/>
          </a:p>
        </p:txBody>
      </p:sp>
      <p:sp>
        <p:nvSpPr>
          <p:cNvPr id="254980" name="Rectangle 4"/>
          <p:cNvSpPr>
            <a:spLocks noChangeArrowheads="1"/>
          </p:cNvSpPr>
          <p:nvPr/>
        </p:nvSpPr>
        <p:spPr bwMode="auto">
          <a:xfrm>
            <a:off x="1828800" y="5715000"/>
            <a:ext cx="6781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fontAlgn="base">
              <a:spcBef>
                <a:spcPct val="20000"/>
              </a:spcBef>
              <a:spcAft>
                <a:spcPct val="0"/>
              </a:spcAft>
              <a:buChar char="»"/>
              <a:defRPr sz="2000">
                <a:solidFill>
                  <a:schemeClr val="tx1"/>
                </a:solidFill>
                <a:latin typeface="Times New Roman" pitchFamily="18" charset="0"/>
              </a:defRPr>
            </a:lvl6pPr>
            <a:lvl7pPr marL="2971800" indent="-228600" fontAlgn="base">
              <a:spcBef>
                <a:spcPct val="20000"/>
              </a:spcBef>
              <a:spcAft>
                <a:spcPct val="0"/>
              </a:spcAft>
              <a:buChar char="»"/>
              <a:defRPr sz="2000">
                <a:solidFill>
                  <a:schemeClr val="tx1"/>
                </a:solidFill>
                <a:latin typeface="Times New Roman" pitchFamily="18" charset="0"/>
              </a:defRPr>
            </a:lvl7pPr>
            <a:lvl8pPr marL="3429000" indent="-228600" fontAlgn="base">
              <a:spcBef>
                <a:spcPct val="20000"/>
              </a:spcBef>
              <a:spcAft>
                <a:spcPct val="0"/>
              </a:spcAft>
              <a:buChar char="»"/>
              <a:defRPr sz="2000">
                <a:solidFill>
                  <a:schemeClr val="tx1"/>
                </a:solidFill>
                <a:latin typeface="Times New Roman" pitchFamily="18" charset="0"/>
              </a:defRPr>
            </a:lvl8pPr>
            <a:lvl9pPr marL="3886200" indent="-228600" fontAlgn="base">
              <a:spcBef>
                <a:spcPct val="20000"/>
              </a:spcBef>
              <a:spcAft>
                <a:spcPct val="0"/>
              </a:spcAft>
              <a:buChar char="»"/>
              <a:defRPr sz="2000">
                <a:solidFill>
                  <a:schemeClr val="tx1"/>
                </a:solidFill>
                <a:latin typeface="Times New Roman" pitchFamily="18" charset="0"/>
              </a:defRPr>
            </a:lvl9pPr>
          </a:lstStyle>
          <a:p>
            <a:pPr algn="ctr">
              <a:buClr>
                <a:schemeClr val="folHlink"/>
              </a:buClr>
              <a:buFont typeface="Wingdings" pitchFamily="2" charset="2"/>
              <a:buNone/>
            </a:pPr>
            <a:endParaRPr lang="en-US" altLang="en-US" sz="2400">
              <a:solidFill>
                <a:schemeClr val="tx2"/>
              </a:solidFill>
              <a:latin typeface="Arial Narrow" pitchFamily="34" charset="0"/>
            </a:endParaRPr>
          </a:p>
        </p:txBody>
      </p:sp>
      <p:pic>
        <p:nvPicPr>
          <p:cNvPr id="254981" name="Picture 5" descr="j007613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810000"/>
            <a:ext cx="1154113" cy="1028700"/>
          </a:xfrm>
          <a:prstGeom prst="rect">
            <a:avLst/>
          </a:prstGeom>
          <a:noFill/>
          <a:extLst>
            <a:ext uri="{909E8E84-426E-40DD-AFC4-6F175D3DCCD1}">
              <a14:hiddenFill xmlns:a14="http://schemas.microsoft.com/office/drawing/2010/main">
                <a:solidFill>
                  <a:srgbClr val="FFFFFF"/>
                </a:solidFill>
              </a14:hiddenFill>
            </a:ext>
          </a:extLst>
        </p:spPr>
      </p:pic>
      <p:sp>
        <p:nvSpPr>
          <p:cNvPr id="254982" name="Rectangle 6"/>
          <p:cNvSpPr>
            <a:spLocks noChangeArrowheads="1"/>
          </p:cNvSpPr>
          <p:nvPr/>
        </p:nvSpPr>
        <p:spPr bwMode="auto">
          <a:xfrm>
            <a:off x="914400" y="5699125"/>
            <a:ext cx="76962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i="1"/>
              <a:t>“There is no easy way out.  If there were, I would have bought it.  And believe me, it would be one of my favorite things.” </a:t>
            </a:r>
            <a:r>
              <a:rPr lang="en-US" altLang="en-US" sz="2000" i="1"/>
              <a:t>Oprah Winfrey</a:t>
            </a:r>
          </a:p>
          <a:p>
            <a:pPr>
              <a:spcBef>
                <a:spcPct val="50000"/>
              </a:spcBef>
            </a:pPr>
            <a:endParaRPr lang="en-US" altLang="en-US" sz="2000"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animEffect transition="in" filter="barn(inHorizontal)">
                                      <p:cBhvr>
                                        <p:cTn id="7" dur="500"/>
                                        <p:tgtEl>
                                          <p:spTgt spid="2549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54979">
                                            <p:txEl>
                                              <p:pRg st="1" end="1"/>
                                            </p:txEl>
                                          </p:spTgt>
                                        </p:tgtEl>
                                        <p:attrNameLst>
                                          <p:attrName>style.visibility</p:attrName>
                                        </p:attrNameLst>
                                      </p:cBhvr>
                                      <p:to>
                                        <p:strVal val="visible"/>
                                      </p:to>
                                    </p:set>
                                    <p:animEffect transition="in" filter="barn(inHorizontal)">
                                      <p:cBhvr>
                                        <p:cTn id="12" dur="500"/>
                                        <p:tgtEl>
                                          <p:spTgt spid="2549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254979">
                                            <p:txEl>
                                              <p:pRg st="2" end="2"/>
                                            </p:txEl>
                                          </p:spTgt>
                                        </p:tgtEl>
                                        <p:attrNameLst>
                                          <p:attrName>style.visibility</p:attrName>
                                        </p:attrNameLst>
                                      </p:cBhvr>
                                      <p:to>
                                        <p:strVal val="visible"/>
                                      </p:to>
                                    </p:set>
                                    <p:animEffect transition="in" filter="barn(inHorizontal)">
                                      <p:cBhvr>
                                        <p:cTn id="17" dur="500"/>
                                        <p:tgtEl>
                                          <p:spTgt spid="2549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254979">
                                            <p:txEl>
                                              <p:pRg st="3" end="3"/>
                                            </p:txEl>
                                          </p:spTgt>
                                        </p:tgtEl>
                                        <p:attrNameLst>
                                          <p:attrName>style.visibility</p:attrName>
                                        </p:attrNameLst>
                                      </p:cBhvr>
                                      <p:to>
                                        <p:strVal val="visible"/>
                                      </p:to>
                                    </p:set>
                                    <p:animEffect transition="in" filter="barn(inHorizontal)">
                                      <p:cBhvr>
                                        <p:cTn id="22" dur="500"/>
                                        <p:tgtEl>
                                          <p:spTgt spid="2549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254979">
                                            <p:txEl>
                                              <p:pRg st="4" end="4"/>
                                            </p:txEl>
                                          </p:spTgt>
                                        </p:tgtEl>
                                        <p:attrNameLst>
                                          <p:attrName>style.visibility</p:attrName>
                                        </p:attrNameLst>
                                      </p:cBhvr>
                                      <p:to>
                                        <p:strVal val="visible"/>
                                      </p:to>
                                    </p:set>
                                    <p:animEffect transition="in" filter="barn(inHorizontal)">
                                      <p:cBhvr>
                                        <p:cTn id="27" dur="500"/>
                                        <p:tgtEl>
                                          <p:spTgt spid="2549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254979">
                                            <p:txEl>
                                              <p:pRg st="5" end="5"/>
                                            </p:txEl>
                                          </p:spTgt>
                                        </p:tgtEl>
                                        <p:attrNameLst>
                                          <p:attrName>style.visibility</p:attrName>
                                        </p:attrNameLst>
                                      </p:cBhvr>
                                      <p:to>
                                        <p:strVal val="visible"/>
                                      </p:to>
                                    </p:set>
                                    <p:animEffect transition="in" filter="barn(inHorizontal)">
                                      <p:cBhvr>
                                        <p:cTn id="32" dur="500"/>
                                        <p:tgtEl>
                                          <p:spTgt spid="25497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254979">
                                            <p:txEl>
                                              <p:pRg st="6" end="6"/>
                                            </p:txEl>
                                          </p:spTgt>
                                        </p:tgtEl>
                                        <p:attrNameLst>
                                          <p:attrName>style.visibility</p:attrName>
                                        </p:attrNameLst>
                                      </p:cBhvr>
                                      <p:to>
                                        <p:strVal val="visible"/>
                                      </p:to>
                                    </p:set>
                                    <p:animEffect transition="in" filter="barn(inHorizontal)">
                                      <p:cBhvr>
                                        <p:cTn id="37" dur="500"/>
                                        <p:tgtEl>
                                          <p:spTgt spid="2549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219200" y="609600"/>
            <a:ext cx="7772400" cy="1143000"/>
          </a:xfrm>
          <a:noFill/>
          <a:ln/>
        </p:spPr>
        <p:txBody>
          <a:bodyPr/>
          <a:lstStyle/>
          <a:p>
            <a:r>
              <a:rPr lang="en-US" altLang="en-US" sz="4000" b="1" dirty="0">
                <a:solidFill>
                  <a:schemeClr val="tx1"/>
                </a:solidFill>
              </a:rPr>
              <a:t>Final Tips For Being More Active</a:t>
            </a:r>
          </a:p>
        </p:txBody>
      </p:sp>
      <p:sp>
        <p:nvSpPr>
          <p:cNvPr id="131075" name="Text Box 3"/>
          <p:cNvSpPr txBox="1">
            <a:spLocks noChangeArrowheads="1"/>
          </p:cNvSpPr>
          <p:nvPr/>
        </p:nvSpPr>
        <p:spPr bwMode="auto">
          <a:xfrm>
            <a:off x="1143000" y="1676400"/>
            <a:ext cx="7010400"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en-US" altLang="en-US" sz="2000">
                <a:solidFill>
                  <a:srgbClr val="000000"/>
                </a:solidFill>
                <a:cs typeface="Arial" charset="0"/>
              </a:rPr>
              <a:t> </a:t>
            </a:r>
            <a:r>
              <a:rPr lang="en-US" altLang="en-US" sz="2400">
                <a:solidFill>
                  <a:srgbClr val="000000"/>
                </a:solidFill>
                <a:cs typeface="Arial" charset="0"/>
              </a:rPr>
              <a:t>Park the car farther away from your destination. </a:t>
            </a:r>
          </a:p>
          <a:p>
            <a:pPr algn="l">
              <a:spcBef>
                <a:spcPct val="50000"/>
              </a:spcBef>
              <a:buFontTx/>
              <a:buChar char="•"/>
            </a:pPr>
            <a:r>
              <a:rPr lang="en-US" altLang="en-US" sz="2400">
                <a:solidFill>
                  <a:srgbClr val="000000"/>
                </a:solidFill>
                <a:cs typeface="Arial" charset="0"/>
              </a:rPr>
              <a:t> Take the stairs instead of the elevator. </a:t>
            </a:r>
          </a:p>
          <a:p>
            <a:pPr algn="l">
              <a:spcBef>
                <a:spcPct val="50000"/>
              </a:spcBef>
              <a:buFontTx/>
              <a:buChar char="•"/>
            </a:pPr>
            <a:r>
              <a:rPr lang="en-US" altLang="en-US" sz="2400">
                <a:solidFill>
                  <a:srgbClr val="000000"/>
                </a:solidFill>
                <a:cs typeface="Arial" charset="0"/>
              </a:rPr>
              <a:t> Play with children or pets. Everybody wins. </a:t>
            </a:r>
          </a:p>
          <a:p>
            <a:pPr algn="l">
              <a:spcBef>
                <a:spcPct val="50000"/>
              </a:spcBef>
              <a:buFontTx/>
              <a:buChar char="•"/>
            </a:pPr>
            <a:r>
              <a:rPr lang="en-US" altLang="en-US" sz="2400">
                <a:solidFill>
                  <a:srgbClr val="000000"/>
                </a:solidFill>
                <a:cs typeface="Arial" charset="0"/>
              </a:rPr>
              <a:t> Take fitness breaks</a:t>
            </a:r>
          </a:p>
          <a:p>
            <a:pPr algn="l">
              <a:spcBef>
                <a:spcPct val="50000"/>
              </a:spcBef>
              <a:buFontTx/>
              <a:buChar char="•"/>
            </a:pPr>
            <a:r>
              <a:rPr lang="en-US" altLang="en-US" sz="2400">
                <a:solidFill>
                  <a:srgbClr val="000000"/>
                </a:solidFill>
                <a:cs typeface="Arial" charset="0"/>
              </a:rPr>
              <a:t> Perform gardening or home repair activities. </a:t>
            </a:r>
          </a:p>
          <a:p>
            <a:pPr algn="l">
              <a:spcBef>
                <a:spcPct val="50000"/>
              </a:spcBef>
              <a:buFontTx/>
              <a:buChar char="•"/>
            </a:pPr>
            <a:r>
              <a:rPr lang="en-US" altLang="en-US" sz="2400">
                <a:solidFill>
                  <a:srgbClr val="000000"/>
                </a:solidFill>
                <a:cs typeface="Arial" charset="0"/>
              </a:rPr>
              <a:t> Exercise while watching TV </a:t>
            </a:r>
          </a:p>
          <a:p>
            <a:pPr algn="l">
              <a:spcBef>
                <a:spcPct val="50000"/>
              </a:spcBef>
              <a:buFontTx/>
              <a:buChar char="•"/>
            </a:pPr>
            <a:r>
              <a:rPr lang="en-US" altLang="en-US" sz="2400">
                <a:solidFill>
                  <a:srgbClr val="000000"/>
                </a:solidFill>
                <a:cs typeface="Arial" charset="0"/>
              </a:rPr>
              <a:t> Keep a pair of comfortable walking or running shoes in your car and office. </a:t>
            </a:r>
          </a:p>
          <a:p>
            <a:pPr algn="l">
              <a:spcBef>
                <a:spcPct val="50000"/>
              </a:spcBef>
            </a:pPr>
            <a:endParaRPr lang="en-US" altLang="en-US" sz="2400">
              <a:solidFill>
                <a:srgbClr val="339933"/>
              </a:solidFill>
            </a:endParaRPr>
          </a:p>
        </p:txBody>
      </p:sp>
    </p:spTree>
  </p:cSld>
  <p:clrMapOvr>
    <a:masterClrMapping/>
  </p:clrMapOvr>
  <p:transition spd="med">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noFill/>
          <a:ln/>
        </p:spPr>
        <p:txBody>
          <a:bodyPr/>
          <a:lstStyle/>
          <a:p>
            <a:r>
              <a:rPr lang="en-US" altLang="en-US" sz="4000" b="1" dirty="0">
                <a:solidFill>
                  <a:schemeClr val="tx1"/>
                </a:solidFill>
              </a:rPr>
              <a:t>Exercise Safely and Wisely</a:t>
            </a:r>
          </a:p>
        </p:txBody>
      </p:sp>
      <p:sp>
        <p:nvSpPr>
          <p:cNvPr id="133123" name="Rectangle 3"/>
          <p:cNvSpPr>
            <a:spLocks noChangeArrowheads="1"/>
          </p:cNvSpPr>
          <p:nvPr/>
        </p:nvSpPr>
        <p:spPr bwMode="auto">
          <a:xfrm>
            <a:off x="1143000" y="1600200"/>
            <a:ext cx="6400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fontAlgn="base">
              <a:spcBef>
                <a:spcPct val="20000"/>
              </a:spcBef>
              <a:spcAft>
                <a:spcPct val="0"/>
              </a:spcAft>
              <a:buChar char="»"/>
              <a:defRPr sz="2000">
                <a:solidFill>
                  <a:schemeClr val="tx1"/>
                </a:solidFill>
                <a:latin typeface="Times New Roman" pitchFamily="18" charset="0"/>
              </a:defRPr>
            </a:lvl6pPr>
            <a:lvl7pPr marL="2971800" indent="-228600" fontAlgn="base">
              <a:spcBef>
                <a:spcPct val="20000"/>
              </a:spcBef>
              <a:spcAft>
                <a:spcPct val="0"/>
              </a:spcAft>
              <a:buChar char="»"/>
              <a:defRPr sz="2000">
                <a:solidFill>
                  <a:schemeClr val="tx1"/>
                </a:solidFill>
                <a:latin typeface="Times New Roman" pitchFamily="18" charset="0"/>
              </a:defRPr>
            </a:lvl7pPr>
            <a:lvl8pPr marL="3429000" indent="-228600" fontAlgn="base">
              <a:spcBef>
                <a:spcPct val="20000"/>
              </a:spcBef>
              <a:spcAft>
                <a:spcPct val="0"/>
              </a:spcAft>
              <a:buChar char="»"/>
              <a:defRPr sz="2000">
                <a:solidFill>
                  <a:schemeClr val="tx1"/>
                </a:solidFill>
                <a:latin typeface="Times New Roman" pitchFamily="18" charset="0"/>
              </a:defRPr>
            </a:lvl8pPr>
            <a:lvl9pPr marL="3886200" indent="-228600" fontAlgn="base">
              <a:spcBef>
                <a:spcPct val="20000"/>
              </a:spcBef>
              <a:spcAft>
                <a:spcPct val="0"/>
              </a:spcAft>
              <a:buChar char="»"/>
              <a:defRPr sz="2000">
                <a:solidFill>
                  <a:schemeClr val="tx1"/>
                </a:solidFill>
                <a:latin typeface="Times New Roman" pitchFamily="18" charset="0"/>
              </a:defRPr>
            </a:lvl9pPr>
          </a:lstStyle>
          <a:p>
            <a:r>
              <a:rPr lang="en-US" altLang="en-US" sz="2800"/>
              <a:t>Drink extra water</a:t>
            </a:r>
          </a:p>
          <a:p>
            <a:r>
              <a:rPr lang="en-US" altLang="en-US" sz="2800"/>
              <a:t>Always warm-up &amp; cool-down before and after your workout</a:t>
            </a:r>
          </a:p>
          <a:p>
            <a:r>
              <a:rPr lang="en-US" altLang="en-US" sz="2800"/>
              <a:t>Wear comfortable clothing</a:t>
            </a:r>
          </a:p>
          <a:p>
            <a:r>
              <a:rPr lang="en-US" altLang="en-US" sz="2800"/>
              <a:t>Pay attention to any discomfort you may feel during exercise</a:t>
            </a:r>
          </a:p>
          <a:p>
            <a:r>
              <a:rPr lang="en-US" altLang="en-US" sz="2800"/>
              <a:t>Follow your doctor’s recommendations concerning medications you may be taking</a:t>
            </a:r>
          </a:p>
          <a:p>
            <a:endParaRPr lang="en-US" altLang="en-US" sz="2800"/>
          </a:p>
        </p:txBody>
      </p:sp>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Text Box 4"/>
          <p:cNvSpPr txBox="1">
            <a:spLocks noChangeArrowheads="1"/>
          </p:cNvSpPr>
          <p:nvPr/>
        </p:nvSpPr>
        <p:spPr bwMode="auto">
          <a:xfrm>
            <a:off x="1143000" y="4038600"/>
            <a:ext cx="7239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b="1">
                <a:solidFill>
                  <a:srgbClr val="FF0000"/>
                </a:solidFill>
              </a:rPr>
              <a:t>Physical Activity Reduces the risk of</a:t>
            </a:r>
          </a:p>
          <a:p>
            <a:pPr algn="l">
              <a:spcBef>
                <a:spcPct val="50000"/>
              </a:spcBef>
              <a:buFontTx/>
              <a:buChar char="•"/>
            </a:pPr>
            <a:r>
              <a:rPr lang="en-US" altLang="en-US" sz="2000"/>
              <a:t> Dying from heart disease or stroke</a:t>
            </a:r>
          </a:p>
          <a:p>
            <a:pPr algn="l">
              <a:spcBef>
                <a:spcPct val="50000"/>
              </a:spcBef>
              <a:buFontTx/>
              <a:buChar char="•"/>
            </a:pPr>
            <a:r>
              <a:rPr lang="en-US" altLang="en-US" sz="2000"/>
              <a:t> Developing high blood pressure, cholesterol &amp; diabetes</a:t>
            </a:r>
          </a:p>
          <a:p>
            <a:pPr algn="l">
              <a:spcBef>
                <a:spcPct val="50000"/>
              </a:spcBef>
              <a:buFontTx/>
              <a:buChar char="•"/>
            </a:pPr>
            <a:r>
              <a:rPr lang="en-US" altLang="en-US" sz="2000"/>
              <a:t> Developing obesity</a:t>
            </a:r>
          </a:p>
          <a:p>
            <a:pPr algn="l">
              <a:spcBef>
                <a:spcPct val="50000"/>
              </a:spcBef>
              <a:buFontTx/>
              <a:buChar char="•"/>
            </a:pPr>
            <a:r>
              <a:rPr lang="en-US" altLang="en-US" sz="2000"/>
              <a:t> Developing osteoporosis – exercise builds strong bones &amp; muscles</a:t>
            </a:r>
          </a:p>
        </p:txBody>
      </p:sp>
      <p:sp>
        <p:nvSpPr>
          <p:cNvPr id="94213" name="Text Box 5"/>
          <p:cNvSpPr txBox="1">
            <a:spLocks noChangeArrowheads="1"/>
          </p:cNvSpPr>
          <p:nvPr/>
        </p:nvSpPr>
        <p:spPr bwMode="auto">
          <a:xfrm>
            <a:off x="1219200" y="1828800"/>
            <a:ext cx="6553200"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en-US" altLang="en-US" sz="2000"/>
              <a:t> Helps people achieve and maintain a healthy weight</a:t>
            </a:r>
          </a:p>
          <a:p>
            <a:pPr algn="l">
              <a:spcBef>
                <a:spcPct val="50000"/>
              </a:spcBef>
              <a:buFontTx/>
              <a:buChar char="•"/>
            </a:pPr>
            <a:r>
              <a:rPr lang="en-US" altLang="en-US" sz="2000"/>
              <a:t> Reduces feelings of stress, anxiety &amp; depression</a:t>
            </a:r>
          </a:p>
          <a:p>
            <a:pPr algn="l">
              <a:spcBef>
                <a:spcPct val="50000"/>
              </a:spcBef>
              <a:buFontTx/>
              <a:buChar char="•"/>
            </a:pPr>
            <a:r>
              <a:rPr lang="en-US" altLang="en-US" sz="2000"/>
              <a:t> Builds and maintains healthy bones, muscles &amp; joints</a:t>
            </a:r>
          </a:p>
          <a:p>
            <a:pPr algn="l">
              <a:spcBef>
                <a:spcPct val="50000"/>
              </a:spcBef>
              <a:buFontTx/>
              <a:buChar char="•"/>
            </a:pPr>
            <a:r>
              <a:rPr lang="en-US" altLang="en-US" sz="2000"/>
              <a:t> Boosts energy level</a:t>
            </a:r>
          </a:p>
          <a:p>
            <a:pPr algn="l">
              <a:spcBef>
                <a:spcPct val="50000"/>
              </a:spcBef>
              <a:buFontTx/>
              <a:buChar char="•"/>
            </a:pPr>
            <a:r>
              <a:rPr lang="en-US" altLang="en-US" sz="2000"/>
              <a:t> Improves quality of sleep</a:t>
            </a:r>
          </a:p>
          <a:p>
            <a:pPr algn="l">
              <a:spcBef>
                <a:spcPct val="50000"/>
              </a:spcBef>
              <a:buFontTx/>
              <a:buChar char="•"/>
            </a:pPr>
            <a:endParaRPr lang="en-US" altLang="en-US" sz="2000"/>
          </a:p>
        </p:txBody>
      </p:sp>
      <p:sp>
        <p:nvSpPr>
          <p:cNvPr id="94215" name="Rectangle 7"/>
          <p:cNvSpPr>
            <a:spLocks noGrp="1" noChangeArrowheads="1"/>
          </p:cNvSpPr>
          <p:nvPr>
            <p:ph type="title"/>
          </p:nvPr>
        </p:nvSpPr>
        <p:spPr>
          <a:xfrm>
            <a:off x="990600" y="838200"/>
            <a:ext cx="7924800" cy="1143000"/>
          </a:xfrm>
        </p:spPr>
        <p:txBody>
          <a:bodyPr/>
          <a:lstStyle/>
          <a:p>
            <a:r>
              <a:rPr lang="en-US" altLang="en-US" b="1" dirty="0"/>
              <a:t>Benefits of Physical Activity</a:t>
            </a:r>
          </a:p>
        </p:txBody>
      </p:sp>
      <p:pic>
        <p:nvPicPr>
          <p:cNvPr id="94216" name="Picture 8" descr="SO0045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429000"/>
            <a:ext cx="1143000" cy="1139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4213"/>
                                        </p:tgtEl>
                                        <p:attrNameLst>
                                          <p:attrName>style.visibility</p:attrName>
                                        </p:attrNameLst>
                                      </p:cBhvr>
                                      <p:to>
                                        <p:strVal val="visible"/>
                                      </p:to>
                                    </p:set>
                                    <p:anim calcmode="lin" valueType="num">
                                      <p:cBhvr additive="base">
                                        <p:cTn id="7" dur="500" fill="hold"/>
                                        <p:tgtEl>
                                          <p:spTgt spid="94213"/>
                                        </p:tgtEl>
                                        <p:attrNameLst>
                                          <p:attrName>ppt_x</p:attrName>
                                        </p:attrNameLst>
                                      </p:cBhvr>
                                      <p:tavLst>
                                        <p:tav tm="0">
                                          <p:val>
                                            <p:strVal val="0-#ppt_w/2"/>
                                          </p:val>
                                        </p:tav>
                                        <p:tav tm="100000">
                                          <p:val>
                                            <p:strVal val="#ppt_x"/>
                                          </p:val>
                                        </p:tav>
                                      </p:tavLst>
                                    </p:anim>
                                    <p:anim calcmode="lin" valueType="num">
                                      <p:cBhvr additive="base">
                                        <p:cTn id="8" dur="500" fill="hold"/>
                                        <p:tgtEl>
                                          <p:spTgt spid="9421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94216"/>
                                        </p:tgtEl>
                                        <p:attrNameLst>
                                          <p:attrName>style.visibility</p:attrName>
                                        </p:attrNameLst>
                                      </p:cBhvr>
                                      <p:to>
                                        <p:strVal val="visible"/>
                                      </p:to>
                                    </p:set>
                                    <p:animEffect transition="in" filter="dissolve">
                                      <p:cBhvr>
                                        <p:cTn id="12" dur="500"/>
                                        <p:tgtEl>
                                          <p:spTgt spid="942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4212"/>
                                        </p:tgtEl>
                                        <p:attrNameLst>
                                          <p:attrName>style.visibility</p:attrName>
                                        </p:attrNameLst>
                                      </p:cBhvr>
                                      <p:to>
                                        <p:strVal val="visible"/>
                                      </p:to>
                                    </p:set>
                                    <p:anim calcmode="lin" valueType="num">
                                      <p:cBhvr additive="base">
                                        <p:cTn id="17" dur="500" fill="hold"/>
                                        <p:tgtEl>
                                          <p:spTgt spid="94212"/>
                                        </p:tgtEl>
                                        <p:attrNameLst>
                                          <p:attrName>ppt_x</p:attrName>
                                        </p:attrNameLst>
                                      </p:cBhvr>
                                      <p:tavLst>
                                        <p:tav tm="0">
                                          <p:val>
                                            <p:strVal val="0-#ppt_w/2"/>
                                          </p:val>
                                        </p:tav>
                                        <p:tav tm="100000">
                                          <p:val>
                                            <p:strVal val="#ppt_x"/>
                                          </p:val>
                                        </p:tav>
                                      </p:tavLst>
                                    </p:anim>
                                    <p:anim calcmode="lin" valueType="num">
                                      <p:cBhvr additive="base">
                                        <p:cTn id="18" dur="500" fill="hold"/>
                                        <p:tgtEl>
                                          <p:spTgt spid="942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autoUpdateAnimBg="0"/>
      <p:bldP spid="94213"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9074" name="Picture 2" descr="du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05000"/>
            <a:ext cx="4191000" cy="2514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9075" name="Rectangle 3"/>
          <p:cNvSpPr>
            <a:spLocks noGrp="1" noChangeArrowheads="1"/>
          </p:cNvSpPr>
          <p:nvPr>
            <p:ph type="title"/>
          </p:nvPr>
        </p:nvSpPr>
        <p:spPr>
          <a:xfrm>
            <a:off x="838200" y="838200"/>
            <a:ext cx="2514600" cy="762000"/>
          </a:xfrm>
        </p:spPr>
        <p:txBody>
          <a:bodyPr/>
          <a:lstStyle/>
          <a:p>
            <a:r>
              <a:rPr lang="en-US" altLang="en-US" dirty="0">
                <a:latin typeface="Tahoma" pitchFamily="34" charset="0"/>
              </a:rPr>
              <a:t>Believe…</a:t>
            </a:r>
          </a:p>
        </p:txBody>
      </p:sp>
      <p:sp>
        <p:nvSpPr>
          <p:cNvPr id="259076" name="Rectangle 4"/>
          <p:cNvSpPr>
            <a:spLocks noChangeArrowheads="1"/>
          </p:cNvSpPr>
          <p:nvPr/>
        </p:nvSpPr>
        <p:spPr bwMode="auto">
          <a:xfrm>
            <a:off x="2743200" y="4648200"/>
            <a:ext cx="6096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Times New Roman" pitchFamily="18" charset="0"/>
              </a:defRPr>
            </a:lvl1pPr>
            <a:lvl2pPr>
              <a:defRPr sz="4400">
                <a:solidFill>
                  <a:schemeClr val="tx2"/>
                </a:solidFill>
                <a:latin typeface="Times New Roman" pitchFamily="18" charset="0"/>
              </a:defRPr>
            </a:lvl2pPr>
            <a:lvl3pPr>
              <a:defRPr sz="4400">
                <a:solidFill>
                  <a:schemeClr val="tx2"/>
                </a:solidFill>
                <a:latin typeface="Times New Roman" pitchFamily="18" charset="0"/>
              </a:defRPr>
            </a:lvl3pPr>
            <a:lvl4pPr>
              <a:defRPr sz="4400">
                <a:solidFill>
                  <a:schemeClr val="tx2"/>
                </a:solidFill>
                <a:latin typeface="Times New Roman" pitchFamily="18" charset="0"/>
              </a:defRPr>
            </a:lvl4pPr>
            <a:lvl5pP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n-US" altLang="en-US">
                <a:latin typeface="Tahoma" pitchFamily="34" charset="0"/>
              </a:rPr>
              <a:t>…</a:t>
            </a:r>
            <a:r>
              <a:rPr lang="en-US" altLang="en-US">
                <a:solidFill>
                  <a:srgbClr val="993300"/>
                </a:solidFill>
                <a:latin typeface="Tahoma" pitchFamily="34" charset="0"/>
              </a:rPr>
              <a:t>anything</a:t>
            </a:r>
            <a:r>
              <a:rPr lang="en-US" altLang="en-US">
                <a:latin typeface="Tahoma" pitchFamily="34" charset="0"/>
              </a:rPr>
              <a:t> is possible!</a:t>
            </a:r>
          </a:p>
        </p:txBody>
      </p:sp>
      <p:sp>
        <p:nvSpPr>
          <p:cNvPr id="259077" name="Rectangle 5"/>
          <p:cNvSpPr>
            <a:spLocks noChangeArrowheads="1"/>
          </p:cNvSpPr>
          <p:nvPr/>
        </p:nvSpPr>
        <p:spPr bwMode="auto">
          <a:xfrm>
            <a:off x="1447800" y="1066800"/>
            <a:ext cx="586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chemeClr val="tx2"/>
                </a:solidFill>
                <a:latin typeface="Times New Roman" pitchFamily="18" charset="0"/>
              </a:defRPr>
            </a:lvl1pPr>
            <a:lvl2pPr>
              <a:defRPr sz="4400">
                <a:solidFill>
                  <a:schemeClr val="tx2"/>
                </a:solidFill>
                <a:latin typeface="Times New Roman" pitchFamily="18" charset="0"/>
              </a:defRPr>
            </a:lvl2pPr>
            <a:lvl3pPr>
              <a:defRPr sz="4400">
                <a:solidFill>
                  <a:schemeClr val="tx2"/>
                </a:solidFill>
                <a:latin typeface="Times New Roman" pitchFamily="18" charset="0"/>
              </a:defRPr>
            </a:lvl3pPr>
            <a:lvl4pPr>
              <a:defRPr sz="4400">
                <a:solidFill>
                  <a:schemeClr val="tx2"/>
                </a:solidFill>
                <a:latin typeface="Times New Roman" pitchFamily="18" charset="0"/>
              </a:defRPr>
            </a:lvl4pPr>
            <a:lvl5pP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endParaRPr lang="en-US" altLang="en-US">
              <a:latin typeface="Impact" pitchFamily="34" charset="0"/>
            </a:endParaRPr>
          </a:p>
        </p:txBody>
      </p:sp>
      <p:sp>
        <p:nvSpPr>
          <p:cNvPr id="259078" name="Rectangle 6"/>
          <p:cNvSpPr>
            <a:spLocks noChangeArrowheads="1"/>
          </p:cNvSpPr>
          <p:nvPr/>
        </p:nvSpPr>
        <p:spPr bwMode="auto">
          <a:xfrm>
            <a:off x="1828800" y="5638800"/>
            <a:ext cx="6019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Times New Roman" pitchFamily="18" charset="0"/>
              </a:defRPr>
            </a:lvl1pPr>
            <a:lvl2pPr>
              <a:defRPr sz="4400">
                <a:solidFill>
                  <a:schemeClr val="tx2"/>
                </a:solidFill>
                <a:latin typeface="Times New Roman" pitchFamily="18" charset="0"/>
              </a:defRPr>
            </a:lvl2pPr>
            <a:lvl3pPr>
              <a:defRPr sz="4400">
                <a:solidFill>
                  <a:schemeClr val="tx2"/>
                </a:solidFill>
                <a:latin typeface="Times New Roman" pitchFamily="18" charset="0"/>
              </a:defRPr>
            </a:lvl3pPr>
            <a:lvl4pPr>
              <a:defRPr sz="4400">
                <a:solidFill>
                  <a:schemeClr val="tx2"/>
                </a:solidFill>
                <a:latin typeface="Times New Roman" pitchFamily="18" charset="0"/>
              </a:defRPr>
            </a:lvl4pPr>
            <a:lvl5pP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n-US" altLang="en-US" sz="1800" i="1">
                <a:latin typeface="Tahoma" pitchFamily="34" charset="0"/>
              </a:rPr>
              <a:t>“The only reason the bumble bee can fly is because no one told him that he can’t!”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1000"/>
                                  </p:stCondLst>
                                  <p:childTnLst>
                                    <p:set>
                                      <p:cBhvr>
                                        <p:cTn id="6" dur="1" fill="hold">
                                          <p:stCondLst>
                                            <p:cond delay="0"/>
                                          </p:stCondLst>
                                        </p:cTn>
                                        <p:tgtEl>
                                          <p:spTgt spid="259074"/>
                                        </p:tgtEl>
                                        <p:attrNameLst>
                                          <p:attrName>style.visibility</p:attrName>
                                        </p:attrNameLst>
                                      </p:cBhvr>
                                      <p:to>
                                        <p:strVal val="visible"/>
                                      </p:to>
                                    </p:set>
                                    <p:animEffect transition="in" filter="checkerboard(across)">
                                      <p:cBhvr>
                                        <p:cTn id="7" dur="500"/>
                                        <p:tgtEl>
                                          <p:spTgt spid="259074"/>
                                        </p:tgtEl>
                                      </p:cBhvr>
                                    </p:animEffect>
                                  </p:childTnLst>
                                </p:cTn>
                              </p:par>
                            </p:childTnLst>
                          </p:cTn>
                        </p:par>
                        <p:par>
                          <p:cTn id="8" fill="hold" nodeType="afterGroup">
                            <p:stCondLst>
                              <p:cond delay="1500"/>
                            </p:stCondLst>
                            <p:childTnLst>
                              <p:par>
                                <p:cTn id="9" presetID="12" presetClass="entr" presetSubtype="4" fill="hold" grpId="0" nodeType="afterEffect">
                                  <p:stCondLst>
                                    <p:cond delay="1000"/>
                                  </p:stCondLst>
                                  <p:childTnLst>
                                    <p:set>
                                      <p:cBhvr>
                                        <p:cTn id="10" dur="1" fill="hold">
                                          <p:stCondLst>
                                            <p:cond delay="0"/>
                                          </p:stCondLst>
                                        </p:cTn>
                                        <p:tgtEl>
                                          <p:spTgt spid="259076"/>
                                        </p:tgtEl>
                                        <p:attrNameLst>
                                          <p:attrName>style.visibility</p:attrName>
                                        </p:attrNameLst>
                                      </p:cBhvr>
                                      <p:to>
                                        <p:strVal val="visible"/>
                                      </p:to>
                                    </p:set>
                                    <p:animEffect transition="in" filter="slide(fromBottom)">
                                      <p:cBhvr>
                                        <p:cTn id="11" dur="500"/>
                                        <p:tgtEl>
                                          <p:spTgt spid="259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ext Box 2"/>
          <p:cNvSpPr txBox="1">
            <a:spLocks noChangeArrowheads="1"/>
          </p:cNvSpPr>
          <p:nvPr/>
        </p:nvSpPr>
        <p:spPr bwMode="auto">
          <a:xfrm>
            <a:off x="1295400" y="1752600"/>
            <a:ext cx="7315200" cy="486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en-US" altLang="en-US" sz="2800">
                <a:solidFill>
                  <a:schemeClr val="tx1"/>
                </a:solidFill>
              </a:rPr>
              <a:t> </a:t>
            </a:r>
            <a:r>
              <a:rPr lang="en-US" altLang="en-US" sz="2400">
                <a:solidFill>
                  <a:schemeClr val="tx1"/>
                </a:solidFill>
              </a:rPr>
              <a:t>64% of adults are overweight in the U.S.</a:t>
            </a:r>
            <a:endParaRPr lang="en-US" altLang="en-US" sz="2400"/>
          </a:p>
          <a:p>
            <a:pPr algn="l">
              <a:spcBef>
                <a:spcPct val="50000"/>
              </a:spcBef>
              <a:buFontTx/>
              <a:buChar char="•"/>
            </a:pPr>
            <a:r>
              <a:rPr lang="en-US" altLang="en-US" sz="2400"/>
              <a:t> Approximately 30% of adults are obese.</a:t>
            </a:r>
          </a:p>
          <a:p>
            <a:pPr algn="l">
              <a:spcBef>
                <a:spcPct val="50000"/>
              </a:spcBef>
              <a:buFontTx/>
              <a:buChar char="•"/>
            </a:pPr>
            <a:r>
              <a:rPr lang="en-US" altLang="en-US" sz="2400"/>
              <a:t> 17 % of children ages 6-18 are overweight.</a:t>
            </a:r>
          </a:p>
          <a:p>
            <a:pPr algn="l">
              <a:spcBef>
                <a:spcPct val="50000"/>
              </a:spcBef>
              <a:buFontTx/>
              <a:buChar char="•"/>
            </a:pPr>
            <a:r>
              <a:rPr lang="en-US" altLang="en-US" sz="2400">
                <a:solidFill>
                  <a:schemeClr val="tx1"/>
                </a:solidFill>
              </a:rPr>
              <a:t> Obesity is the second leading cause of  unnecessary deaths.</a:t>
            </a:r>
          </a:p>
          <a:p>
            <a:pPr algn="l">
              <a:spcBef>
                <a:spcPct val="20000"/>
              </a:spcBef>
              <a:buFontTx/>
              <a:buChar char="•"/>
            </a:pPr>
            <a:r>
              <a:rPr lang="en-US" altLang="en-US" sz="2400">
                <a:solidFill>
                  <a:schemeClr val="tx1"/>
                </a:solidFill>
              </a:rPr>
              <a:t> Consumers spend $33 billion a year on the diet industry.</a:t>
            </a:r>
          </a:p>
          <a:p>
            <a:pPr algn="l">
              <a:spcBef>
                <a:spcPct val="20000"/>
              </a:spcBef>
              <a:buFontTx/>
              <a:buChar char="•"/>
            </a:pPr>
            <a:r>
              <a:rPr lang="en-US" altLang="en-US" sz="2400">
                <a:solidFill>
                  <a:schemeClr val="tx1"/>
                </a:solidFill>
              </a:rPr>
              <a:t> Every year, about 8 million Americans sign up for weight loss programs that offer a quick fix.</a:t>
            </a:r>
          </a:p>
          <a:p>
            <a:pPr algn="l">
              <a:spcBef>
                <a:spcPct val="50000"/>
              </a:spcBef>
              <a:buFontTx/>
              <a:buChar char="•"/>
            </a:pPr>
            <a:endParaRPr lang="en-US" altLang="en-US" sz="2400">
              <a:solidFill>
                <a:schemeClr val="tx1"/>
              </a:solidFill>
            </a:endParaRPr>
          </a:p>
          <a:p>
            <a:pPr algn="l">
              <a:spcBef>
                <a:spcPct val="50000"/>
              </a:spcBef>
            </a:pPr>
            <a:endParaRPr lang="en-US" altLang="en-US" sz="2400">
              <a:solidFill>
                <a:schemeClr val="tx1"/>
              </a:solidFill>
            </a:endParaRPr>
          </a:p>
        </p:txBody>
      </p:sp>
      <p:sp>
        <p:nvSpPr>
          <p:cNvPr id="221187" name="Rectangle 3"/>
          <p:cNvSpPr>
            <a:spLocks noChangeArrowheads="1"/>
          </p:cNvSpPr>
          <p:nvPr/>
        </p:nvSpPr>
        <p:spPr bwMode="auto">
          <a:xfrm>
            <a:off x="914400" y="609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Times New Roman" pitchFamily="18" charset="0"/>
              </a:defRPr>
            </a:lvl1pPr>
            <a:lvl2pPr>
              <a:defRPr sz="4400">
                <a:solidFill>
                  <a:schemeClr val="tx2"/>
                </a:solidFill>
                <a:latin typeface="Times New Roman" pitchFamily="18" charset="0"/>
              </a:defRPr>
            </a:lvl2pPr>
            <a:lvl3pPr>
              <a:defRPr sz="4400">
                <a:solidFill>
                  <a:schemeClr val="tx2"/>
                </a:solidFill>
                <a:latin typeface="Times New Roman" pitchFamily="18" charset="0"/>
              </a:defRPr>
            </a:lvl3pPr>
            <a:lvl4pPr>
              <a:defRPr sz="4400">
                <a:solidFill>
                  <a:schemeClr val="tx2"/>
                </a:solidFill>
                <a:latin typeface="Times New Roman" pitchFamily="18" charset="0"/>
              </a:defRPr>
            </a:lvl4pPr>
            <a:lvl5pP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n-US" altLang="en-US" b="1"/>
              <a:t>National Trends</a:t>
            </a:r>
          </a:p>
        </p:txBody>
      </p:sp>
      <p:pic>
        <p:nvPicPr>
          <p:cNvPr id="221188" name="Picture 4" descr="Tape meas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600200"/>
            <a:ext cx="1935163" cy="1395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dissolv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7506" name="Rectangle 1026"/>
          <p:cNvSpPr>
            <a:spLocks noGrp="1" noChangeArrowheads="1"/>
          </p:cNvSpPr>
          <p:nvPr>
            <p:ph type="title"/>
          </p:nvPr>
        </p:nvSpPr>
        <p:spPr>
          <a:xfrm>
            <a:off x="1143000" y="838200"/>
            <a:ext cx="7467600" cy="1143000"/>
          </a:xfrm>
        </p:spPr>
        <p:txBody>
          <a:bodyPr/>
          <a:lstStyle/>
          <a:p>
            <a:r>
              <a:rPr lang="en-US" altLang="en-US" b="1" dirty="0"/>
              <a:t>Finding a Balance</a:t>
            </a:r>
            <a:r>
              <a:rPr lang="en-US" altLang="en-US" dirty="0"/>
              <a:t> </a:t>
            </a:r>
          </a:p>
        </p:txBody>
      </p:sp>
      <p:sp>
        <p:nvSpPr>
          <p:cNvPr id="277508" name="Rectangle 1028"/>
          <p:cNvSpPr>
            <a:spLocks noGrp="1" noChangeArrowheads="1"/>
          </p:cNvSpPr>
          <p:nvPr>
            <p:ph type="body" sz="half" idx="2"/>
          </p:nvPr>
        </p:nvSpPr>
        <p:spPr>
          <a:xfrm>
            <a:off x="914400" y="5105400"/>
            <a:ext cx="8229600" cy="838200"/>
          </a:xfrm>
        </p:spPr>
        <p:txBody>
          <a:bodyPr/>
          <a:lstStyle/>
          <a:p>
            <a:endParaRPr lang="en-US" altLang="en-US" sz="1200" dirty="0"/>
          </a:p>
          <a:p>
            <a:endParaRPr lang="en-US" altLang="en-US" sz="1200" dirty="0"/>
          </a:p>
        </p:txBody>
      </p:sp>
      <p:pic>
        <p:nvPicPr>
          <p:cNvPr id="277509" name="Picture 1029" descr="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343400"/>
            <a:ext cx="2667000" cy="2036763"/>
          </a:xfrm>
          <a:prstGeom prst="rect">
            <a:avLst/>
          </a:prstGeom>
          <a:noFill/>
          <a:extLst>
            <a:ext uri="{909E8E84-426E-40DD-AFC4-6F175D3DCCD1}">
              <a14:hiddenFill xmlns:a14="http://schemas.microsoft.com/office/drawing/2010/main">
                <a:solidFill>
                  <a:srgbClr val="FFFFFF"/>
                </a:solidFill>
              </a14:hiddenFill>
            </a:ext>
          </a:extLst>
        </p:spPr>
      </p:pic>
      <p:sp>
        <p:nvSpPr>
          <p:cNvPr id="277511" name="Rectangle 1031"/>
          <p:cNvSpPr>
            <a:spLocks noChangeArrowheads="1"/>
          </p:cNvSpPr>
          <p:nvPr/>
        </p:nvSpPr>
        <p:spPr bwMode="auto">
          <a:xfrm>
            <a:off x="914400" y="22098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altLang="en-US" sz="2400">
                <a:solidFill>
                  <a:schemeClr val="tx1"/>
                </a:solidFill>
              </a:rPr>
              <a:t>Calories in Food &gt; Calories Used = Weight Gain</a:t>
            </a:r>
          </a:p>
        </p:txBody>
      </p:sp>
      <p:sp>
        <p:nvSpPr>
          <p:cNvPr id="277512" name="Rectangle 1032"/>
          <p:cNvSpPr>
            <a:spLocks noChangeArrowheads="1"/>
          </p:cNvSpPr>
          <p:nvPr/>
        </p:nvSpPr>
        <p:spPr bwMode="auto">
          <a:xfrm>
            <a:off x="914400" y="28956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altLang="en-US" sz="2400">
                <a:solidFill>
                  <a:schemeClr val="tx1"/>
                </a:solidFill>
              </a:rPr>
              <a:t>Calories in Food &lt; Calories Used = Weight Loss</a:t>
            </a:r>
          </a:p>
        </p:txBody>
      </p:sp>
      <p:sp>
        <p:nvSpPr>
          <p:cNvPr id="277514" name="Rectangle 1034"/>
          <p:cNvSpPr>
            <a:spLocks noChangeArrowheads="1"/>
          </p:cNvSpPr>
          <p:nvPr/>
        </p:nvSpPr>
        <p:spPr bwMode="auto">
          <a:xfrm>
            <a:off x="914400" y="3429000"/>
            <a:ext cx="82296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br>
              <a:rPr lang="en-US" altLang="en-US" sz="1200">
                <a:solidFill>
                  <a:schemeClr val="tx1"/>
                </a:solidFill>
              </a:rPr>
            </a:br>
            <a:r>
              <a:rPr lang="en-US" altLang="en-US" sz="1200">
                <a:solidFill>
                  <a:schemeClr val="tx1"/>
                </a:solidFill>
              </a:rPr>
              <a:t>  </a:t>
            </a:r>
            <a:r>
              <a:rPr lang="en-US" altLang="en-US" sz="2400">
                <a:solidFill>
                  <a:schemeClr val="tx1"/>
                </a:solidFill>
              </a:rPr>
              <a:t>Calories in Food = Calories Used = Weight Control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7506"/>
                                        </p:tgtEl>
                                        <p:attrNameLst>
                                          <p:attrName>style.visibility</p:attrName>
                                        </p:attrNameLst>
                                      </p:cBhvr>
                                      <p:to>
                                        <p:strVal val="visible"/>
                                      </p:to>
                                    </p:set>
                                    <p:anim calcmode="lin" valueType="num">
                                      <p:cBhvr additive="base">
                                        <p:cTn id="7" dur="500" fill="hold"/>
                                        <p:tgtEl>
                                          <p:spTgt spid="277506"/>
                                        </p:tgtEl>
                                        <p:attrNameLst>
                                          <p:attrName>ppt_x</p:attrName>
                                        </p:attrNameLst>
                                      </p:cBhvr>
                                      <p:tavLst>
                                        <p:tav tm="0">
                                          <p:val>
                                            <p:strVal val="0-#ppt_w/2"/>
                                          </p:val>
                                        </p:tav>
                                        <p:tav tm="100000">
                                          <p:val>
                                            <p:strVal val="#ppt_x"/>
                                          </p:val>
                                        </p:tav>
                                      </p:tavLst>
                                    </p:anim>
                                    <p:anim calcmode="lin" valueType="num">
                                      <p:cBhvr additive="base">
                                        <p:cTn id="8" dur="500" fill="hold"/>
                                        <p:tgtEl>
                                          <p:spTgt spid="2775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77509"/>
                                        </p:tgtEl>
                                        <p:attrNameLst>
                                          <p:attrName>style.visibility</p:attrName>
                                        </p:attrNameLst>
                                      </p:cBhvr>
                                      <p:to>
                                        <p:strVal val="visible"/>
                                      </p:to>
                                    </p:set>
                                    <p:anim calcmode="lin" valueType="num">
                                      <p:cBhvr additive="base">
                                        <p:cTn id="13" dur="500" fill="hold"/>
                                        <p:tgtEl>
                                          <p:spTgt spid="277509"/>
                                        </p:tgtEl>
                                        <p:attrNameLst>
                                          <p:attrName>ppt_x</p:attrName>
                                        </p:attrNameLst>
                                      </p:cBhvr>
                                      <p:tavLst>
                                        <p:tav tm="0">
                                          <p:val>
                                            <p:strVal val="0-#ppt_w/2"/>
                                          </p:val>
                                        </p:tav>
                                        <p:tav tm="100000">
                                          <p:val>
                                            <p:strVal val="#ppt_x"/>
                                          </p:val>
                                        </p:tav>
                                      </p:tavLst>
                                    </p:anim>
                                    <p:anim calcmode="lin" valueType="num">
                                      <p:cBhvr additive="base">
                                        <p:cTn id="14" dur="500" fill="hold"/>
                                        <p:tgtEl>
                                          <p:spTgt spid="27750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7511"/>
                                        </p:tgtEl>
                                        <p:attrNameLst>
                                          <p:attrName>style.visibility</p:attrName>
                                        </p:attrNameLst>
                                      </p:cBhvr>
                                      <p:to>
                                        <p:strVal val="visible"/>
                                      </p:to>
                                    </p:set>
                                    <p:anim calcmode="lin" valueType="num">
                                      <p:cBhvr additive="base">
                                        <p:cTn id="19" dur="500" fill="hold"/>
                                        <p:tgtEl>
                                          <p:spTgt spid="277511"/>
                                        </p:tgtEl>
                                        <p:attrNameLst>
                                          <p:attrName>ppt_x</p:attrName>
                                        </p:attrNameLst>
                                      </p:cBhvr>
                                      <p:tavLst>
                                        <p:tav tm="0">
                                          <p:val>
                                            <p:strVal val="0-#ppt_w/2"/>
                                          </p:val>
                                        </p:tav>
                                        <p:tav tm="100000">
                                          <p:val>
                                            <p:strVal val="#ppt_x"/>
                                          </p:val>
                                        </p:tav>
                                      </p:tavLst>
                                    </p:anim>
                                    <p:anim calcmode="lin" valueType="num">
                                      <p:cBhvr additive="base">
                                        <p:cTn id="20" dur="500" fill="hold"/>
                                        <p:tgtEl>
                                          <p:spTgt spid="27751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7512"/>
                                        </p:tgtEl>
                                        <p:attrNameLst>
                                          <p:attrName>style.visibility</p:attrName>
                                        </p:attrNameLst>
                                      </p:cBhvr>
                                      <p:to>
                                        <p:strVal val="visible"/>
                                      </p:to>
                                    </p:set>
                                    <p:anim calcmode="lin" valueType="num">
                                      <p:cBhvr additive="base">
                                        <p:cTn id="25" dur="500" fill="hold"/>
                                        <p:tgtEl>
                                          <p:spTgt spid="277512"/>
                                        </p:tgtEl>
                                        <p:attrNameLst>
                                          <p:attrName>ppt_x</p:attrName>
                                        </p:attrNameLst>
                                      </p:cBhvr>
                                      <p:tavLst>
                                        <p:tav tm="0">
                                          <p:val>
                                            <p:strVal val="0-#ppt_w/2"/>
                                          </p:val>
                                        </p:tav>
                                        <p:tav tm="100000">
                                          <p:val>
                                            <p:strVal val="#ppt_x"/>
                                          </p:val>
                                        </p:tav>
                                      </p:tavLst>
                                    </p:anim>
                                    <p:anim calcmode="lin" valueType="num">
                                      <p:cBhvr additive="base">
                                        <p:cTn id="26" dur="500" fill="hold"/>
                                        <p:tgtEl>
                                          <p:spTgt spid="27751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7514"/>
                                        </p:tgtEl>
                                        <p:attrNameLst>
                                          <p:attrName>style.visibility</p:attrName>
                                        </p:attrNameLst>
                                      </p:cBhvr>
                                      <p:to>
                                        <p:strVal val="visible"/>
                                      </p:to>
                                    </p:set>
                                    <p:anim calcmode="lin" valueType="num">
                                      <p:cBhvr additive="base">
                                        <p:cTn id="31" dur="500" fill="hold"/>
                                        <p:tgtEl>
                                          <p:spTgt spid="277514"/>
                                        </p:tgtEl>
                                        <p:attrNameLst>
                                          <p:attrName>ppt_x</p:attrName>
                                        </p:attrNameLst>
                                      </p:cBhvr>
                                      <p:tavLst>
                                        <p:tav tm="0">
                                          <p:val>
                                            <p:strVal val="0-#ppt_w/2"/>
                                          </p:val>
                                        </p:tav>
                                        <p:tav tm="100000">
                                          <p:val>
                                            <p:strVal val="#ppt_x"/>
                                          </p:val>
                                        </p:tav>
                                      </p:tavLst>
                                    </p:anim>
                                    <p:anim calcmode="lin" valueType="num">
                                      <p:cBhvr additive="base">
                                        <p:cTn id="32" dur="500" fill="hold"/>
                                        <p:tgtEl>
                                          <p:spTgt spid="2775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6" grpId="0" autoUpdateAnimBg="0"/>
      <p:bldP spid="277511" grpId="0" autoUpdateAnimBg="0"/>
      <p:bldP spid="277512" grpId="0" autoUpdateAnimBg="0"/>
      <p:bldP spid="27751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1362" name="Rectangle 1026"/>
          <p:cNvSpPr>
            <a:spLocks noGrp="1" noChangeArrowheads="1"/>
          </p:cNvSpPr>
          <p:nvPr>
            <p:ph type="title"/>
          </p:nvPr>
        </p:nvSpPr>
        <p:spPr/>
        <p:txBody>
          <a:bodyPr/>
          <a:lstStyle/>
          <a:p>
            <a:r>
              <a:rPr lang="en-US" altLang="en-US" sz="4000" b="1" dirty="0"/>
              <a:t>How Much Exercise Do I Need?</a:t>
            </a:r>
          </a:p>
        </p:txBody>
      </p:sp>
      <p:sp>
        <p:nvSpPr>
          <p:cNvPr id="271363" name="Rectangle 1027"/>
          <p:cNvSpPr>
            <a:spLocks noGrp="1" noChangeArrowheads="1"/>
          </p:cNvSpPr>
          <p:nvPr>
            <p:ph type="body" sz="half" idx="1"/>
          </p:nvPr>
        </p:nvSpPr>
        <p:spPr>
          <a:xfrm>
            <a:off x="1143000" y="1905000"/>
            <a:ext cx="4114800" cy="4724400"/>
          </a:xfrm>
        </p:spPr>
        <p:txBody>
          <a:bodyPr/>
          <a:lstStyle/>
          <a:p>
            <a:r>
              <a:rPr lang="en-US" altLang="en-US" sz="2800"/>
              <a:t>U.S. Surgeon General, CDCP, American College of Sports Medicine recommends: </a:t>
            </a:r>
          </a:p>
          <a:p>
            <a:pPr>
              <a:buFontTx/>
              <a:buNone/>
            </a:pPr>
            <a:endParaRPr lang="en-US" altLang="en-US" sz="2800"/>
          </a:p>
          <a:p>
            <a:r>
              <a:rPr lang="en-US" altLang="en-US" sz="2800"/>
              <a:t>Minimum of 30 minutes</a:t>
            </a:r>
          </a:p>
          <a:p>
            <a:r>
              <a:rPr lang="en-US" altLang="en-US" sz="2800"/>
              <a:t>Moderate-intense physical activity</a:t>
            </a:r>
          </a:p>
          <a:p>
            <a:r>
              <a:rPr lang="en-US" altLang="en-US" sz="2800"/>
              <a:t>Most days of the week.</a:t>
            </a:r>
          </a:p>
        </p:txBody>
      </p:sp>
      <p:pic>
        <p:nvPicPr>
          <p:cNvPr id="271365" name="Picture 1029" descr="j0409756"/>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486400" y="2133600"/>
            <a:ext cx="2635250" cy="39624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1362"/>
                                        </p:tgtEl>
                                        <p:attrNameLst>
                                          <p:attrName>style.visibility</p:attrName>
                                        </p:attrNameLst>
                                      </p:cBhvr>
                                      <p:to>
                                        <p:strVal val="visible"/>
                                      </p:to>
                                    </p:set>
                                    <p:anim calcmode="lin" valueType="num">
                                      <p:cBhvr additive="base">
                                        <p:cTn id="7" dur="500" fill="hold"/>
                                        <p:tgtEl>
                                          <p:spTgt spid="271362"/>
                                        </p:tgtEl>
                                        <p:attrNameLst>
                                          <p:attrName>ppt_x</p:attrName>
                                        </p:attrNameLst>
                                      </p:cBhvr>
                                      <p:tavLst>
                                        <p:tav tm="0">
                                          <p:val>
                                            <p:strVal val="0-#ppt_w/2"/>
                                          </p:val>
                                        </p:tav>
                                        <p:tav tm="100000">
                                          <p:val>
                                            <p:strVal val="#ppt_x"/>
                                          </p:val>
                                        </p:tav>
                                      </p:tavLst>
                                    </p:anim>
                                    <p:anim calcmode="lin" valueType="num">
                                      <p:cBhvr additive="base">
                                        <p:cTn id="8" dur="500" fill="hold"/>
                                        <p:tgtEl>
                                          <p:spTgt spid="2713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71365"/>
                                        </p:tgtEl>
                                        <p:attrNameLst>
                                          <p:attrName>style.visibility</p:attrName>
                                        </p:attrNameLst>
                                      </p:cBhvr>
                                      <p:to>
                                        <p:strVal val="visible"/>
                                      </p:to>
                                    </p:set>
                                    <p:anim calcmode="lin" valueType="num">
                                      <p:cBhvr additive="base">
                                        <p:cTn id="13" dur="500" fill="hold"/>
                                        <p:tgtEl>
                                          <p:spTgt spid="271365"/>
                                        </p:tgtEl>
                                        <p:attrNameLst>
                                          <p:attrName>ppt_x</p:attrName>
                                        </p:attrNameLst>
                                      </p:cBhvr>
                                      <p:tavLst>
                                        <p:tav tm="0">
                                          <p:val>
                                            <p:strVal val="0-#ppt_w/2"/>
                                          </p:val>
                                        </p:tav>
                                        <p:tav tm="100000">
                                          <p:val>
                                            <p:strVal val="#ppt_x"/>
                                          </p:val>
                                        </p:tav>
                                      </p:tavLst>
                                    </p:anim>
                                    <p:anim calcmode="lin" valueType="num">
                                      <p:cBhvr additive="base">
                                        <p:cTn id="14" dur="500" fill="hold"/>
                                        <p:tgtEl>
                                          <p:spTgt spid="27136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1363">
                                            <p:txEl>
                                              <p:pRg st="0" end="0"/>
                                            </p:txEl>
                                          </p:spTgt>
                                        </p:tgtEl>
                                        <p:attrNameLst>
                                          <p:attrName>style.visibility</p:attrName>
                                        </p:attrNameLst>
                                      </p:cBhvr>
                                      <p:to>
                                        <p:strVal val="visible"/>
                                      </p:to>
                                    </p:set>
                                    <p:anim calcmode="lin" valueType="num">
                                      <p:cBhvr additive="base">
                                        <p:cTn id="19" dur="500" fill="hold"/>
                                        <p:tgtEl>
                                          <p:spTgt spid="27136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1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1363">
                                            <p:txEl>
                                              <p:pRg st="2" end="2"/>
                                            </p:txEl>
                                          </p:spTgt>
                                        </p:tgtEl>
                                        <p:attrNameLst>
                                          <p:attrName>style.visibility</p:attrName>
                                        </p:attrNameLst>
                                      </p:cBhvr>
                                      <p:to>
                                        <p:strVal val="visible"/>
                                      </p:to>
                                    </p:set>
                                    <p:anim calcmode="lin" valueType="num">
                                      <p:cBhvr additive="base">
                                        <p:cTn id="25" dur="500" fill="hold"/>
                                        <p:tgtEl>
                                          <p:spTgt spid="27136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1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1363">
                                            <p:txEl>
                                              <p:pRg st="3" end="3"/>
                                            </p:txEl>
                                          </p:spTgt>
                                        </p:tgtEl>
                                        <p:attrNameLst>
                                          <p:attrName>style.visibility</p:attrName>
                                        </p:attrNameLst>
                                      </p:cBhvr>
                                      <p:to>
                                        <p:strVal val="visible"/>
                                      </p:to>
                                    </p:set>
                                    <p:anim calcmode="lin" valueType="num">
                                      <p:cBhvr additive="base">
                                        <p:cTn id="31" dur="500" fill="hold"/>
                                        <p:tgtEl>
                                          <p:spTgt spid="27136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13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1363">
                                            <p:txEl>
                                              <p:pRg st="4" end="4"/>
                                            </p:txEl>
                                          </p:spTgt>
                                        </p:tgtEl>
                                        <p:attrNameLst>
                                          <p:attrName>style.visibility</p:attrName>
                                        </p:attrNameLst>
                                      </p:cBhvr>
                                      <p:to>
                                        <p:strVal val="visible"/>
                                      </p:to>
                                    </p:set>
                                    <p:anim calcmode="lin" valueType="num">
                                      <p:cBhvr additive="base">
                                        <p:cTn id="37" dur="500" fill="hold"/>
                                        <p:tgtEl>
                                          <p:spTgt spid="27136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136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autoUpdateAnimBg="0"/>
      <p:bldP spid="27136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4" name="Picture 1026" descr="fit1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43000"/>
            <a:ext cx="7353300" cy="5064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Rectangle 5"/>
          <p:cNvSpPr>
            <a:spLocks noChangeArrowheads="1"/>
          </p:cNvSpPr>
          <p:nvPr/>
        </p:nvSpPr>
        <p:spPr bwMode="auto">
          <a:xfrm>
            <a:off x="1447800" y="1752600"/>
            <a:ext cx="5257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Times New Roman" pitchFamily="18" charset="0"/>
              </a:defRPr>
            </a:lvl1pPr>
            <a:lvl2pPr>
              <a:defRPr sz="4400">
                <a:solidFill>
                  <a:schemeClr val="tx2"/>
                </a:solidFill>
                <a:latin typeface="Times New Roman" pitchFamily="18" charset="0"/>
              </a:defRPr>
            </a:lvl2pPr>
            <a:lvl3pPr>
              <a:defRPr sz="4400">
                <a:solidFill>
                  <a:schemeClr val="tx2"/>
                </a:solidFill>
                <a:latin typeface="Times New Roman" pitchFamily="18" charset="0"/>
              </a:defRPr>
            </a:lvl3pPr>
            <a:lvl4pPr>
              <a:defRPr sz="4400">
                <a:solidFill>
                  <a:schemeClr val="tx2"/>
                </a:solidFill>
                <a:latin typeface="Times New Roman" pitchFamily="18" charset="0"/>
              </a:defRPr>
            </a:lvl4pPr>
            <a:lvl5pP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n-US" altLang="en-US" sz="3600" b="1">
                <a:solidFill>
                  <a:srgbClr val="FF0000"/>
                </a:solidFill>
              </a:rPr>
              <a:t>Why Don’t We Do It</a:t>
            </a:r>
          </a:p>
        </p:txBody>
      </p:sp>
      <p:pic>
        <p:nvPicPr>
          <p:cNvPr id="98310" name="Picture 6" descr="j04077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752600"/>
            <a:ext cx="1454150" cy="1454150"/>
          </a:xfrm>
          <a:prstGeom prst="rect">
            <a:avLst/>
          </a:prstGeom>
          <a:noFill/>
          <a:extLst>
            <a:ext uri="{909E8E84-426E-40DD-AFC4-6F175D3DCCD1}">
              <a14:hiddenFill xmlns:a14="http://schemas.microsoft.com/office/drawing/2010/main">
                <a:solidFill>
                  <a:srgbClr val="FFFFFF"/>
                </a:solidFill>
              </a14:hiddenFill>
            </a:ext>
          </a:extLst>
        </p:spPr>
      </p:pic>
      <p:sp>
        <p:nvSpPr>
          <p:cNvPr id="98314" name="Text Box 10"/>
          <p:cNvSpPr txBox="1">
            <a:spLocks noChangeArrowheads="1"/>
          </p:cNvSpPr>
          <p:nvPr/>
        </p:nvSpPr>
        <p:spPr bwMode="auto">
          <a:xfrm>
            <a:off x="1295400" y="990600"/>
            <a:ext cx="7239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Exercise is Important…</a:t>
            </a:r>
          </a:p>
        </p:txBody>
      </p:sp>
      <p:sp>
        <p:nvSpPr>
          <p:cNvPr id="98315" name="Rectangle 11"/>
          <p:cNvSpPr>
            <a:spLocks noChangeArrowheads="1"/>
          </p:cNvSpPr>
          <p:nvPr/>
        </p:nvSpPr>
        <p:spPr bwMode="auto">
          <a:xfrm>
            <a:off x="1066800" y="2743200"/>
            <a:ext cx="4038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Times New Roman" pitchFamily="18" charset="0"/>
              </a:defRPr>
            </a:lvl1pPr>
            <a:lvl2pPr marL="742950" indent="-285750" algn="l">
              <a:spcBef>
                <a:spcPct val="20000"/>
              </a:spcBef>
              <a:buChar char="–"/>
              <a:defRPr sz="2400">
                <a:solidFill>
                  <a:schemeClr val="tx1"/>
                </a:solidFill>
                <a:latin typeface="Times New Roman" pitchFamily="18" charset="0"/>
              </a:defRPr>
            </a:lvl2pPr>
            <a:lvl3pPr marL="1143000" indent="-228600" algn="l">
              <a:spcBef>
                <a:spcPct val="20000"/>
              </a:spcBef>
              <a:buChar char="•"/>
              <a:defRPr sz="2000">
                <a:solidFill>
                  <a:schemeClr val="tx1"/>
                </a:solidFill>
                <a:latin typeface="Times New Roman" pitchFamily="18" charset="0"/>
              </a:defRPr>
            </a:lvl3pPr>
            <a:lvl4pPr marL="1600200" indent="-228600" algn="l">
              <a:spcBef>
                <a:spcPct val="20000"/>
              </a:spcBef>
              <a:buChar char="–"/>
              <a:defRPr>
                <a:solidFill>
                  <a:schemeClr val="tx1"/>
                </a:solidFill>
                <a:latin typeface="Times New Roman" pitchFamily="18" charset="0"/>
              </a:defRPr>
            </a:lvl4pPr>
            <a:lvl5pPr marL="2057400" indent="-228600" algn="l">
              <a:spcBef>
                <a:spcPct val="20000"/>
              </a:spcBef>
              <a:buChar char="»"/>
              <a:defRPr>
                <a:solidFill>
                  <a:schemeClr val="tx1"/>
                </a:solidFill>
                <a:latin typeface="Times New Roman" pitchFamily="18" charset="0"/>
              </a:defRPr>
            </a:lvl5pPr>
            <a:lvl6pPr marL="2514600" indent="-228600" fontAlgn="base">
              <a:spcBef>
                <a:spcPct val="20000"/>
              </a:spcBef>
              <a:spcAft>
                <a:spcPct val="0"/>
              </a:spcAft>
              <a:buChar char="»"/>
              <a:defRPr>
                <a:solidFill>
                  <a:schemeClr val="tx1"/>
                </a:solidFill>
                <a:latin typeface="Times New Roman" pitchFamily="18" charset="0"/>
              </a:defRPr>
            </a:lvl6pPr>
            <a:lvl7pPr marL="2971800" indent="-228600" fontAlgn="base">
              <a:spcBef>
                <a:spcPct val="20000"/>
              </a:spcBef>
              <a:spcAft>
                <a:spcPct val="0"/>
              </a:spcAft>
              <a:buChar char="»"/>
              <a:defRPr>
                <a:solidFill>
                  <a:schemeClr val="tx1"/>
                </a:solidFill>
                <a:latin typeface="Times New Roman" pitchFamily="18" charset="0"/>
              </a:defRPr>
            </a:lvl7pPr>
            <a:lvl8pPr marL="3429000" indent="-228600" fontAlgn="base">
              <a:spcBef>
                <a:spcPct val="20000"/>
              </a:spcBef>
              <a:spcAft>
                <a:spcPct val="0"/>
              </a:spcAft>
              <a:buChar char="»"/>
              <a:defRPr>
                <a:solidFill>
                  <a:schemeClr val="tx1"/>
                </a:solidFill>
                <a:latin typeface="Times New Roman" pitchFamily="18" charset="0"/>
              </a:defRPr>
            </a:lvl8pPr>
            <a:lvl9pPr marL="3886200" indent="-228600" fontAlgn="base">
              <a:spcBef>
                <a:spcPct val="20000"/>
              </a:spcBef>
              <a:spcAft>
                <a:spcPct val="0"/>
              </a:spcAft>
              <a:buChar char="»"/>
              <a:defRPr>
                <a:solidFill>
                  <a:schemeClr val="tx1"/>
                </a:solidFill>
                <a:latin typeface="Times New Roman" pitchFamily="18" charset="0"/>
              </a:defRPr>
            </a:lvl9pPr>
          </a:lstStyle>
          <a:p>
            <a:pPr>
              <a:lnSpc>
                <a:spcPct val="90000"/>
              </a:lnSpc>
              <a:buFontTx/>
              <a:buNone/>
            </a:pPr>
            <a:endParaRPr lang="en-US" altLang="en-US" sz="800">
              <a:solidFill>
                <a:schemeClr val="accent2"/>
              </a:solidFill>
              <a:latin typeface="Ravie" pitchFamily="82" charset="0"/>
            </a:endParaRPr>
          </a:p>
          <a:p>
            <a:pPr>
              <a:lnSpc>
                <a:spcPct val="90000"/>
              </a:lnSpc>
              <a:buFontTx/>
              <a:buNone/>
            </a:pPr>
            <a:r>
              <a:rPr lang="en-US" altLang="en-US" sz="2400">
                <a:solidFill>
                  <a:srgbClr val="800080"/>
                </a:solidFill>
                <a:latin typeface="Comic Sans MS" pitchFamily="66" charset="0"/>
              </a:rPr>
              <a:t>I don’t have enough time</a:t>
            </a:r>
            <a:r>
              <a:rPr lang="en-US" altLang="en-US" sz="2400">
                <a:solidFill>
                  <a:schemeClr val="accent2"/>
                </a:solidFill>
                <a:latin typeface="Ravie" pitchFamily="82" charset="0"/>
              </a:rPr>
              <a:t>	</a:t>
            </a:r>
          </a:p>
          <a:p>
            <a:pPr algn="r">
              <a:lnSpc>
                <a:spcPct val="90000"/>
              </a:lnSpc>
              <a:buFontTx/>
              <a:buNone/>
            </a:pPr>
            <a:r>
              <a:rPr lang="en-US" altLang="en-US" sz="2400">
                <a:solidFill>
                  <a:schemeClr val="accent2"/>
                </a:solidFill>
                <a:latin typeface="Ravie" pitchFamily="82" charset="0"/>
              </a:rPr>
              <a:t>					</a:t>
            </a:r>
            <a:endParaRPr lang="en-US" altLang="en-US" sz="800">
              <a:solidFill>
                <a:srgbClr val="008000"/>
              </a:solidFill>
              <a:latin typeface="Ravie" pitchFamily="82" charset="0"/>
            </a:endParaRPr>
          </a:p>
          <a:p>
            <a:pPr>
              <a:lnSpc>
                <a:spcPct val="90000"/>
              </a:lnSpc>
              <a:buFontTx/>
              <a:buNone/>
            </a:pPr>
            <a:endParaRPr lang="en-US" altLang="en-US" sz="2400">
              <a:solidFill>
                <a:srgbClr val="993300"/>
              </a:solidFill>
              <a:latin typeface="Ravie" pitchFamily="82" charset="0"/>
            </a:endParaRPr>
          </a:p>
          <a:p>
            <a:pPr>
              <a:lnSpc>
                <a:spcPct val="90000"/>
              </a:lnSpc>
              <a:buFontTx/>
              <a:buNone/>
            </a:pPr>
            <a:endParaRPr lang="en-US" altLang="en-US" sz="800">
              <a:solidFill>
                <a:srgbClr val="993300"/>
              </a:solidFill>
              <a:latin typeface="Ravie" pitchFamily="82" charset="0"/>
            </a:endParaRPr>
          </a:p>
          <a:p>
            <a:pPr algn="r">
              <a:lnSpc>
                <a:spcPct val="90000"/>
              </a:lnSpc>
              <a:buFontTx/>
              <a:buNone/>
            </a:pPr>
            <a:r>
              <a:rPr lang="en-US" altLang="en-US" sz="2400">
                <a:solidFill>
                  <a:schemeClr val="accent2"/>
                </a:solidFill>
                <a:latin typeface="Ravie" pitchFamily="82" charset="0"/>
              </a:rPr>
              <a:t>	</a:t>
            </a:r>
            <a:endParaRPr lang="en-US" altLang="en-US" sz="2400">
              <a:solidFill>
                <a:srgbClr val="CC0000"/>
              </a:solidFill>
              <a:latin typeface="Ravie" pitchFamily="82" charset="0"/>
            </a:endParaRPr>
          </a:p>
          <a:p>
            <a:pPr>
              <a:lnSpc>
                <a:spcPct val="90000"/>
              </a:lnSpc>
              <a:buFontTx/>
              <a:buNone/>
            </a:pPr>
            <a:endParaRPr lang="en-US" altLang="en-US" sz="800">
              <a:solidFill>
                <a:schemeClr val="accent2"/>
              </a:solidFill>
              <a:latin typeface="Ravie" pitchFamily="82" charset="0"/>
            </a:endParaRPr>
          </a:p>
          <a:p>
            <a:pPr>
              <a:lnSpc>
                <a:spcPct val="90000"/>
              </a:lnSpc>
              <a:buFontTx/>
              <a:buNone/>
            </a:pPr>
            <a:endParaRPr lang="en-US" altLang="en-US" sz="2400">
              <a:solidFill>
                <a:schemeClr val="accent1"/>
              </a:solidFill>
              <a:latin typeface="Ravie" pitchFamily="82" charset="0"/>
            </a:endParaRPr>
          </a:p>
          <a:p>
            <a:pPr algn="r">
              <a:lnSpc>
                <a:spcPct val="90000"/>
              </a:lnSpc>
              <a:buFontTx/>
              <a:buNone/>
            </a:pPr>
            <a:endParaRPr lang="en-US" altLang="en-US" sz="2400">
              <a:solidFill>
                <a:srgbClr val="800080"/>
              </a:solidFill>
              <a:latin typeface="Ravie" pitchFamily="82" charset="0"/>
            </a:endParaRPr>
          </a:p>
          <a:p>
            <a:pPr>
              <a:lnSpc>
                <a:spcPct val="90000"/>
              </a:lnSpc>
              <a:buFontTx/>
              <a:buNone/>
            </a:pPr>
            <a:endParaRPr lang="en-US" altLang="en-US" sz="800">
              <a:solidFill>
                <a:srgbClr val="800080"/>
              </a:solidFill>
              <a:latin typeface="Ravie" pitchFamily="82" charset="0"/>
            </a:endParaRPr>
          </a:p>
        </p:txBody>
      </p:sp>
      <p:sp>
        <p:nvSpPr>
          <p:cNvPr id="98316" name="Text Box 12"/>
          <p:cNvSpPr txBox="1">
            <a:spLocks noChangeArrowheads="1"/>
          </p:cNvSpPr>
          <p:nvPr/>
        </p:nvSpPr>
        <p:spPr bwMode="auto">
          <a:xfrm>
            <a:off x="5410200" y="33528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a:solidFill>
                  <a:srgbClr val="008000"/>
                </a:solidFill>
                <a:latin typeface="Comic Sans MS" pitchFamily="66" charset="0"/>
              </a:rPr>
              <a:t>I get bored!!</a:t>
            </a:r>
          </a:p>
        </p:txBody>
      </p:sp>
      <p:sp>
        <p:nvSpPr>
          <p:cNvPr id="98317" name="Text Box 13"/>
          <p:cNvSpPr txBox="1">
            <a:spLocks noChangeArrowheads="1"/>
          </p:cNvSpPr>
          <p:nvPr/>
        </p:nvSpPr>
        <p:spPr bwMode="auto">
          <a:xfrm>
            <a:off x="990600" y="38100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a:solidFill>
                  <a:srgbClr val="993300"/>
                </a:solidFill>
                <a:latin typeface="Comic Sans MS" pitchFamily="66" charset="0"/>
              </a:rPr>
              <a:t>The gym is too intimidating</a:t>
            </a:r>
          </a:p>
        </p:txBody>
      </p:sp>
      <p:sp>
        <p:nvSpPr>
          <p:cNvPr id="98318" name="Text Box 14"/>
          <p:cNvSpPr txBox="1">
            <a:spLocks noChangeArrowheads="1"/>
          </p:cNvSpPr>
          <p:nvPr/>
        </p:nvSpPr>
        <p:spPr bwMode="auto">
          <a:xfrm>
            <a:off x="1371600" y="4800600"/>
            <a:ext cx="35814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spcBef>
                <a:spcPct val="20000"/>
              </a:spcBef>
            </a:pPr>
            <a:r>
              <a:rPr lang="en-US" altLang="en-US" sz="2400">
                <a:solidFill>
                  <a:srgbClr val="008000"/>
                </a:solidFill>
                <a:latin typeface="Comic Sans MS" pitchFamily="66" charset="0"/>
              </a:rPr>
              <a:t>I am too tired!!</a:t>
            </a:r>
          </a:p>
        </p:txBody>
      </p:sp>
      <p:sp>
        <p:nvSpPr>
          <p:cNvPr id="98319" name="Text Box 15"/>
          <p:cNvSpPr txBox="1">
            <a:spLocks noChangeArrowheads="1"/>
          </p:cNvSpPr>
          <p:nvPr/>
        </p:nvSpPr>
        <p:spPr bwMode="auto">
          <a:xfrm>
            <a:off x="4191000" y="50292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a:solidFill>
                  <a:srgbClr val="800080"/>
                </a:solidFill>
                <a:latin typeface="Comic Sans MS" pitchFamily="66" charset="0"/>
              </a:rPr>
              <a:t>I don’t know what to do!</a:t>
            </a:r>
          </a:p>
        </p:txBody>
      </p:sp>
      <p:sp>
        <p:nvSpPr>
          <p:cNvPr id="98320" name="Text Box 16"/>
          <p:cNvSpPr txBox="1">
            <a:spLocks noChangeArrowheads="1"/>
          </p:cNvSpPr>
          <p:nvPr/>
        </p:nvSpPr>
        <p:spPr bwMode="auto">
          <a:xfrm>
            <a:off x="1447800" y="58674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a:solidFill>
                  <a:srgbClr val="CC0000"/>
                </a:solidFill>
                <a:latin typeface="Comic Sans MS" pitchFamily="66" charset="0"/>
              </a:rPr>
              <a:t>I need to take care of the family</a:t>
            </a:r>
          </a:p>
        </p:txBody>
      </p:sp>
      <p:sp>
        <p:nvSpPr>
          <p:cNvPr id="98321" name="Text Box 17"/>
          <p:cNvSpPr txBox="1">
            <a:spLocks noChangeArrowheads="1"/>
          </p:cNvSpPr>
          <p:nvPr/>
        </p:nvSpPr>
        <p:spPr bwMode="auto">
          <a:xfrm>
            <a:off x="4572000" y="43434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Comic Sans MS" pitchFamily="66" charset="0"/>
              </a:rPr>
              <a:t>I Don’t Like It!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315">
                                            <p:txEl>
                                              <p:pRg st="1" end="1"/>
                                            </p:txEl>
                                          </p:spTgt>
                                        </p:tgtEl>
                                        <p:attrNameLst>
                                          <p:attrName>style.visibility</p:attrName>
                                        </p:attrNameLst>
                                      </p:cBhvr>
                                      <p:to>
                                        <p:strVal val="visible"/>
                                      </p:to>
                                    </p:set>
                                    <p:anim calcmode="lin" valueType="num">
                                      <p:cBhvr additive="base">
                                        <p:cTn id="7" dur="500" fill="hold"/>
                                        <p:tgtEl>
                                          <p:spTgt spid="9831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8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8315">
                                            <p:txEl>
                                              <p:pRg st="2" end="2"/>
                                            </p:txEl>
                                          </p:spTgt>
                                        </p:tgtEl>
                                        <p:attrNameLst>
                                          <p:attrName>style.visibility</p:attrName>
                                        </p:attrNameLst>
                                      </p:cBhvr>
                                      <p:to>
                                        <p:strVal val="visible"/>
                                      </p:to>
                                    </p:set>
                                    <p:anim calcmode="lin" valueType="num">
                                      <p:cBhvr additive="base">
                                        <p:cTn id="13" dur="500" fill="hold"/>
                                        <p:tgtEl>
                                          <p:spTgt spid="9831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8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8315">
                                            <p:txEl>
                                              <p:pRg st="5" end="5"/>
                                            </p:txEl>
                                          </p:spTgt>
                                        </p:tgtEl>
                                        <p:attrNameLst>
                                          <p:attrName>style.visibility</p:attrName>
                                        </p:attrNameLst>
                                      </p:cBhvr>
                                      <p:to>
                                        <p:strVal val="visible"/>
                                      </p:to>
                                    </p:set>
                                    <p:anim calcmode="lin" valueType="num">
                                      <p:cBhvr additive="base">
                                        <p:cTn id="19" dur="500" fill="hold"/>
                                        <p:tgtEl>
                                          <p:spTgt spid="98315">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83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8316"/>
                                        </p:tgtEl>
                                        <p:attrNameLst>
                                          <p:attrName>style.visibility</p:attrName>
                                        </p:attrNameLst>
                                      </p:cBhvr>
                                      <p:to>
                                        <p:strVal val="visible"/>
                                      </p:to>
                                    </p:set>
                                    <p:anim calcmode="lin" valueType="num">
                                      <p:cBhvr additive="base">
                                        <p:cTn id="25" dur="500" fill="hold"/>
                                        <p:tgtEl>
                                          <p:spTgt spid="98316"/>
                                        </p:tgtEl>
                                        <p:attrNameLst>
                                          <p:attrName>ppt_x</p:attrName>
                                        </p:attrNameLst>
                                      </p:cBhvr>
                                      <p:tavLst>
                                        <p:tav tm="0">
                                          <p:val>
                                            <p:strVal val="1+#ppt_w/2"/>
                                          </p:val>
                                        </p:tav>
                                        <p:tav tm="100000">
                                          <p:val>
                                            <p:strVal val="#ppt_x"/>
                                          </p:val>
                                        </p:tav>
                                      </p:tavLst>
                                    </p:anim>
                                    <p:anim calcmode="lin" valueType="num">
                                      <p:cBhvr additive="base">
                                        <p:cTn id="26" dur="500" fill="hold"/>
                                        <p:tgtEl>
                                          <p:spTgt spid="9831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8317"/>
                                        </p:tgtEl>
                                        <p:attrNameLst>
                                          <p:attrName>style.visibility</p:attrName>
                                        </p:attrNameLst>
                                      </p:cBhvr>
                                      <p:to>
                                        <p:strVal val="visible"/>
                                      </p:to>
                                    </p:set>
                                    <p:anim calcmode="lin" valueType="num">
                                      <p:cBhvr additive="base">
                                        <p:cTn id="31" dur="500" fill="hold"/>
                                        <p:tgtEl>
                                          <p:spTgt spid="98317"/>
                                        </p:tgtEl>
                                        <p:attrNameLst>
                                          <p:attrName>ppt_x</p:attrName>
                                        </p:attrNameLst>
                                      </p:cBhvr>
                                      <p:tavLst>
                                        <p:tav tm="0">
                                          <p:val>
                                            <p:strVal val="0-#ppt_w/2"/>
                                          </p:val>
                                        </p:tav>
                                        <p:tav tm="100000">
                                          <p:val>
                                            <p:strVal val="#ppt_x"/>
                                          </p:val>
                                        </p:tav>
                                      </p:tavLst>
                                    </p:anim>
                                    <p:anim calcmode="lin" valueType="num">
                                      <p:cBhvr additive="base">
                                        <p:cTn id="32" dur="500" fill="hold"/>
                                        <p:tgtEl>
                                          <p:spTgt spid="9831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8320"/>
                                        </p:tgtEl>
                                        <p:attrNameLst>
                                          <p:attrName>style.visibility</p:attrName>
                                        </p:attrNameLst>
                                      </p:cBhvr>
                                      <p:to>
                                        <p:strVal val="visible"/>
                                      </p:to>
                                    </p:set>
                                    <p:anim calcmode="lin" valueType="num">
                                      <p:cBhvr additive="base">
                                        <p:cTn id="37" dur="500" fill="hold"/>
                                        <p:tgtEl>
                                          <p:spTgt spid="98320"/>
                                        </p:tgtEl>
                                        <p:attrNameLst>
                                          <p:attrName>ppt_x</p:attrName>
                                        </p:attrNameLst>
                                      </p:cBhvr>
                                      <p:tavLst>
                                        <p:tav tm="0">
                                          <p:val>
                                            <p:strVal val="1+#ppt_w/2"/>
                                          </p:val>
                                        </p:tav>
                                        <p:tav tm="100000">
                                          <p:val>
                                            <p:strVal val="#ppt_x"/>
                                          </p:val>
                                        </p:tav>
                                      </p:tavLst>
                                    </p:anim>
                                    <p:anim calcmode="lin" valueType="num">
                                      <p:cBhvr additive="base">
                                        <p:cTn id="38" dur="500" fill="hold"/>
                                        <p:tgtEl>
                                          <p:spTgt spid="9832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8318"/>
                                        </p:tgtEl>
                                        <p:attrNameLst>
                                          <p:attrName>style.visibility</p:attrName>
                                        </p:attrNameLst>
                                      </p:cBhvr>
                                      <p:to>
                                        <p:strVal val="visible"/>
                                      </p:to>
                                    </p:set>
                                    <p:anim calcmode="lin" valueType="num">
                                      <p:cBhvr additive="base">
                                        <p:cTn id="43" dur="500" fill="hold"/>
                                        <p:tgtEl>
                                          <p:spTgt spid="98318"/>
                                        </p:tgtEl>
                                        <p:attrNameLst>
                                          <p:attrName>ppt_x</p:attrName>
                                        </p:attrNameLst>
                                      </p:cBhvr>
                                      <p:tavLst>
                                        <p:tav tm="0">
                                          <p:val>
                                            <p:strVal val="0-#ppt_w/2"/>
                                          </p:val>
                                        </p:tav>
                                        <p:tav tm="100000">
                                          <p:val>
                                            <p:strVal val="#ppt_x"/>
                                          </p:val>
                                        </p:tav>
                                      </p:tavLst>
                                    </p:anim>
                                    <p:anim calcmode="lin" valueType="num">
                                      <p:cBhvr additive="base">
                                        <p:cTn id="44" dur="500" fill="hold"/>
                                        <p:tgtEl>
                                          <p:spTgt spid="98318"/>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98319"/>
                                        </p:tgtEl>
                                        <p:attrNameLst>
                                          <p:attrName>style.visibility</p:attrName>
                                        </p:attrNameLst>
                                      </p:cBhvr>
                                      <p:to>
                                        <p:strVal val="visible"/>
                                      </p:to>
                                    </p:set>
                                    <p:anim calcmode="lin" valueType="num">
                                      <p:cBhvr additive="base">
                                        <p:cTn id="49" dur="500" fill="hold"/>
                                        <p:tgtEl>
                                          <p:spTgt spid="98319"/>
                                        </p:tgtEl>
                                        <p:attrNameLst>
                                          <p:attrName>ppt_x</p:attrName>
                                        </p:attrNameLst>
                                      </p:cBhvr>
                                      <p:tavLst>
                                        <p:tav tm="0">
                                          <p:val>
                                            <p:strVal val="1+#ppt_w/2"/>
                                          </p:val>
                                        </p:tav>
                                        <p:tav tm="100000">
                                          <p:val>
                                            <p:strVal val="#ppt_x"/>
                                          </p:val>
                                        </p:tav>
                                      </p:tavLst>
                                    </p:anim>
                                    <p:anim calcmode="lin" valueType="num">
                                      <p:cBhvr additive="base">
                                        <p:cTn id="50" dur="500" fill="hold"/>
                                        <p:tgtEl>
                                          <p:spTgt spid="98319"/>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98321"/>
                                        </p:tgtEl>
                                        <p:attrNameLst>
                                          <p:attrName>style.visibility</p:attrName>
                                        </p:attrNameLst>
                                      </p:cBhvr>
                                      <p:to>
                                        <p:strVal val="visible"/>
                                      </p:to>
                                    </p:set>
                                    <p:anim calcmode="lin" valueType="num">
                                      <p:cBhvr additive="base">
                                        <p:cTn id="55" dur="500" fill="hold"/>
                                        <p:tgtEl>
                                          <p:spTgt spid="98321"/>
                                        </p:tgtEl>
                                        <p:attrNameLst>
                                          <p:attrName>ppt_x</p:attrName>
                                        </p:attrNameLst>
                                      </p:cBhvr>
                                      <p:tavLst>
                                        <p:tav tm="0">
                                          <p:val>
                                            <p:strVal val="0-#ppt_w/2"/>
                                          </p:val>
                                        </p:tav>
                                        <p:tav tm="100000">
                                          <p:val>
                                            <p:strVal val="#ppt_x"/>
                                          </p:val>
                                        </p:tav>
                                      </p:tavLst>
                                    </p:anim>
                                    <p:anim calcmode="lin" valueType="num">
                                      <p:cBhvr additive="base">
                                        <p:cTn id="56" dur="500" fill="hold"/>
                                        <p:tgtEl>
                                          <p:spTgt spid="983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5" grpId="0" build="p" autoUpdateAnimBg="0"/>
      <p:bldP spid="98316" grpId="0" autoUpdateAnimBg="0"/>
      <p:bldP spid="98317" grpId="0" autoUpdateAnimBg="0"/>
      <p:bldP spid="98318" grpId="0" autoUpdateAnimBg="0"/>
      <p:bldP spid="98319" grpId="0" autoUpdateAnimBg="0"/>
      <p:bldP spid="98320" grpId="0" autoUpdateAnimBg="0"/>
      <p:bldP spid="9832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914400" y="838200"/>
            <a:ext cx="7772400" cy="1295400"/>
          </a:xfrm>
          <a:noFill/>
          <a:ln/>
        </p:spPr>
        <p:txBody>
          <a:bodyPr/>
          <a:lstStyle/>
          <a:p>
            <a:r>
              <a:rPr lang="en-US" altLang="en-US" sz="4000" b="1" dirty="0">
                <a:solidFill>
                  <a:schemeClr val="tx1"/>
                </a:solidFill>
              </a:rPr>
              <a:t>Making Physical Activity </a:t>
            </a:r>
            <a:br>
              <a:rPr lang="en-US" altLang="en-US" sz="4000" b="1" dirty="0">
                <a:solidFill>
                  <a:schemeClr val="tx1"/>
                </a:solidFill>
              </a:rPr>
            </a:br>
            <a:r>
              <a:rPr lang="en-US" altLang="en-US" sz="4000" b="1" dirty="0">
                <a:solidFill>
                  <a:schemeClr val="tx1"/>
                </a:solidFill>
              </a:rPr>
              <a:t>a Part of Your Life.</a:t>
            </a:r>
          </a:p>
        </p:txBody>
      </p:sp>
      <p:sp>
        <p:nvSpPr>
          <p:cNvPr id="102403" name="Text Box 3"/>
          <p:cNvSpPr txBox="1">
            <a:spLocks noChangeArrowheads="1"/>
          </p:cNvSpPr>
          <p:nvPr/>
        </p:nvSpPr>
        <p:spPr bwMode="auto">
          <a:xfrm>
            <a:off x="1295400" y="4267200"/>
            <a:ext cx="7620000"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chemeClr val="tx1"/>
                </a:solidFill>
                <a:cs typeface="Arial" charset="0"/>
              </a:rPr>
              <a:t>There are 1440 minutes in every day...</a:t>
            </a:r>
          </a:p>
          <a:p>
            <a:pPr>
              <a:spcBef>
                <a:spcPct val="50000"/>
              </a:spcBef>
            </a:pPr>
            <a:r>
              <a:rPr lang="en-US" altLang="en-US" sz="3200" b="1">
                <a:solidFill>
                  <a:schemeClr val="tx1"/>
                </a:solidFill>
                <a:cs typeface="Arial" charset="0"/>
              </a:rPr>
              <a:t>Schedule 30 of them for physical activity. </a:t>
            </a:r>
          </a:p>
          <a:p>
            <a:pPr algn="l">
              <a:spcBef>
                <a:spcPct val="50000"/>
              </a:spcBef>
            </a:pPr>
            <a:endParaRPr lang="en-US" altLang="en-US" sz="3200" b="1">
              <a:solidFill>
                <a:schemeClr val="tx1"/>
              </a:solidFill>
            </a:endParaRPr>
          </a:p>
        </p:txBody>
      </p:sp>
      <p:pic>
        <p:nvPicPr>
          <p:cNvPr id="102404" name="Picture 4" descr="j03141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2860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random/>
  </p:transition>
</p:sld>
</file>

<file path=ppt/theme/theme1.xml><?xml version="1.0" encoding="utf-8"?>
<a:theme xmlns:a="http://schemas.openxmlformats.org/drawingml/2006/main" name="LGC Green Blocks Master">
  <a:themeElements>
    <a:clrScheme name="LGC Green Blocks 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GC Green Blocks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LGC Green Blocks Maste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GC Green Blocks 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GC Green Blocks Maste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GC Green Blocks Maste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GC Green Blocks 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GC Green Blocks 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GC Green Blocks 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P:\Powerpoint Presentations\  LGC Templates\LGC Green Blocks Master.pot</Template>
  <TotalTime>685</TotalTime>
  <Words>1750</Words>
  <Application>Microsoft Office PowerPoint</Application>
  <PresentationFormat>On-screen Show (4:3)</PresentationFormat>
  <Paragraphs>248</Paragraphs>
  <Slides>30</Slides>
  <Notes>30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Adobe Garamond Pro Bold</vt:lpstr>
      <vt:lpstr>Arial</vt:lpstr>
      <vt:lpstr>Arial Black</vt:lpstr>
      <vt:lpstr>Arial Narrow</vt:lpstr>
      <vt:lpstr>Comic Sans MS</vt:lpstr>
      <vt:lpstr>Impact</vt:lpstr>
      <vt:lpstr>Ravie</vt:lpstr>
      <vt:lpstr>Tahoma</vt:lpstr>
      <vt:lpstr>Times New Roman</vt:lpstr>
      <vt:lpstr>Verdana</vt:lpstr>
      <vt:lpstr>Wingdings</vt:lpstr>
      <vt:lpstr>LGC Green Blocks Master</vt:lpstr>
      <vt:lpstr>PowerPoint Presentation</vt:lpstr>
      <vt:lpstr>What is Physical Activity?</vt:lpstr>
      <vt:lpstr>Benefits of Physical Activity</vt:lpstr>
      <vt:lpstr>PowerPoint Presentation</vt:lpstr>
      <vt:lpstr>Finding a Balance </vt:lpstr>
      <vt:lpstr>How Much Exercise Do I Need?</vt:lpstr>
      <vt:lpstr>PowerPoint Presentation</vt:lpstr>
      <vt:lpstr>PowerPoint Presentation</vt:lpstr>
      <vt:lpstr>Making Physical Activity  a Part of Your Life.</vt:lpstr>
      <vt:lpstr>What is Physical Fitness?</vt:lpstr>
      <vt:lpstr>Components of Fitness?</vt:lpstr>
      <vt:lpstr>        Aerobic Fitness</vt:lpstr>
      <vt:lpstr>PowerPoint Presentation</vt:lpstr>
      <vt:lpstr>       Muscular Fitness</vt:lpstr>
      <vt:lpstr>     Flexibility</vt:lpstr>
      <vt:lpstr>          Body Composition</vt:lpstr>
      <vt:lpstr>Exercise Your Body &amp; Mind</vt:lpstr>
      <vt:lpstr>What is the Best Exercise?</vt:lpstr>
      <vt:lpstr>Measuring Physical Activity Intensity – Target Heart Rate</vt:lpstr>
      <vt:lpstr>PowerPoint Presentation</vt:lpstr>
      <vt:lpstr>PowerPoint Presentation</vt:lpstr>
      <vt:lpstr>PowerPoint Presentation</vt:lpstr>
      <vt:lpstr>“We are what we repeatedly do.”  — Aristotle </vt:lpstr>
      <vt:lpstr>Steps to Fitness</vt:lpstr>
      <vt:lpstr>Write Your Personal Fitness Goal</vt:lpstr>
      <vt:lpstr>Pre-participation Checklist</vt:lpstr>
      <vt:lpstr>Ok, Now What?</vt:lpstr>
      <vt:lpstr>Final Tips For Being More Active</vt:lpstr>
      <vt:lpstr>Exercise Safely and Wisely</vt:lpstr>
      <vt:lpstr>Believe…</vt:lpstr>
    </vt:vector>
  </TitlesOfParts>
  <Company>Local Government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Nicole Stueve</cp:lastModifiedBy>
  <cp:revision>74</cp:revision>
  <cp:lastPrinted>2016-11-14T19:16:02Z</cp:lastPrinted>
  <dcterms:created xsi:type="dcterms:W3CDTF">2006-07-17T19:01:14Z</dcterms:created>
  <dcterms:modified xsi:type="dcterms:W3CDTF">2016-11-14T19:18:59Z</dcterms:modified>
</cp:coreProperties>
</file>