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6" r:id="rId6"/>
    <p:sldId id="261" r:id="rId7"/>
    <p:sldId id="260" r:id="rId8"/>
    <p:sldId id="263" r:id="rId9"/>
    <p:sldId id="262" r:id="rId10"/>
    <p:sldId id="264" r:id="rId11"/>
    <p:sldId id="267" r:id="rId12"/>
    <p:sldId id="265"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714" autoAdjust="0"/>
  </p:normalViewPr>
  <p:slideViewPr>
    <p:cSldViewPr>
      <p:cViewPr varScale="1">
        <p:scale>
          <a:sx n="84" d="100"/>
          <a:sy n="84" d="100"/>
        </p:scale>
        <p:origin x="-1056" y="-78"/>
      </p:cViewPr>
      <p:guideLst>
        <p:guide orient="horz" pos="2160"/>
        <p:guide pos="2880"/>
      </p:guideLst>
    </p:cSldViewPr>
  </p:slideViewPr>
  <p:outlineViewPr>
    <p:cViewPr>
      <p:scale>
        <a:sx n="33" d="100"/>
        <a:sy n="33" d="100"/>
      </p:scale>
      <p:origin x="48" y="1077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41906-DF79-4880-8263-B7029CA39BE2}"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ransition>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41906-DF79-4880-8263-B7029CA39BE2}"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41906-DF79-4880-8263-B7029CA39BE2}"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41906-DF79-4880-8263-B7029CA39BE2}"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41906-DF79-4880-8263-B7029CA39BE2}"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41906-DF79-4880-8263-B7029CA39BE2}"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B41906-DF79-4880-8263-B7029CA39BE2}"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B41906-DF79-4880-8263-B7029CA39BE2}"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B41906-DF79-4880-8263-B7029CA39BE2}"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41906-DF79-4880-8263-B7029CA39BE2}"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A6C5C-DDC5-4F5D-A89A-8F9D9CD95559}" type="datetimeFigureOut">
              <a:rPr lang="en-US" smtClean="0"/>
              <a:pPr/>
              <a:t>10/28/2012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41906-DF79-4880-8263-B7029CA39BE2}"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ransition>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2A6C5C-DDC5-4F5D-A89A-8F9D9CD95559}" type="datetimeFigureOut">
              <a:rPr lang="en-US" smtClean="0"/>
              <a:pPr/>
              <a:t>10/28/2012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8B41906-DF79-4880-8263-B7029CA39B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randomBar dir="vert"/>
  </p:transition>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Drug Abuse</a:t>
            </a:r>
            <a:endParaRPr lang="en-US" dirty="0"/>
          </a:p>
        </p:txBody>
      </p:sp>
    </p:spTree>
    <p:extLst>
      <p:ext uri="{BB962C8B-B14F-4D97-AF65-F5344CB8AC3E}">
        <p14:creationId xmlns:p14="http://schemas.microsoft.com/office/powerpoint/2010/main" xmlns="" val="834824093"/>
      </p:ext>
    </p:extLst>
  </p:cSld>
  <p:clrMapOvr>
    <a:masterClrMapping/>
  </p:clrMapOvr>
  <p:transition>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t1.gstatic.com/images?q=tbn:ANd9GcTd_KVpo95UQCvlzwAsbBwbJ8JQi4laSKw7gXGAmuHW0QwRnxFFg33V6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5867400" y="228599"/>
            <a:ext cx="3124200" cy="2377109"/>
          </a:xfrm>
          <a:prstGeom prst="rect">
            <a:avLst/>
          </a:prstGeom>
          <a:noFill/>
        </p:spPr>
      </p:pic>
      <p:sp>
        <p:nvSpPr>
          <p:cNvPr id="2" name="Title 1"/>
          <p:cNvSpPr>
            <a:spLocks noGrp="1"/>
          </p:cNvSpPr>
          <p:nvPr>
            <p:ph type="title"/>
          </p:nvPr>
        </p:nvSpPr>
        <p:spPr>
          <a:xfrm>
            <a:off x="2286000" y="5486400"/>
            <a:ext cx="6512511" cy="1143000"/>
          </a:xfrm>
        </p:spPr>
        <p:txBody>
          <a:bodyPr/>
          <a:lstStyle/>
          <a:p>
            <a:r>
              <a:rPr lang="en-US" dirty="0" smtClean="0"/>
              <a:t>Marijuana</a:t>
            </a:r>
            <a:endParaRPr lang="en-US" dirty="0"/>
          </a:p>
        </p:txBody>
      </p:sp>
      <p:sp>
        <p:nvSpPr>
          <p:cNvPr id="3" name="Content Placeholder 2"/>
          <p:cNvSpPr>
            <a:spLocks noGrp="1"/>
          </p:cNvSpPr>
          <p:nvPr>
            <p:ph sz="quarter" idx="13"/>
          </p:nvPr>
        </p:nvSpPr>
        <p:spPr>
          <a:xfrm>
            <a:off x="381000" y="731520"/>
            <a:ext cx="7924800" cy="5059680"/>
          </a:xfrm>
        </p:spPr>
        <p:txBody>
          <a:bodyPr>
            <a:normAutofit/>
          </a:bodyPr>
          <a:lstStyle/>
          <a:p>
            <a:r>
              <a:rPr lang="en-US" sz="2400" dirty="0" smtClean="0"/>
              <a:t>Comes from the cannabis or hemp </a:t>
            </a:r>
            <a:r>
              <a:rPr lang="en-US" sz="2400" dirty="0" smtClean="0"/>
              <a:t>plant</a:t>
            </a:r>
          </a:p>
          <a:p>
            <a:r>
              <a:rPr lang="en-US" sz="2400" dirty="0" smtClean="0"/>
              <a:t>Marijuana has a chemical in it called delta-9-tetrahydrocannabinol, better known as THC. </a:t>
            </a:r>
            <a:endParaRPr lang="en-US" sz="2400" dirty="0" smtClean="0"/>
          </a:p>
          <a:p>
            <a:pPr lvl="1"/>
            <a:r>
              <a:rPr lang="en-US" dirty="0" smtClean="0"/>
              <a:t>A </a:t>
            </a:r>
            <a:r>
              <a:rPr lang="en-US" dirty="0" smtClean="0"/>
              <a:t>lot of other chemicals are found in marijuana, too—about 400 of them, many of which could affect your health. </a:t>
            </a:r>
            <a:endParaRPr lang="en-US" dirty="0" smtClean="0"/>
          </a:p>
          <a:p>
            <a:r>
              <a:rPr lang="en-US" dirty="0" smtClean="0"/>
              <a:t>But </a:t>
            </a:r>
            <a:r>
              <a:rPr lang="en-US" dirty="0" smtClean="0"/>
              <a:t>THC is the main psychoactive (i.e., mind altering) ingredient. </a:t>
            </a:r>
            <a:endParaRPr lang="en-US" dirty="0" smtClean="0"/>
          </a:p>
          <a:p>
            <a:r>
              <a:rPr lang="en-US" dirty="0" smtClean="0"/>
              <a:t>In </a:t>
            </a:r>
            <a:r>
              <a:rPr lang="en-US" dirty="0" smtClean="0"/>
              <a:t>fact, marijuana’s strength or potency is related to the amount of THC it contains. The THC content of marijuana has been increasing since the 1970s. For the year 2007, estimates from confiscated marijuana indicated that it contains almost 10 percent THC, on average.</a:t>
            </a:r>
            <a:endParaRPr lang="en-US" dirty="0" smtClean="0"/>
          </a:p>
          <a:p>
            <a:pPr lvl="1"/>
            <a:endParaRPr lang="en-US" dirty="0"/>
          </a:p>
        </p:txBody>
      </p:sp>
    </p:spTree>
    <p:extLst>
      <p:ext uri="{BB962C8B-B14F-4D97-AF65-F5344CB8AC3E}">
        <p14:creationId xmlns:p14="http://schemas.microsoft.com/office/powerpoint/2010/main" xmlns="" val="341737744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5486400"/>
            <a:ext cx="6512511" cy="1143000"/>
          </a:xfrm>
        </p:spPr>
        <p:txBody>
          <a:bodyPr/>
          <a:lstStyle/>
          <a:p>
            <a:r>
              <a:rPr lang="en-US" dirty="0" smtClean="0"/>
              <a:t>Marijuana</a:t>
            </a:r>
            <a:endParaRPr lang="en-US" dirty="0"/>
          </a:p>
        </p:txBody>
      </p:sp>
      <p:sp>
        <p:nvSpPr>
          <p:cNvPr id="3" name="Content Placeholder 2"/>
          <p:cNvSpPr>
            <a:spLocks noGrp="1"/>
          </p:cNvSpPr>
          <p:nvPr>
            <p:ph sz="quarter" idx="13"/>
          </p:nvPr>
        </p:nvSpPr>
        <p:spPr>
          <a:xfrm>
            <a:off x="685800" y="731520"/>
            <a:ext cx="7772400" cy="4983480"/>
          </a:xfrm>
        </p:spPr>
        <p:txBody>
          <a:bodyPr>
            <a:normAutofit fontScale="92500" lnSpcReduction="20000"/>
          </a:bodyPr>
          <a:lstStyle/>
          <a:p>
            <a:r>
              <a:rPr lang="en-US" sz="2400" dirty="0" smtClean="0"/>
              <a:t>THC interferes with learning and memory—that is because the hippocampus—a part of the brain with a funny name and a big job—plays a critical role in certain types of learning. </a:t>
            </a:r>
            <a:endParaRPr lang="en-US" sz="2400" dirty="0" smtClean="0"/>
          </a:p>
          <a:p>
            <a:r>
              <a:rPr lang="en-US" sz="2400" dirty="0" smtClean="0"/>
              <a:t>Disrupting </a:t>
            </a:r>
            <a:r>
              <a:rPr lang="en-US" sz="2400" dirty="0" smtClean="0"/>
              <a:t>its normal functioning can lead to problems studying, learning new things, and recalling recent events. </a:t>
            </a:r>
          </a:p>
          <a:p>
            <a:r>
              <a:rPr lang="en-US" sz="2400" dirty="0" smtClean="0"/>
              <a:t>Can </a:t>
            </a:r>
            <a:r>
              <a:rPr lang="en-US" sz="2400" dirty="0" smtClean="0"/>
              <a:t>become psychologically dependent on the drug</a:t>
            </a:r>
          </a:p>
          <a:p>
            <a:r>
              <a:rPr lang="en-US" sz="2400" dirty="0" smtClean="0"/>
              <a:t>Causes loss of </a:t>
            </a:r>
            <a:r>
              <a:rPr lang="en-US" sz="2400" dirty="0" smtClean="0"/>
              <a:t>coordination and poor judgment</a:t>
            </a:r>
            <a:endParaRPr lang="en-US" sz="2400" dirty="0" smtClean="0"/>
          </a:p>
          <a:p>
            <a:r>
              <a:rPr lang="en-US" sz="2400" dirty="0" smtClean="0"/>
              <a:t>Causes a person to feel anxious or paranoid</a:t>
            </a:r>
          </a:p>
          <a:p>
            <a:r>
              <a:rPr lang="en-US" sz="2400" dirty="0" smtClean="0"/>
              <a:t>Contains toxins that can damage:</a:t>
            </a:r>
          </a:p>
          <a:p>
            <a:pPr lvl="1"/>
            <a:r>
              <a:rPr lang="en-US" sz="2400" dirty="0" smtClean="0"/>
              <a:t>Lungs</a:t>
            </a:r>
          </a:p>
          <a:p>
            <a:pPr lvl="1"/>
            <a:r>
              <a:rPr lang="en-US" sz="2400" dirty="0" smtClean="0"/>
              <a:t>Reproductive system</a:t>
            </a:r>
          </a:p>
          <a:p>
            <a:pPr lvl="1"/>
            <a:r>
              <a:rPr lang="en-US" sz="2400" dirty="0" smtClean="0"/>
              <a:t>Immune system</a:t>
            </a:r>
          </a:p>
          <a:p>
            <a:pPr lvl="1"/>
            <a:endParaRPr lang="en-US" dirty="0"/>
          </a:p>
        </p:txBody>
      </p:sp>
      <p:pic>
        <p:nvPicPr>
          <p:cNvPr id="2050" name="Picture 2" descr="http://t2.gstatic.com/images?q=tbn:ANd9GcS-FnsQigUj3Ky_GAOiLwdDRawmGHB94YscrZ9Fr6H73CxYYPYl"/>
          <p:cNvPicPr>
            <a:picLocks noChangeAspect="1" noChangeArrowheads="1"/>
          </p:cNvPicPr>
          <p:nvPr/>
        </p:nvPicPr>
        <p:blipFill>
          <a:blip r:embed="rId2" cstate="print"/>
          <a:srcRect/>
          <a:stretch>
            <a:fillRect/>
          </a:stretch>
        </p:blipFill>
        <p:spPr bwMode="auto">
          <a:xfrm>
            <a:off x="6477000" y="3657600"/>
            <a:ext cx="1981200" cy="1981201"/>
          </a:xfrm>
          <a:prstGeom prst="rect">
            <a:avLst/>
          </a:prstGeom>
          <a:noFill/>
        </p:spPr>
      </p:pic>
    </p:spTree>
    <p:extLst>
      <p:ext uri="{BB962C8B-B14F-4D97-AF65-F5344CB8AC3E}">
        <p14:creationId xmlns:p14="http://schemas.microsoft.com/office/powerpoint/2010/main" xmlns="" val="341737744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dissolve">
                                      <p:cBhvr>
                                        <p:cTn id="40" dur="500"/>
                                        <p:tgtEl>
                                          <p:spTgt spid="3">
                                            <p:txEl>
                                              <p:pRg st="6" end="6"/>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dissolve">
                                      <p:cBhvr>
                                        <p:cTn id="43" dur="500"/>
                                        <p:tgtEl>
                                          <p:spTgt spid="3">
                                            <p:txEl>
                                              <p:pRg st="7" end="7"/>
                                            </p:txEl>
                                          </p:spTgt>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dissolve">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t0.gstatic.com/images?q=tbn:ANd9GcR6JlJkeqgsMf6JVW495aqd93JztuKj16QqyF9BNSttwjYfbHJG68f9yg"/>
          <p:cNvPicPr>
            <a:picLocks noChangeAspect="1" noChangeArrowheads="1"/>
          </p:cNvPicPr>
          <p:nvPr/>
        </p:nvPicPr>
        <p:blipFill>
          <a:blip r:embed="rId2" cstate="print">
            <a:lum bright="70000" contrast="-70000"/>
          </a:blip>
          <a:srcRect/>
          <a:stretch>
            <a:fillRect/>
          </a:stretch>
        </p:blipFill>
        <p:spPr bwMode="auto">
          <a:xfrm>
            <a:off x="5638800" y="457200"/>
            <a:ext cx="3153659" cy="2362200"/>
          </a:xfrm>
          <a:prstGeom prst="rect">
            <a:avLst/>
          </a:prstGeom>
          <a:noFill/>
        </p:spPr>
      </p:pic>
      <p:sp>
        <p:nvSpPr>
          <p:cNvPr id="2" name="Title 1"/>
          <p:cNvSpPr>
            <a:spLocks noGrp="1"/>
          </p:cNvSpPr>
          <p:nvPr>
            <p:ph type="title"/>
          </p:nvPr>
        </p:nvSpPr>
        <p:spPr>
          <a:xfrm>
            <a:off x="2438400" y="5486400"/>
            <a:ext cx="6512511" cy="1143000"/>
          </a:xfrm>
        </p:spPr>
        <p:txBody>
          <a:bodyPr/>
          <a:lstStyle/>
          <a:p>
            <a:r>
              <a:rPr lang="en-US" dirty="0" smtClean="0"/>
              <a:t>Heroin and Narcotics</a:t>
            </a:r>
            <a:endParaRPr lang="en-US" dirty="0"/>
          </a:p>
        </p:txBody>
      </p:sp>
      <p:sp>
        <p:nvSpPr>
          <p:cNvPr id="3" name="Content Placeholder 2"/>
          <p:cNvSpPr>
            <a:spLocks noGrp="1"/>
          </p:cNvSpPr>
          <p:nvPr>
            <p:ph sz="quarter" idx="13"/>
          </p:nvPr>
        </p:nvSpPr>
        <p:spPr>
          <a:xfrm>
            <a:off x="457200" y="533400"/>
            <a:ext cx="8077200" cy="4800600"/>
          </a:xfrm>
        </p:spPr>
        <p:txBody>
          <a:bodyPr>
            <a:noAutofit/>
          </a:bodyPr>
          <a:lstStyle/>
          <a:p>
            <a:pPr>
              <a:buNone/>
            </a:pPr>
            <a:r>
              <a:rPr lang="en-US" sz="2400" b="1" dirty="0" smtClean="0"/>
              <a:t>Narcotics</a:t>
            </a:r>
            <a:r>
              <a:rPr lang="en-US" sz="2400" dirty="0" smtClean="0"/>
              <a:t> – made from the opium poppy plant</a:t>
            </a:r>
          </a:p>
          <a:p>
            <a:r>
              <a:rPr lang="en-US" sz="2400" dirty="0" smtClean="0"/>
              <a:t>Useful for medical purposes</a:t>
            </a:r>
          </a:p>
          <a:p>
            <a:r>
              <a:rPr lang="en-US" sz="2400" dirty="0" smtClean="0"/>
              <a:t>Relieve pain: Codeine and Morphine</a:t>
            </a:r>
          </a:p>
          <a:p>
            <a:r>
              <a:rPr lang="en-US" sz="2400" dirty="0" smtClean="0"/>
              <a:t>They are the most physically addictive drugs</a:t>
            </a:r>
          </a:p>
          <a:p>
            <a:r>
              <a:rPr lang="en-US" sz="2400" dirty="0" smtClean="0"/>
              <a:t>Need to follow doctors orders</a:t>
            </a:r>
          </a:p>
          <a:p>
            <a:r>
              <a:rPr lang="en-US" sz="2400" dirty="0" smtClean="0"/>
              <a:t>Heroin is a powerful narcotic that is illegal to buy sell or use</a:t>
            </a:r>
          </a:p>
          <a:p>
            <a:r>
              <a:rPr lang="en-US" sz="2400" dirty="0" smtClean="0"/>
              <a:t>People who are addicted to heroin have to keep increasing their doses</a:t>
            </a:r>
          </a:p>
          <a:p>
            <a:r>
              <a:rPr lang="en-US" sz="2400" dirty="0" smtClean="0"/>
              <a:t>For this reason the overdose is a risk</a:t>
            </a:r>
          </a:p>
        </p:txBody>
      </p:sp>
    </p:spTree>
    <p:extLst>
      <p:ext uri="{BB962C8B-B14F-4D97-AF65-F5344CB8AC3E}">
        <p14:creationId xmlns:p14="http://schemas.microsoft.com/office/powerpoint/2010/main" xmlns="" val="372494457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ssolv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ssolv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486400"/>
            <a:ext cx="6512511" cy="1143000"/>
          </a:xfrm>
        </p:spPr>
        <p:txBody>
          <a:bodyPr/>
          <a:lstStyle/>
          <a:p>
            <a:r>
              <a:rPr lang="en-US" dirty="0" smtClean="0"/>
              <a:t>Treatment</a:t>
            </a:r>
            <a:endParaRPr lang="en-US" dirty="0"/>
          </a:p>
        </p:txBody>
      </p:sp>
      <p:sp>
        <p:nvSpPr>
          <p:cNvPr id="3" name="Content Placeholder 2"/>
          <p:cNvSpPr>
            <a:spLocks noGrp="1"/>
          </p:cNvSpPr>
          <p:nvPr>
            <p:ph sz="quarter" idx="13"/>
          </p:nvPr>
        </p:nvSpPr>
        <p:spPr>
          <a:xfrm>
            <a:off x="304800" y="381000"/>
            <a:ext cx="8610600" cy="6096000"/>
          </a:xfrm>
        </p:spPr>
        <p:txBody>
          <a:bodyPr>
            <a:normAutofit fontScale="85000" lnSpcReduction="10000"/>
          </a:bodyPr>
          <a:lstStyle/>
          <a:p>
            <a:pPr>
              <a:buNone/>
            </a:pPr>
            <a:r>
              <a:rPr lang="en-US" b="1" dirty="0" smtClean="0"/>
              <a:t>How </a:t>
            </a:r>
            <a:r>
              <a:rPr lang="en-US" b="1" dirty="0" smtClean="0"/>
              <a:t>Addiction </a:t>
            </a:r>
            <a:r>
              <a:rPr lang="en-US" b="1" dirty="0" smtClean="0"/>
              <a:t>Treatment Works</a:t>
            </a:r>
          </a:p>
          <a:p>
            <a:r>
              <a:rPr lang="en-US" sz="2600" dirty="0" smtClean="0"/>
              <a:t>A person who is addicted to </a:t>
            </a:r>
            <a:r>
              <a:rPr lang="en-US" sz="2600" dirty="0" smtClean="0"/>
              <a:t>drugs </a:t>
            </a:r>
            <a:r>
              <a:rPr lang="en-US" sz="2600" dirty="0" smtClean="0"/>
              <a:t>needs to follow a treatment approach that includes a </a:t>
            </a:r>
            <a:r>
              <a:rPr lang="en-US" sz="2600" dirty="0" err="1" smtClean="0"/>
              <a:t>detox</a:t>
            </a:r>
            <a:r>
              <a:rPr lang="en-US" sz="2600" dirty="0" smtClean="0"/>
              <a:t> phase first. This is the part of the program where the addict’s body gets rid of the drugs. Withdrawal symptoms that the addict will experience during this time include cravings, sleep disturbances, body aches and pains, increased appetite and </a:t>
            </a:r>
            <a:r>
              <a:rPr lang="en-US" sz="2600" dirty="0" smtClean="0"/>
              <a:t>irritability.</a:t>
            </a:r>
            <a:endParaRPr lang="en-US" sz="2600" dirty="0" smtClean="0"/>
          </a:p>
          <a:p>
            <a:r>
              <a:rPr lang="en-US" sz="2600" dirty="0" smtClean="0"/>
              <a:t>This phase of the </a:t>
            </a:r>
            <a:r>
              <a:rPr lang="en-US" sz="2600" dirty="0" smtClean="0"/>
              <a:t>addiction </a:t>
            </a:r>
            <a:r>
              <a:rPr lang="en-US" sz="2600" dirty="0" smtClean="0"/>
              <a:t>treatment should be supervised by people who are knowledgeable about this form of addiction and can monitor the addict’s condition during the process. </a:t>
            </a:r>
            <a:endParaRPr lang="en-US" sz="2600" dirty="0" smtClean="0"/>
          </a:p>
          <a:p>
            <a:r>
              <a:rPr lang="en-US" sz="2600" dirty="0" smtClean="0"/>
              <a:t>This </a:t>
            </a:r>
            <a:r>
              <a:rPr lang="en-US" sz="2600" dirty="0" smtClean="0"/>
              <a:t>phase can last for up to 14 days, depending on how long the person used the drug and how much of it they were ingesting. </a:t>
            </a:r>
          </a:p>
          <a:p>
            <a:r>
              <a:rPr lang="en-US" sz="2600" dirty="0" smtClean="0"/>
              <a:t>Once the drugs have left their system, the addict needs to go to </a:t>
            </a:r>
            <a:r>
              <a:rPr lang="en-US" sz="2600" dirty="0" smtClean="0"/>
              <a:t>a </a:t>
            </a:r>
            <a:r>
              <a:rPr lang="en-US" sz="2600" dirty="0" smtClean="0"/>
              <a:t>rehab facility or a center that specializes in treating </a:t>
            </a:r>
            <a:r>
              <a:rPr lang="en-US" sz="2600" dirty="0" smtClean="0"/>
              <a:t>addiction </a:t>
            </a:r>
            <a:r>
              <a:rPr lang="en-US" sz="2600" dirty="0" smtClean="0"/>
              <a:t>to complete the treatment process and put them on the road to recovery.</a:t>
            </a:r>
          </a:p>
          <a:p>
            <a:pPr>
              <a:buNone/>
            </a:pPr>
            <a:r>
              <a:rPr lang="en-US" dirty="0" smtClean="0"/>
              <a:t/>
            </a:r>
            <a:br>
              <a:rPr lang="en-US" dirty="0" smtClean="0"/>
            </a:br>
            <a:endParaRPr lang="en-US" dirty="0" smtClean="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029200"/>
            <a:ext cx="6512511" cy="1143000"/>
          </a:xfrm>
        </p:spPr>
        <p:txBody>
          <a:bodyPr/>
          <a:lstStyle/>
          <a:p>
            <a:r>
              <a:rPr lang="en-US" dirty="0" smtClean="0"/>
              <a:t>Stimulants</a:t>
            </a:r>
            <a:endParaRPr lang="en-US" dirty="0"/>
          </a:p>
        </p:txBody>
      </p:sp>
      <p:sp>
        <p:nvSpPr>
          <p:cNvPr id="3" name="Content Placeholder 2"/>
          <p:cNvSpPr>
            <a:spLocks noGrp="1"/>
          </p:cNvSpPr>
          <p:nvPr>
            <p:ph sz="quarter" idx="13"/>
          </p:nvPr>
        </p:nvSpPr>
        <p:spPr>
          <a:xfrm>
            <a:off x="685800" y="685800"/>
            <a:ext cx="7772400" cy="3886200"/>
          </a:xfrm>
        </p:spPr>
        <p:txBody>
          <a:bodyPr>
            <a:normAutofit/>
          </a:bodyPr>
          <a:lstStyle/>
          <a:p>
            <a:pPr>
              <a:buNone/>
            </a:pPr>
            <a:r>
              <a:rPr lang="en-US" sz="2800" dirty="0" smtClean="0"/>
              <a:t>Stimulants are drugs that cause alertness.</a:t>
            </a:r>
          </a:p>
          <a:p>
            <a:pPr lvl="1"/>
            <a:r>
              <a:rPr lang="en-US" sz="2800" dirty="0" smtClean="0"/>
              <a:t>Caffeine is the mildest </a:t>
            </a:r>
            <a:r>
              <a:rPr lang="en-US" sz="2800" dirty="0" smtClean="0"/>
              <a:t>stimulant</a:t>
            </a:r>
            <a:endParaRPr lang="en-US" sz="2800" dirty="0" smtClean="0"/>
          </a:p>
          <a:p>
            <a:pPr lvl="1"/>
            <a:r>
              <a:rPr lang="en-US" sz="2800" dirty="0" smtClean="0"/>
              <a:t>Other stimulants such as cocaine and amphetamines are stronger and can be very dangerous.</a:t>
            </a:r>
            <a:endParaRPr lang="en-US" sz="2800" dirty="0"/>
          </a:p>
        </p:txBody>
      </p:sp>
      <p:pic>
        <p:nvPicPr>
          <p:cNvPr id="12292" name="Picture 4" descr="http://t2.gstatic.com/images?q=tbn:ANd9GcRMgHDqdk5yfEnIEvqjm54ldk6HBOehtcTU9jHr1ahpIC0ItZ9aNw"/>
          <p:cNvPicPr>
            <a:picLocks noChangeAspect="1" noChangeArrowheads="1"/>
          </p:cNvPicPr>
          <p:nvPr/>
        </p:nvPicPr>
        <p:blipFill>
          <a:blip r:embed="rId2" cstate="print"/>
          <a:srcRect/>
          <a:stretch>
            <a:fillRect/>
          </a:stretch>
        </p:blipFill>
        <p:spPr bwMode="auto">
          <a:xfrm>
            <a:off x="1981200" y="3810000"/>
            <a:ext cx="2895600" cy="2234650"/>
          </a:xfrm>
          <a:prstGeom prst="rect">
            <a:avLst/>
          </a:prstGeom>
          <a:noFill/>
        </p:spPr>
      </p:pic>
    </p:spTree>
    <p:extLst>
      <p:ext uri="{BB962C8B-B14F-4D97-AF65-F5344CB8AC3E}">
        <p14:creationId xmlns:p14="http://schemas.microsoft.com/office/powerpoint/2010/main" xmlns="" val="182412444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c95711.r11.cf3.rackcdn.com/002434.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5848731" y="457200"/>
            <a:ext cx="2866644" cy="4343400"/>
          </a:xfrm>
          <a:prstGeom prst="rect">
            <a:avLst/>
          </a:prstGeom>
          <a:noFill/>
        </p:spPr>
      </p:pic>
      <p:sp>
        <p:nvSpPr>
          <p:cNvPr id="2" name="Title 1"/>
          <p:cNvSpPr>
            <a:spLocks noGrp="1"/>
          </p:cNvSpPr>
          <p:nvPr>
            <p:ph type="title"/>
          </p:nvPr>
        </p:nvSpPr>
        <p:spPr>
          <a:xfrm>
            <a:off x="1981200" y="5334000"/>
            <a:ext cx="6512511" cy="1143000"/>
          </a:xfrm>
        </p:spPr>
        <p:txBody>
          <a:bodyPr/>
          <a:lstStyle/>
          <a:p>
            <a:r>
              <a:rPr lang="en-US" dirty="0" smtClean="0"/>
              <a:t>Caffeine</a:t>
            </a:r>
            <a:endParaRPr lang="en-US" dirty="0"/>
          </a:p>
        </p:txBody>
      </p:sp>
      <p:sp>
        <p:nvSpPr>
          <p:cNvPr id="3" name="Content Placeholder 2"/>
          <p:cNvSpPr>
            <a:spLocks noGrp="1"/>
          </p:cNvSpPr>
          <p:nvPr>
            <p:ph sz="quarter" idx="13"/>
          </p:nvPr>
        </p:nvSpPr>
        <p:spPr>
          <a:xfrm>
            <a:off x="685800" y="731520"/>
            <a:ext cx="7772400" cy="4602480"/>
          </a:xfrm>
        </p:spPr>
        <p:txBody>
          <a:bodyPr>
            <a:normAutofit/>
          </a:bodyPr>
          <a:lstStyle/>
          <a:p>
            <a:r>
              <a:rPr lang="en-US" sz="2400" dirty="0" smtClean="0"/>
              <a:t>Naturally occurring stimulant.</a:t>
            </a:r>
          </a:p>
          <a:p>
            <a:r>
              <a:rPr lang="en-US" sz="2400" dirty="0" smtClean="0"/>
              <a:t>Aside from over-the-counter drugs caffeine is found in colas, tea, and coffee.</a:t>
            </a:r>
          </a:p>
          <a:p>
            <a:r>
              <a:rPr lang="en-US" sz="2400" dirty="0" smtClean="0"/>
              <a:t>Absorbed quickly into bloodstream.</a:t>
            </a:r>
          </a:p>
          <a:p>
            <a:r>
              <a:rPr lang="en-US" sz="2400" dirty="0" smtClean="0"/>
              <a:t>Can usually feel its effects within 30 minutes of drinking a 12 </a:t>
            </a:r>
            <a:r>
              <a:rPr lang="en-US" sz="2400" dirty="0" err="1" smtClean="0"/>
              <a:t>oz</a:t>
            </a:r>
            <a:r>
              <a:rPr lang="en-US" sz="2400" dirty="0" smtClean="0"/>
              <a:t> drink.</a:t>
            </a:r>
          </a:p>
          <a:p>
            <a:r>
              <a:rPr lang="en-US" sz="2400" dirty="0" smtClean="0"/>
              <a:t>Can lead to a tolerance and physical dependence.</a:t>
            </a:r>
          </a:p>
          <a:p>
            <a:r>
              <a:rPr lang="en-US" sz="2400" dirty="0" smtClean="0"/>
              <a:t>Those who attempt to give up caffeine have been known to suffer headaches, irritability, drowsiness and anxiety.</a:t>
            </a:r>
            <a:endParaRPr lang="en-US" sz="2400" dirty="0"/>
          </a:p>
        </p:txBody>
      </p:sp>
    </p:spTree>
    <p:extLst>
      <p:ext uri="{BB962C8B-B14F-4D97-AF65-F5344CB8AC3E}">
        <p14:creationId xmlns:p14="http://schemas.microsoft.com/office/powerpoint/2010/main" xmlns="" val="219905755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410200"/>
            <a:ext cx="6512511" cy="1143000"/>
          </a:xfrm>
        </p:spPr>
        <p:txBody>
          <a:bodyPr/>
          <a:lstStyle/>
          <a:p>
            <a:r>
              <a:rPr lang="en-US" dirty="0" smtClean="0"/>
              <a:t>Cocaine and Crack</a:t>
            </a:r>
            <a:endParaRPr lang="en-US" dirty="0"/>
          </a:p>
        </p:txBody>
      </p:sp>
      <p:sp>
        <p:nvSpPr>
          <p:cNvPr id="3" name="Content Placeholder 2"/>
          <p:cNvSpPr>
            <a:spLocks noGrp="1"/>
          </p:cNvSpPr>
          <p:nvPr>
            <p:ph sz="quarter" idx="13"/>
          </p:nvPr>
        </p:nvSpPr>
        <p:spPr>
          <a:xfrm>
            <a:off x="304800" y="533400"/>
            <a:ext cx="8382000" cy="4724400"/>
          </a:xfrm>
        </p:spPr>
        <p:txBody>
          <a:bodyPr>
            <a:normAutofit lnSpcReduction="10000"/>
          </a:bodyPr>
          <a:lstStyle/>
          <a:p>
            <a:r>
              <a:rPr lang="en-US" sz="2400" dirty="0" smtClean="0"/>
              <a:t>Cocaine </a:t>
            </a:r>
            <a:r>
              <a:rPr lang="en-US" sz="2400" dirty="0" smtClean="0"/>
              <a:t>comes in two forms. </a:t>
            </a:r>
            <a:endParaRPr lang="en-US" sz="2400" dirty="0" smtClean="0"/>
          </a:p>
          <a:p>
            <a:pPr lvl="1"/>
            <a:r>
              <a:rPr lang="en-US" dirty="0" smtClean="0"/>
              <a:t>Powder </a:t>
            </a:r>
            <a:r>
              <a:rPr lang="en-US" dirty="0" smtClean="0"/>
              <a:t>cocaine is a hydrochloride salt, made from the leaf of the coca plant. </a:t>
            </a:r>
            <a:endParaRPr lang="en-US" dirty="0" smtClean="0"/>
          </a:p>
          <a:p>
            <a:pPr lvl="1"/>
            <a:r>
              <a:rPr lang="en-US" dirty="0" smtClean="0"/>
              <a:t>“</a:t>
            </a:r>
            <a:r>
              <a:rPr lang="en-US" dirty="0" smtClean="0"/>
              <a:t>Crack” is a </a:t>
            </a:r>
            <a:r>
              <a:rPr lang="en-US" dirty="0" err="1" smtClean="0"/>
              <a:t>smokeable</a:t>
            </a:r>
            <a:r>
              <a:rPr lang="en-US" dirty="0" smtClean="0"/>
              <a:t> form of cocaine that is processed with ammonia or baking soda and water, and heated to remove the hydrochloride.</a:t>
            </a:r>
            <a:endParaRPr lang="en-US" dirty="0" smtClean="0"/>
          </a:p>
          <a:p>
            <a:r>
              <a:rPr lang="en-US" sz="2400" dirty="0" smtClean="0"/>
              <a:t>Very addictive </a:t>
            </a:r>
          </a:p>
          <a:p>
            <a:r>
              <a:rPr lang="en-US" sz="2400" dirty="0" smtClean="0"/>
              <a:t>Can be sniffed, injected, or smoked </a:t>
            </a:r>
          </a:p>
          <a:p>
            <a:r>
              <a:rPr lang="en-US" sz="2400" dirty="0" smtClean="0"/>
              <a:t>When sniffed the drug enters into the nasal passages and then travels directly to the brain.</a:t>
            </a:r>
          </a:p>
          <a:p>
            <a:r>
              <a:rPr lang="en-US" sz="2400" dirty="0" smtClean="0"/>
              <a:t>Smoking or injecting cocaine allows higher doses to reach the brain faster than sniffing.</a:t>
            </a:r>
            <a:endParaRPr lang="en-US" sz="2400" dirty="0"/>
          </a:p>
        </p:txBody>
      </p:sp>
      <p:pic>
        <p:nvPicPr>
          <p:cNvPr id="10242" name="Picture 2" descr="Coca Leaf and Cocaine Powder"/>
          <p:cNvPicPr>
            <a:picLocks noChangeAspect="1" noChangeArrowheads="1"/>
          </p:cNvPicPr>
          <p:nvPr/>
        </p:nvPicPr>
        <p:blipFill>
          <a:blip r:embed="rId2" cstate="print"/>
          <a:srcRect/>
          <a:stretch>
            <a:fillRect/>
          </a:stretch>
        </p:blipFill>
        <p:spPr bwMode="auto">
          <a:xfrm>
            <a:off x="762000" y="5245608"/>
            <a:ext cx="2286000" cy="1234442"/>
          </a:xfrm>
          <a:prstGeom prst="rect">
            <a:avLst/>
          </a:prstGeom>
          <a:noFill/>
        </p:spPr>
      </p:pic>
    </p:spTree>
    <p:extLst>
      <p:ext uri="{BB962C8B-B14F-4D97-AF65-F5344CB8AC3E}">
        <p14:creationId xmlns:p14="http://schemas.microsoft.com/office/powerpoint/2010/main" xmlns="" val="321294376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dissolv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410200"/>
            <a:ext cx="6512511" cy="1143000"/>
          </a:xfrm>
        </p:spPr>
        <p:txBody>
          <a:bodyPr/>
          <a:lstStyle/>
          <a:p>
            <a:r>
              <a:rPr lang="en-US" dirty="0" smtClean="0"/>
              <a:t>Cocaine and Crack</a:t>
            </a:r>
            <a:endParaRPr lang="en-US" dirty="0"/>
          </a:p>
        </p:txBody>
      </p:sp>
      <p:sp>
        <p:nvSpPr>
          <p:cNvPr id="3" name="Content Placeholder 2"/>
          <p:cNvSpPr>
            <a:spLocks noGrp="1"/>
          </p:cNvSpPr>
          <p:nvPr>
            <p:ph sz="quarter" idx="13"/>
          </p:nvPr>
        </p:nvSpPr>
        <p:spPr>
          <a:xfrm>
            <a:off x="304800" y="533400"/>
            <a:ext cx="8382000" cy="4953000"/>
          </a:xfrm>
        </p:spPr>
        <p:txBody>
          <a:bodyPr>
            <a:normAutofit/>
          </a:bodyPr>
          <a:lstStyle/>
          <a:p>
            <a:pPr>
              <a:buNone/>
            </a:pPr>
            <a:r>
              <a:rPr lang="en-US" sz="2400" b="1" dirty="0" smtClean="0"/>
              <a:t>How Many Teens Use Them? </a:t>
            </a:r>
          </a:p>
          <a:p>
            <a:pPr lvl="1"/>
            <a:r>
              <a:rPr lang="en-US" dirty="0" smtClean="0"/>
              <a:t>In 2011, a </a:t>
            </a:r>
            <a:r>
              <a:rPr lang="en-US" dirty="0" smtClean="0"/>
              <a:t>NIDA(National Institute on Drug Abuse)-funded </a:t>
            </a:r>
            <a:r>
              <a:rPr lang="en-US" dirty="0" smtClean="0"/>
              <a:t>study reported that the following percentages of 8th, 10th, and 12th graders had abused these drugs at least once in the past year: </a:t>
            </a:r>
          </a:p>
          <a:p>
            <a:r>
              <a:rPr lang="en-US" sz="2400" b="1" dirty="0" smtClean="0"/>
              <a:t>Powder cocaine: </a:t>
            </a:r>
            <a:r>
              <a:rPr lang="en-US" sz="2400" dirty="0" smtClean="0"/>
              <a:t>1.1 percent of 8th graders, 1.7 percent of 10th graders, and 2.6 percent of 12th graders</a:t>
            </a:r>
          </a:p>
          <a:p>
            <a:r>
              <a:rPr lang="en-US" sz="2400" b="1" dirty="0" smtClean="0"/>
              <a:t>Crack cocaine: </a:t>
            </a:r>
            <a:r>
              <a:rPr lang="en-US" sz="2400" dirty="0" smtClean="0"/>
              <a:t>0.9 percent of 8th graders, 0.9 percent of 10th graders, and 1.0 percent of 12th graders</a:t>
            </a:r>
          </a:p>
          <a:p>
            <a:r>
              <a:rPr lang="en-US" sz="2400" b="1" dirty="0" smtClean="0"/>
              <a:t>Methamphetamine: </a:t>
            </a:r>
            <a:r>
              <a:rPr lang="en-US" sz="2400" dirty="0" smtClean="0"/>
              <a:t>0.8 percent of 8th graders, 1.4 percent of 10th graders, and 1.4 percent of 12th graders</a:t>
            </a:r>
          </a:p>
          <a:p>
            <a:r>
              <a:rPr lang="en-US" sz="2400" b="1" dirty="0" smtClean="0"/>
              <a:t>Amphetamines: </a:t>
            </a:r>
            <a:r>
              <a:rPr lang="en-US" sz="2400" dirty="0" smtClean="0"/>
              <a:t>3.5 percent of 8th graders, 6.6 percent of 10th graders, and 8.2 percent of 12th graders</a:t>
            </a:r>
            <a:endParaRPr lang="en-US" sz="2400" dirty="0"/>
          </a:p>
        </p:txBody>
      </p:sp>
    </p:spTree>
    <p:extLst>
      <p:ext uri="{BB962C8B-B14F-4D97-AF65-F5344CB8AC3E}">
        <p14:creationId xmlns:p14="http://schemas.microsoft.com/office/powerpoint/2010/main" xmlns="" val="321294376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ssolv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http://t2.gstatic.com/images?q=tbn:ANd9GcSiqCj8XVzDQI1nkfzvRPS6BDG3Dlw8-Ey_DEDz6U7Ac-h_U5Hf"/>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228600" y="4800600"/>
            <a:ext cx="2867025" cy="1883749"/>
          </a:xfrm>
          <a:prstGeom prst="rect">
            <a:avLst/>
          </a:prstGeom>
          <a:noFill/>
        </p:spPr>
      </p:pic>
      <p:sp>
        <p:nvSpPr>
          <p:cNvPr id="2" name="Title 1"/>
          <p:cNvSpPr>
            <a:spLocks noGrp="1"/>
          </p:cNvSpPr>
          <p:nvPr>
            <p:ph type="title"/>
          </p:nvPr>
        </p:nvSpPr>
        <p:spPr>
          <a:xfrm>
            <a:off x="2057400" y="5410200"/>
            <a:ext cx="6512511" cy="1143000"/>
          </a:xfrm>
        </p:spPr>
        <p:txBody>
          <a:bodyPr/>
          <a:lstStyle/>
          <a:p>
            <a:r>
              <a:rPr lang="en-US" dirty="0" smtClean="0"/>
              <a:t>Cocaine and Crack</a:t>
            </a:r>
            <a:endParaRPr lang="en-US" dirty="0"/>
          </a:p>
        </p:txBody>
      </p:sp>
      <p:sp>
        <p:nvSpPr>
          <p:cNvPr id="3" name="Content Placeholder 2"/>
          <p:cNvSpPr>
            <a:spLocks noGrp="1"/>
          </p:cNvSpPr>
          <p:nvPr>
            <p:ph sz="quarter" idx="13"/>
          </p:nvPr>
        </p:nvSpPr>
        <p:spPr>
          <a:xfrm>
            <a:off x="609600" y="304800"/>
            <a:ext cx="8229600" cy="4191000"/>
          </a:xfrm>
        </p:spPr>
        <p:txBody>
          <a:bodyPr>
            <a:noAutofit/>
          </a:bodyPr>
          <a:lstStyle/>
          <a:p>
            <a:r>
              <a:rPr lang="en-US" sz="2400" dirty="0" smtClean="0"/>
              <a:t>Cocaine produces a sense of euphoria because it interferes with the reabsorption of dopamine, the chemical messenger in the brain that is associated with pleasure.</a:t>
            </a:r>
          </a:p>
          <a:p>
            <a:r>
              <a:rPr lang="en-US" sz="2400" dirty="0" smtClean="0"/>
              <a:t>The feeling of pleasure last 5 to 10 minutes when the cocaine is smoked and about 20 minutes when it is sniffed.</a:t>
            </a:r>
          </a:p>
          <a:p>
            <a:r>
              <a:rPr lang="en-US" sz="2400" dirty="0" smtClean="0"/>
              <a:t>Cocaine deaths are usually a result of cardiac arrest or seizures followed by respiratory arrest.  </a:t>
            </a:r>
          </a:p>
          <a:p>
            <a:r>
              <a:rPr lang="en-US" sz="2400" dirty="0" smtClean="0"/>
              <a:t>The sense of pleasure is often followed by irritability, anxiety, and exhaustion.</a:t>
            </a:r>
          </a:p>
          <a:p>
            <a:r>
              <a:rPr lang="en-US" sz="2400" dirty="0" smtClean="0"/>
              <a:t>These feelings usually last longer than the pleasurable emotions.</a:t>
            </a:r>
            <a:endParaRPr lang="en-US" sz="2400" dirty="0"/>
          </a:p>
        </p:txBody>
      </p:sp>
    </p:spTree>
    <p:extLst>
      <p:ext uri="{BB962C8B-B14F-4D97-AF65-F5344CB8AC3E}">
        <p14:creationId xmlns:p14="http://schemas.microsoft.com/office/powerpoint/2010/main" xmlns="" val="31142065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410200"/>
            <a:ext cx="6512511" cy="1143000"/>
          </a:xfrm>
        </p:spPr>
        <p:txBody>
          <a:bodyPr/>
          <a:lstStyle/>
          <a:p>
            <a:r>
              <a:rPr lang="en-US" dirty="0" smtClean="0"/>
              <a:t>Cocaine and Crack</a:t>
            </a:r>
            <a:endParaRPr lang="en-US" dirty="0"/>
          </a:p>
        </p:txBody>
      </p:sp>
      <p:sp>
        <p:nvSpPr>
          <p:cNvPr id="3" name="Content Placeholder 2"/>
          <p:cNvSpPr>
            <a:spLocks noGrp="1"/>
          </p:cNvSpPr>
          <p:nvPr>
            <p:ph sz="quarter" idx="13"/>
          </p:nvPr>
        </p:nvSpPr>
        <p:spPr>
          <a:xfrm>
            <a:off x="457200" y="731520"/>
            <a:ext cx="7924800" cy="4602480"/>
          </a:xfrm>
        </p:spPr>
        <p:txBody>
          <a:bodyPr>
            <a:normAutofit lnSpcReduction="10000"/>
          </a:bodyPr>
          <a:lstStyle/>
          <a:p>
            <a:r>
              <a:rPr lang="en-US" sz="2400" dirty="0" smtClean="0"/>
              <a:t>Leads to psychological dependence. </a:t>
            </a:r>
          </a:p>
          <a:p>
            <a:r>
              <a:rPr lang="en-US" sz="2400" dirty="0" smtClean="0"/>
              <a:t>The only way to get the good feeling back is to take the drug again.</a:t>
            </a:r>
          </a:p>
          <a:p>
            <a:r>
              <a:rPr lang="en-US" sz="2400" dirty="0" smtClean="0"/>
              <a:t>It is just as hard to break the mental dependence on the drug as it is to break the physical dependence.</a:t>
            </a:r>
          </a:p>
          <a:p>
            <a:r>
              <a:rPr lang="en-US" sz="2400" dirty="0" smtClean="0"/>
              <a:t>Even if it wasn’t addictive the drug is very dangerous for the body.</a:t>
            </a:r>
          </a:p>
          <a:p>
            <a:r>
              <a:rPr lang="en-US" sz="2400" dirty="0" smtClean="0"/>
              <a:t>Cocaine constricts the body’s blood vessels making it hard for blood to circulate.</a:t>
            </a:r>
          </a:p>
          <a:p>
            <a:r>
              <a:rPr lang="en-US" sz="2400" dirty="0" smtClean="0"/>
              <a:t>This is can cause a heart attack. </a:t>
            </a:r>
          </a:p>
          <a:p>
            <a:r>
              <a:rPr lang="en-US" sz="2400" dirty="0" smtClean="0"/>
              <a:t>This is why you can die with just one use.</a:t>
            </a:r>
          </a:p>
          <a:p>
            <a:endParaRPr lang="en-US" dirty="0"/>
          </a:p>
        </p:txBody>
      </p:sp>
      <p:pic>
        <p:nvPicPr>
          <p:cNvPr id="8194" name="Picture 2" descr="Powdered cocaine"/>
          <p:cNvPicPr>
            <a:picLocks noChangeAspect="1" noChangeArrowheads="1"/>
          </p:cNvPicPr>
          <p:nvPr/>
        </p:nvPicPr>
        <p:blipFill>
          <a:blip r:embed="rId2" cstate="print"/>
          <a:srcRect/>
          <a:stretch>
            <a:fillRect/>
          </a:stretch>
        </p:blipFill>
        <p:spPr bwMode="auto">
          <a:xfrm>
            <a:off x="1066800" y="5257800"/>
            <a:ext cx="1905000" cy="1381127"/>
          </a:xfrm>
          <a:prstGeom prst="rect">
            <a:avLst/>
          </a:prstGeom>
          <a:noFill/>
        </p:spPr>
      </p:pic>
    </p:spTree>
    <p:extLst>
      <p:ext uri="{BB962C8B-B14F-4D97-AF65-F5344CB8AC3E}">
        <p14:creationId xmlns:p14="http://schemas.microsoft.com/office/powerpoint/2010/main" xmlns="" val="3378437737"/>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ssolv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486400"/>
            <a:ext cx="6512511" cy="1143000"/>
          </a:xfrm>
        </p:spPr>
        <p:txBody>
          <a:bodyPr/>
          <a:lstStyle/>
          <a:p>
            <a:r>
              <a:rPr lang="en-US" dirty="0" smtClean="0"/>
              <a:t>Crack</a:t>
            </a:r>
            <a:endParaRPr lang="en-US" dirty="0"/>
          </a:p>
        </p:txBody>
      </p:sp>
      <p:sp>
        <p:nvSpPr>
          <p:cNvPr id="3" name="Content Placeholder 2"/>
          <p:cNvSpPr>
            <a:spLocks noGrp="1"/>
          </p:cNvSpPr>
          <p:nvPr>
            <p:ph sz="quarter" idx="13"/>
          </p:nvPr>
        </p:nvSpPr>
        <p:spPr>
          <a:xfrm>
            <a:off x="533400" y="381000"/>
            <a:ext cx="8229600" cy="5334000"/>
          </a:xfrm>
        </p:spPr>
        <p:txBody>
          <a:bodyPr>
            <a:noAutofit/>
          </a:bodyPr>
          <a:lstStyle/>
          <a:p>
            <a:r>
              <a:rPr lang="en-US" sz="2300" dirty="0" smtClean="0"/>
              <a:t>Crack is cocaine that has been chemically altered.</a:t>
            </a:r>
          </a:p>
          <a:p>
            <a:r>
              <a:rPr lang="en-US" sz="2300" dirty="0" smtClean="0"/>
              <a:t>It is smoked. The cocaine’s base is chemically changed.</a:t>
            </a:r>
          </a:p>
          <a:p>
            <a:r>
              <a:rPr lang="en-US" sz="2300" dirty="0" smtClean="0"/>
              <a:t>When smoked it causes all to increase:</a:t>
            </a:r>
          </a:p>
          <a:p>
            <a:pPr lvl="1"/>
            <a:r>
              <a:rPr lang="en-US" sz="2300" dirty="0" smtClean="0"/>
              <a:t>Blood pressure</a:t>
            </a:r>
          </a:p>
          <a:p>
            <a:pPr lvl="1"/>
            <a:r>
              <a:rPr lang="en-US" sz="2300" dirty="0" smtClean="0"/>
              <a:t>Heart rate</a:t>
            </a:r>
          </a:p>
          <a:p>
            <a:pPr lvl="1"/>
            <a:r>
              <a:rPr lang="en-US" sz="2300" dirty="0" smtClean="0"/>
              <a:t>Breathing</a:t>
            </a:r>
            <a:endParaRPr lang="en-US" sz="2300" dirty="0" smtClean="0"/>
          </a:p>
          <a:p>
            <a:pPr lvl="1"/>
            <a:r>
              <a:rPr lang="en-US" sz="2300" dirty="0" smtClean="0"/>
              <a:t>Body temperature</a:t>
            </a:r>
          </a:p>
          <a:p>
            <a:r>
              <a:rPr lang="en-US" sz="2300" dirty="0" smtClean="0"/>
              <a:t>Can cause heart attack like cocaine, also brain seizures, and strokes. </a:t>
            </a:r>
          </a:p>
          <a:p>
            <a:pPr lvl="1"/>
            <a:r>
              <a:rPr lang="en-US" sz="2300" dirty="0" smtClean="0"/>
              <a:t>The increase in blood pressure can cause blood vessels to rupture.</a:t>
            </a:r>
          </a:p>
          <a:p>
            <a:r>
              <a:rPr lang="en-US" sz="2300" dirty="0" smtClean="0"/>
              <a:t>Causes hallucinations and violent erratic behavior</a:t>
            </a:r>
            <a:endParaRPr lang="en-US" sz="2300" dirty="0"/>
          </a:p>
        </p:txBody>
      </p:sp>
      <p:pic>
        <p:nvPicPr>
          <p:cNvPr id="7170" name="Picture 2" descr="http://t3.gstatic.com/images?q=tbn:ANd9GcS15WqbCUqIkW0jlZ4YwE6cZZrSPRyu64nfBRX4K-BM91mfQryR"/>
          <p:cNvPicPr>
            <a:picLocks noChangeAspect="1" noChangeArrowheads="1"/>
          </p:cNvPicPr>
          <p:nvPr/>
        </p:nvPicPr>
        <p:blipFill>
          <a:blip r:embed="rId2" cstate="print"/>
          <a:srcRect/>
          <a:stretch>
            <a:fillRect/>
          </a:stretch>
        </p:blipFill>
        <p:spPr bwMode="auto">
          <a:xfrm>
            <a:off x="6248400" y="1295400"/>
            <a:ext cx="2066925" cy="2209800"/>
          </a:xfrm>
          <a:prstGeom prst="rect">
            <a:avLst/>
          </a:prstGeom>
          <a:noFill/>
        </p:spPr>
      </p:pic>
    </p:spTree>
    <p:extLst>
      <p:ext uri="{BB962C8B-B14F-4D97-AF65-F5344CB8AC3E}">
        <p14:creationId xmlns:p14="http://schemas.microsoft.com/office/powerpoint/2010/main" xmlns="" val="331892873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ssolve">
                                      <p:cBhvr>
                                        <p:cTn id="31" dur="500"/>
                                        <p:tgtEl>
                                          <p:spTgt spid="3">
                                            <p:txEl>
                                              <p:pRg st="5" end="5"/>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ssolv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dissolve">
                                      <p:cBhvr>
                                        <p:cTn id="39" dur="500"/>
                                        <p:tgtEl>
                                          <p:spTgt spid="3">
                                            <p:txEl>
                                              <p:pRg st="7" end="7"/>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ssolv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t3.gstatic.com/images?q=tbn:ANd9GcSkAZwsAk2HzDvRreU2h-wzCYxArd2YG5HENeIhXoP8Zoct9X7s7A"/>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6019800" y="228600"/>
            <a:ext cx="2895600" cy="2171701"/>
          </a:xfrm>
          <a:prstGeom prst="rect">
            <a:avLst/>
          </a:prstGeom>
          <a:noFill/>
        </p:spPr>
      </p:pic>
      <p:sp>
        <p:nvSpPr>
          <p:cNvPr id="2" name="Title 1"/>
          <p:cNvSpPr>
            <a:spLocks noGrp="1"/>
          </p:cNvSpPr>
          <p:nvPr>
            <p:ph type="title"/>
          </p:nvPr>
        </p:nvSpPr>
        <p:spPr>
          <a:xfrm>
            <a:off x="2286000" y="5562600"/>
            <a:ext cx="6512511" cy="1143000"/>
          </a:xfrm>
        </p:spPr>
        <p:txBody>
          <a:bodyPr/>
          <a:lstStyle/>
          <a:p>
            <a:r>
              <a:rPr lang="en-US" dirty="0" smtClean="0"/>
              <a:t>Amphetamines</a:t>
            </a:r>
            <a:endParaRPr lang="en-US" dirty="0"/>
          </a:p>
        </p:txBody>
      </p:sp>
      <p:sp>
        <p:nvSpPr>
          <p:cNvPr id="3" name="Content Placeholder 2"/>
          <p:cNvSpPr>
            <a:spLocks noGrp="1"/>
          </p:cNvSpPr>
          <p:nvPr>
            <p:ph sz="quarter" idx="13"/>
          </p:nvPr>
        </p:nvSpPr>
        <p:spPr>
          <a:xfrm>
            <a:off x="457200" y="731520"/>
            <a:ext cx="7924800" cy="4754880"/>
          </a:xfrm>
        </p:spPr>
        <p:txBody>
          <a:bodyPr>
            <a:normAutofit/>
          </a:bodyPr>
          <a:lstStyle/>
          <a:p>
            <a:r>
              <a:rPr lang="en-US" dirty="0" smtClean="0"/>
              <a:t>Synthetic drug – not derived from nature.</a:t>
            </a:r>
          </a:p>
          <a:p>
            <a:r>
              <a:rPr lang="en-US" dirty="0" smtClean="0"/>
              <a:t>Can be prescribed for neurological disorders and life </a:t>
            </a:r>
            <a:r>
              <a:rPr lang="en-US" dirty="0" smtClean="0"/>
              <a:t>threatening </a:t>
            </a:r>
            <a:r>
              <a:rPr lang="en-US" dirty="0" smtClean="0"/>
              <a:t>obesity</a:t>
            </a:r>
            <a:r>
              <a:rPr lang="en-US" dirty="0" smtClean="0"/>
              <a:t>.</a:t>
            </a:r>
          </a:p>
          <a:p>
            <a:r>
              <a:rPr lang="en-US" dirty="0" smtClean="0"/>
              <a:t>Amphetamines, such as </a:t>
            </a:r>
            <a:r>
              <a:rPr lang="en-US" dirty="0" err="1" smtClean="0"/>
              <a:t>Adderall</a:t>
            </a:r>
            <a:r>
              <a:rPr lang="en-US" dirty="0" smtClean="0"/>
              <a:t>, are stimulants that often come in pill form and are sometimes prescribed by doctors for medical problems, most commonly attention deficit hyperactivity disorder (ADHD). </a:t>
            </a:r>
            <a:endParaRPr lang="en-US" dirty="0" smtClean="0"/>
          </a:p>
          <a:p>
            <a:r>
              <a:rPr lang="en-US" dirty="0" smtClean="0"/>
              <a:t>Amphetamines </a:t>
            </a:r>
            <a:r>
              <a:rPr lang="en-US" dirty="0" smtClean="0"/>
              <a:t>can also be abused—that is, used in a way other than as prescribed (e.g., crushed and snorted) or used by someone without a prescription.</a:t>
            </a:r>
            <a:endParaRPr lang="en-US" dirty="0" smtClean="0"/>
          </a:p>
          <a:p>
            <a:r>
              <a:rPr lang="en-US" dirty="0" smtClean="0"/>
              <a:t>Can lead to tolerance, psychological dependence and addiction.</a:t>
            </a:r>
            <a:endParaRPr lang="en-US" dirty="0"/>
          </a:p>
        </p:txBody>
      </p:sp>
    </p:spTree>
    <p:extLst>
      <p:ext uri="{BB962C8B-B14F-4D97-AF65-F5344CB8AC3E}">
        <p14:creationId xmlns:p14="http://schemas.microsoft.com/office/powerpoint/2010/main" xmlns="" val="141051509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153</TotalTime>
  <Words>1092</Words>
  <Application>Microsoft Office PowerPoint</Application>
  <PresentationFormat>On-screen Show (4:3)</PresentationFormat>
  <Paragraphs>90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Drug Abuse</vt:lpstr>
      <vt:lpstr>Stimulants</vt:lpstr>
      <vt:lpstr>Caffeine</vt:lpstr>
      <vt:lpstr>Cocaine and Crack</vt:lpstr>
      <vt:lpstr>Cocaine and Crack</vt:lpstr>
      <vt:lpstr>Cocaine and Crack</vt:lpstr>
      <vt:lpstr>Cocaine and Crack</vt:lpstr>
      <vt:lpstr>Crack</vt:lpstr>
      <vt:lpstr>Amphetamines</vt:lpstr>
      <vt:lpstr>Marijuana</vt:lpstr>
      <vt:lpstr>Marijuana</vt:lpstr>
      <vt:lpstr>Heroin and Narcotics</vt:lpstr>
      <vt:lpstr>Treatment</vt:lpstr>
    </vt:vector>
  </TitlesOfParts>
  <Company>Philomath School District 17J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Abuse</dc:title>
  <dc:creator>josec</dc:creator>
  <cp:lastModifiedBy>stueve</cp:lastModifiedBy>
  <cp:revision>17</cp:revision>
  <dcterms:created xsi:type="dcterms:W3CDTF">2012-10-28T04:26:55Z</dcterms:created>
  <dcterms:modified xsi:type="dcterms:W3CDTF">2012-10-29T03:16:58Z</dcterms:modified>
</cp:coreProperties>
</file>