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76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3AF"/>
    <a:srgbClr val="693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0929"/>
  </p:normalViewPr>
  <p:slideViewPr>
    <p:cSldViewPr>
      <p:cViewPr varScale="1">
        <p:scale>
          <a:sx n="91" d="100"/>
          <a:sy n="91" d="100"/>
        </p:scale>
        <p:origin x="9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6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D3B30-B9C0-4677-8542-CF1A02930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43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84CC4E-7E38-498C-B44E-7C7B32A35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7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189314-F237-40C6-8FFE-22F4D367909D}" type="slidenum">
              <a:rPr kumimoji="0" lang="en-US" altLang="en-US" smtClean="0">
                <a:latin typeface="Comic Sans MS" pitchFamily="66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 smtClean="0">
              <a:latin typeface="Comic Sans MS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Students have all done desktop publishing without realizing it.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PowerPoint—designing slides</a:t>
            </a:r>
          </a:p>
          <a:p>
            <a:pPr eaLnBrk="1" hangingPunct="1"/>
            <a:r>
              <a:rPr lang="en-US" altLang="en-US" smtClean="0"/>
              <a:t>Word—flyers, newsletters, etc.</a:t>
            </a:r>
          </a:p>
          <a:p>
            <a:pPr eaLnBrk="1" hangingPunct="1"/>
            <a:r>
              <a:rPr lang="en-US" altLang="en-US" smtClean="0"/>
              <a:t>Publisher—business cards, newsletters, greeting cards,e tc.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93E14-D1B6-4A75-AAC7-8E05C0C9E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8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25DF-0A4A-4302-A136-AEC2724EC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2884"/>
      </p:ext>
    </p:extLst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B15C-72AE-48D3-BFE3-ED47381E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50711"/>
      </p:ext>
    </p:extLst>
  </p:cSld>
  <p:clrMapOvr>
    <a:masterClrMapping/>
  </p:clrMapOvr>
  <p:transition spd="slow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547688"/>
            <a:ext cx="8596313" cy="747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057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CDBE-530B-429F-8B6F-02AD766BF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74816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22193C-C0E0-49BC-AEEF-E760C599D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2629"/>
      </p:ext>
    </p:extLst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D8DC7-F11E-44E1-982D-41A175AF6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6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A581-FF50-45D3-9BAE-0292820A1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39009"/>
      </p:ext>
    </p:extLst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E6D6-B8CE-4850-B123-6BBE17DC3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59160"/>
      </p:ext>
    </p:extLst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034AAB-001F-40C4-9F7B-E08DD69F5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4335"/>
      </p:ext>
    </p:extLst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E51-5A98-49B0-9515-67C4620C9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36723"/>
      </p:ext>
    </p:extLst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D78207-38FE-4FE1-8489-970C38A5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3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250AAF-B25C-4F5D-9F35-9D006CBE6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4101"/>
      </p:ext>
    </p:extLst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643E8F-CE53-408D-89B2-9560D515B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43" r:id="rId4"/>
    <p:sldLayoutId id="2147483844" r:id="rId5"/>
    <p:sldLayoutId id="2147483852" r:id="rId6"/>
    <p:sldLayoutId id="2147483845" r:id="rId7"/>
    <p:sldLayoutId id="2147483853" r:id="rId8"/>
    <p:sldLayoutId id="2147483854" r:id="rId9"/>
    <p:sldLayoutId id="2147483846" r:id="rId10"/>
    <p:sldLayoutId id="2147483847" r:id="rId11"/>
    <p:sldLayoutId id="2147483848" r:id="rId12"/>
  </p:sldLayoutIdLst>
  <p:transition spd="slow">
    <p:randomBa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057400"/>
            <a:ext cx="66294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Desktop Publishing</a:t>
            </a:r>
          </a:p>
        </p:txBody>
      </p:sp>
    </p:spTree>
  </p:cSld>
  <p:clrMapOvr>
    <a:masterClrMapping/>
  </p:clrMapOvr>
  <p:transition spd="slow">
    <p:randomBar/>
    <p:sndAc>
      <p:stSnd>
        <p:snd r:embed="rId2" name="EFFECT70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Design Concepts/Elements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Focus</a:t>
            </a:r>
          </a:p>
          <a:p>
            <a:pPr eaLnBrk="1" hangingPunct="1"/>
            <a:r>
              <a:rPr lang="en-US" altLang="en-US" b="1" smtClean="0"/>
              <a:t>Directional Flow</a:t>
            </a:r>
          </a:p>
          <a:p>
            <a:pPr eaLnBrk="1" hangingPunct="1"/>
            <a:r>
              <a:rPr lang="en-US" altLang="en-US" b="1" smtClean="0"/>
              <a:t>Consistency</a:t>
            </a:r>
          </a:p>
          <a:p>
            <a:pPr eaLnBrk="1" hangingPunct="1"/>
            <a:r>
              <a:rPr lang="en-US" altLang="en-US" b="1" smtClean="0"/>
              <a:t>Color</a:t>
            </a:r>
          </a:p>
          <a:p>
            <a:pPr eaLnBrk="1" hangingPunct="1"/>
            <a:r>
              <a:rPr lang="en-US" altLang="en-US" b="1" smtClean="0"/>
              <a:t>Balance</a:t>
            </a:r>
          </a:p>
          <a:p>
            <a:pPr eaLnBrk="1" hangingPunct="1"/>
            <a:r>
              <a:rPr lang="en-US" altLang="en-US" b="1" smtClean="0"/>
              <a:t>Proportion</a:t>
            </a:r>
          </a:p>
          <a:p>
            <a:pPr eaLnBrk="1" hangingPunct="1"/>
            <a:r>
              <a:rPr lang="en-US" altLang="en-US" b="1" smtClean="0"/>
              <a:t>Contrast</a:t>
            </a:r>
          </a:p>
          <a:p>
            <a:pPr eaLnBrk="1" hangingPunct="1"/>
            <a:r>
              <a:rPr lang="en-US" altLang="en-US" b="1" smtClean="0"/>
              <a:t>Repetition</a:t>
            </a:r>
          </a:p>
          <a:p>
            <a:pPr eaLnBrk="1" hangingPunct="1"/>
            <a:r>
              <a:rPr lang="en-US" altLang="en-US" b="1" smtClean="0"/>
              <a:t>Alignment</a:t>
            </a:r>
          </a:p>
          <a:p>
            <a:pPr eaLnBrk="1" hangingPunct="1"/>
            <a:r>
              <a:rPr lang="en-US" altLang="en-US" b="1" smtClean="0"/>
              <a:t>Proximity</a:t>
            </a:r>
          </a:p>
        </p:txBody>
      </p:sp>
      <p:pic>
        <p:nvPicPr>
          <p:cNvPr id="32773" name="Picture 5" descr="C:\Program Files\Microsoft Office\Clipart\standard\stddir1\BD06245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2514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6" descr="C:\Program Files\Microsoft Office\Clipart\standard\stddir2\DD00446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14800"/>
            <a:ext cx="1981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Focus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element that draws the reader’s eyes.</a:t>
            </a:r>
          </a:p>
          <a:p>
            <a:pPr eaLnBrk="1" hangingPunct="1"/>
            <a:r>
              <a:rPr lang="en-US" altLang="en-US" sz="2800" smtClean="0"/>
              <a:t>This is created by using elements that are </a:t>
            </a:r>
            <a:r>
              <a:rPr lang="en-US" altLang="en-US" sz="2800" smtClean="0">
                <a:solidFill>
                  <a:srgbClr val="FF0000"/>
                </a:solidFill>
              </a:rPr>
              <a:t>l</a:t>
            </a:r>
            <a:r>
              <a:rPr lang="en-US" altLang="en-US" sz="2800" b="1" smtClean="0">
                <a:solidFill>
                  <a:srgbClr val="FF0000"/>
                </a:solidFill>
              </a:rPr>
              <a:t>arge</a:t>
            </a:r>
            <a:r>
              <a:rPr lang="en-US" altLang="en-US" sz="2800" smtClean="0">
                <a:solidFill>
                  <a:srgbClr val="FF0000"/>
                </a:solidFill>
              </a:rPr>
              <a:t>, </a:t>
            </a:r>
            <a:r>
              <a:rPr lang="en-US" altLang="en-US" sz="2800" b="1" smtClean="0">
                <a:solidFill>
                  <a:srgbClr val="FF0000"/>
                </a:solidFill>
              </a:rPr>
              <a:t>dense,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b="1" smtClean="0">
                <a:solidFill>
                  <a:srgbClr val="FF0000"/>
                </a:solidFill>
              </a:rPr>
              <a:t>unusual</a:t>
            </a:r>
            <a:r>
              <a:rPr lang="en-US" altLang="en-US" sz="2800" smtClean="0"/>
              <a:t>, and/or surrounded by </a:t>
            </a:r>
            <a:r>
              <a:rPr lang="en-US" altLang="en-US" sz="2800" b="1" smtClean="0"/>
              <a:t>white space</a:t>
            </a:r>
            <a:r>
              <a:rPr lang="en-US" altLang="en-US" sz="2800" smtClean="0"/>
              <a:t>.</a:t>
            </a:r>
          </a:p>
          <a:p>
            <a:pPr lvl="1" eaLnBrk="1" hangingPunct="1"/>
            <a:r>
              <a:rPr lang="en-US" altLang="en-US" sz="2800" b="1" smtClean="0">
                <a:solidFill>
                  <a:srgbClr val="FF0000"/>
                </a:solidFill>
              </a:rPr>
              <a:t>White space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/>
              <a:t>is the background where no text or graphics are located.</a:t>
            </a:r>
          </a:p>
        </p:txBody>
      </p:sp>
      <p:pic>
        <p:nvPicPr>
          <p:cNvPr id="33796" name="Picture 4" descr="C:\Program Files\Microsoft Office\Clipart\Pub60Cor\BD198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76800"/>
            <a:ext cx="15240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6413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Graphic elements</a:t>
            </a:r>
            <a:r>
              <a:rPr lang="en-US" sz="3200" dirty="0" smtClean="0"/>
              <a:t> help provide focus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3657600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Titles, headlines, and subheads</a:t>
            </a:r>
          </a:p>
          <a:p>
            <a:pPr eaLnBrk="1" hangingPunct="1"/>
            <a:r>
              <a:rPr lang="en-US" altLang="en-US" sz="3200" smtClean="0"/>
              <a:t>Fonts</a:t>
            </a:r>
          </a:p>
          <a:p>
            <a:pPr eaLnBrk="1" hangingPunct="1"/>
            <a:r>
              <a:rPr lang="en-US" altLang="en-US" sz="3200" smtClean="0"/>
              <a:t>Reverse text</a:t>
            </a:r>
          </a:p>
          <a:p>
            <a:pPr eaLnBrk="1" hangingPunct="1"/>
            <a:r>
              <a:rPr lang="en-US" altLang="en-US" sz="3200" smtClean="0"/>
              <a:t>Drop caps</a:t>
            </a:r>
          </a:p>
          <a:p>
            <a:pPr eaLnBrk="1" hangingPunct="1"/>
            <a:r>
              <a:rPr lang="en-US" altLang="en-US" sz="3200" smtClean="0"/>
              <a:t>Ruled lines</a:t>
            </a:r>
          </a:p>
          <a:p>
            <a:pPr eaLnBrk="1" hangingPunct="1"/>
            <a:r>
              <a:rPr lang="en-US" altLang="en-US" sz="3200" smtClean="0"/>
              <a:t>Clip art</a:t>
            </a:r>
          </a:p>
          <a:p>
            <a:pPr eaLnBrk="1" hangingPunct="1"/>
            <a:r>
              <a:rPr lang="en-US" altLang="en-US" sz="3200" smtClean="0"/>
              <a:t>Watermarks</a:t>
            </a:r>
          </a:p>
          <a:p>
            <a:pPr eaLnBrk="1" hangingPunct="1"/>
            <a:endParaRPr lang="en-US" altLang="en-US" sz="3200" smtClean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191000" y="1219200"/>
            <a:ext cx="3657600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Illustrations</a:t>
            </a:r>
          </a:p>
          <a:p>
            <a:pPr eaLnBrk="1" hangingPunct="1"/>
            <a:r>
              <a:rPr lang="en-US" altLang="en-US" sz="3200" smtClean="0"/>
              <a:t>Photographs</a:t>
            </a:r>
          </a:p>
          <a:p>
            <a:pPr eaLnBrk="1" hangingPunct="1"/>
            <a:r>
              <a:rPr lang="en-US" altLang="en-US" sz="3200" smtClean="0"/>
              <a:t>Charts, graphs</a:t>
            </a:r>
          </a:p>
          <a:p>
            <a:pPr eaLnBrk="1" hangingPunct="1"/>
            <a:r>
              <a:rPr lang="en-US" altLang="en-US" sz="3200" smtClean="0"/>
              <a:t>Diagrams</a:t>
            </a:r>
          </a:p>
          <a:p>
            <a:pPr eaLnBrk="1" hangingPunct="1"/>
            <a:r>
              <a:rPr lang="en-US" altLang="en-US" sz="3200" smtClean="0"/>
              <a:t>Tables</a:t>
            </a:r>
          </a:p>
          <a:p>
            <a:pPr eaLnBrk="1" hangingPunct="1"/>
            <a:r>
              <a:rPr lang="en-US" altLang="en-US" sz="3200" smtClean="0"/>
              <a:t>Pull quotes</a:t>
            </a:r>
          </a:p>
          <a:p>
            <a:pPr eaLnBrk="1" hangingPunct="1"/>
            <a:r>
              <a:rPr lang="en-US" altLang="en-US" sz="3200" smtClean="0"/>
              <a:t>Sidebars</a:t>
            </a:r>
          </a:p>
        </p:txBody>
      </p:sp>
      <p:pic>
        <p:nvPicPr>
          <p:cNvPr id="34821" name="Picture 5" descr="C:\Program Files\Microsoft Office\Clipart\standard\stddir2\DD01505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0"/>
            <a:ext cx="167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  <p:bldP spid="3482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Pointers with graphic elements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Legibility</a:t>
            </a:r>
            <a:r>
              <a:rPr lang="en-US" altLang="en-US" sz="3200" smtClean="0"/>
              <a:t> . . . graphic elements should support the message and not detract from it.</a:t>
            </a:r>
          </a:p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Communicate</a:t>
            </a:r>
            <a:r>
              <a:rPr lang="en-US" altLang="en-US" sz="3200" smtClean="0"/>
              <a:t>, don’t decorate!</a:t>
            </a:r>
          </a:p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Less is best</a:t>
            </a:r>
            <a:r>
              <a:rPr lang="en-US" altLang="en-US" sz="3200" b="1" smtClean="0"/>
              <a:t>!</a:t>
            </a:r>
            <a:r>
              <a:rPr lang="en-US" altLang="en-US" sz="3200" smtClean="0"/>
              <a:t>  </a:t>
            </a:r>
          </a:p>
          <a:p>
            <a:pPr lvl="1" eaLnBrk="1" hangingPunct="1"/>
            <a:r>
              <a:rPr lang="en-US" altLang="en-US" sz="3200" smtClean="0"/>
              <a:t>Apply the </a:t>
            </a:r>
            <a:r>
              <a:rPr lang="en-US" altLang="en-US" sz="3200" b="1" smtClean="0">
                <a:solidFill>
                  <a:srgbClr val="FF0000"/>
                </a:solidFill>
              </a:rPr>
              <a:t>KIS principle</a:t>
            </a:r>
            <a:r>
              <a:rPr lang="en-US" altLang="en-US" sz="3200" smtClean="0">
                <a:solidFill>
                  <a:srgbClr val="FF0000"/>
                </a:solidFill>
              </a:rPr>
              <a:t> </a:t>
            </a:r>
            <a:r>
              <a:rPr lang="en-US" altLang="en-US" sz="3200" smtClean="0"/>
              <a:t>. . . </a:t>
            </a:r>
          </a:p>
          <a:p>
            <a:pPr lvl="2" eaLnBrk="1" hangingPunct="1"/>
            <a:r>
              <a:rPr lang="en-US" altLang="en-US" sz="3200" b="1" smtClean="0"/>
              <a:t>K</a:t>
            </a:r>
            <a:r>
              <a:rPr lang="en-US" altLang="en-US" sz="3200" smtClean="0"/>
              <a:t>eep </a:t>
            </a:r>
            <a:r>
              <a:rPr lang="en-US" altLang="en-US" sz="3200" b="1" smtClean="0"/>
              <a:t>I</a:t>
            </a:r>
            <a:r>
              <a:rPr lang="en-US" altLang="en-US" sz="3200" smtClean="0"/>
              <a:t>t </a:t>
            </a:r>
            <a:r>
              <a:rPr lang="en-US" altLang="en-US" sz="3200" b="1" smtClean="0"/>
              <a:t>S</a:t>
            </a:r>
            <a:r>
              <a:rPr lang="en-US" altLang="en-US" sz="3200" smtClean="0"/>
              <a:t>imple!</a:t>
            </a:r>
            <a:endParaRPr lang="en-US" altLang="en-US" sz="3200" b="1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Creating Balance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Balance is achieved by equally distributing the weight of elements on a page.</a:t>
            </a:r>
          </a:p>
          <a:p>
            <a:pPr lvl="1" eaLnBrk="1" hangingPunct="1"/>
            <a:r>
              <a:rPr lang="en-US" altLang="en-US" sz="2800" b="1" smtClean="0">
                <a:solidFill>
                  <a:srgbClr val="FF0000"/>
                </a:solidFill>
              </a:rPr>
              <a:t>Symmetrical balance</a:t>
            </a:r>
            <a:r>
              <a:rPr lang="en-US" altLang="en-US" sz="2800" smtClean="0"/>
              <a:t> contains similar elements of equal proportion or weight on the left and right sides and top and bottom of a page.</a:t>
            </a:r>
          </a:p>
          <a:p>
            <a:pPr lvl="1" eaLnBrk="1" hangingPunct="1"/>
            <a:r>
              <a:rPr lang="en-US" altLang="en-US" sz="2800" b="1" smtClean="0">
                <a:solidFill>
                  <a:srgbClr val="FF0000"/>
                </a:solidFill>
              </a:rPr>
              <a:t>Asymmetrical balance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/>
              <a:t>uses different design elements of varying weights and/or proportions to achieve balance on a page.</a:t>
            </a:r>
          </a:p>
          <a:p>
            <a:pPr lvl="2"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16389" name="Picture 5" descr="C:\Documents and Settings\VANMSUE\Local Settings\Temporary Internet Files\Content.IE5\E3KVAKQM\MCj036140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18288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Proportion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Larger elements are generally viewed as more important (titles, some graphics)</a:t>
            </a:r>
          </a:p>
          <a:p>
            <a:pPr eaLnBrk="1" hangingPunct="1"/>
            <a:r>
              <a:rPr lang="en-US" altLang="en-US" sz="2800" smtClean="0"/>
              <a:t>Readers are more likely to read a page where all the elements are in proportion to one another</a:t>
            </a:r>
          </a:p>
          <a:p>
            <a:pPr eaLnBrk="1" hangingPunct="1"/>
            <a:r>
              <a:rPr lang="en-US" altLang="en-US" sz="2800" smtClean="0"/>
              <a:t>Determine the importance of each element of the document and size it proportionately.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Contrast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Contrast</a:t>
            </a:r>
            <a:r>
              <a:rPr lang="en-US" altLang="en-US" smtClean="0"/>
              <a:t> is the difference in the degrees of lightness and darkness on a page.</a:t>
            </a:r>
          </a:p>
          <a:p>
            <a:pPr eaLnBrk="1" hangingPunct="1"/>
            <a:r>
              <a:rPr lang="en-US" altLang="en-US" smtClean="0"/>
              <a:t>A strong or high level of contrast is more </a:t>
            </a:r>
            <a:r>
              <a:rPr lang="en-US" altLang="en-US" b="1" smtClean="0"/>
              <a:t>visually stimulating</a:t>
            </a:r>
            <a:r>
              <a:rPr lang="en-US" altLang="en-US" smtClean="0"/>
              <a:t> and helps to draw in your audience. . . keeps the reader’s interest longer.</a:t>
            </a:r>
          </a:p>
          <a:p>
            <a:pPr eaLnBrk="1" hangingPunct="1"/>
            <a:r>
              <a:rPr lang="en-US" altLang="en-US" smtClean="0"/>
              <a:t>Contrast can be used as an </a:t>
            </a:r>
            <a:r>
              <a:rPr lang="en-US" altLang="en-US" b="1" smtClean="0"/>
              <a:t>organizational aid</a:t>
            </a:r>
            <a:r>
              <a:rPr lang="en-US" altLang="en-US" smtClean="0"/>
              <a:t> so readers can identify the organization of the document (titles, subheads, etc.)</a:t>
            </a:r>
          </a:p>
          <a:p>
            <a:pPr eaLnBrk="1" hangingPunct="1"/>
            <a:r>
              <a:rPr lang="en-US" altLang="en-US" smtClean="0"/>
              <a:t>Contrast can be achieved with graphic elements (symbols, watermarks), white space, and color.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More about contrast!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White space</a:t>
            </a:r>
            <a:r>
              <a:rPr lang="en-US" altLang="en-US" sz="2800" smtClean="0"/>
              <a:t> is important in achieving contrast.  </a:t>
            </a:r>
          </a:p>
          <a:p>
            <a:pPr lvl="1" eaLnBrk="1" hangingPunct="1"/>
            <a:r>
              <a:rPr lang="en-US" altLang="en-US" sz="2400" smtClean="0"/>
              <a:t>A more open and light feeling is projected with more white space on a page.  </a:t>
            </a:r>
          </a:p>
          <a:p>
            <a:pPr lvl="1" eaLnBrk="1" hangingPunct="1"/>
            <a:r>
              <a:rPr lang="en-US" altLang="en-US" sz="2400" smtClean="0"/>
              <a:t>Limited white space projects a more closed, darker feeling as well as crowded.</a:t>
            </a:r>
          </a:p>
          <a:p>
            <a:pPr eaLnBrk="1" hangingPunct="1"/>
            <a:r>
              <a:rPr lang="en-US" altLang="en-US" sz="2800" smtClean="0"/>
              <a:t>The use of </a:t>
            </a:r>
            <a:r>
              <a:rPr lang="en-US" altLang="en-US" sz="2800" b="1" smtClean="0"/>
              <a:t>color</a:t>
            </a:r>
            <a:r>
              <a:rPr lang="en-US" altLang="en-US" sz="2800" smtClean="0"/>
              <a:t> in a heading, a logo, a graphic image, a rule line, or as a background can also add to the contrast.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Directional Flow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Directional flow</a:t>
            </a:r>
            <a:r>
              <a:rPr lang="en-US" altLang="en-US" smtClean="0"/>
              <a:t> is the pattern that leads the reader’s eyes.</a:t>
            </a:r>
          </a:p>
          <a:p>
            <a:pPr eaLnBrk="1" hangingPunct="1"/>
            <a:r>
              <a:rPr lang="en-US" altLang="en-US" smtClean="0"/>
              <a:t>Established by using ruled lines, lines of type, or paths created by how you place graphic elements.</a:t>
            </a:r>
            <a:endParaRPr lang="en-US" altLang="en-US" b="1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scanning a page, the eye tends to move in a </a:t>
            </a:r>
            <a:r>
              <a:rPr lang="en-US" altLang="en-US" b="1" smtClean="0">
                <a:solidFill>
                  <a:srgbClr val="FF0000"/>
                </a:solidFill>
              </a:rPr>
              <a:t>Z pattern</a:t>
            </a:r>
            <a:r>
              <a:rPr lang="en-US" alt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Upper left corner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Across to right side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Down to lower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Ends at right corner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Text alignment also affects directional flow.</a:t>
            </a:r>
          </a:p>
        </p:txBody>
      </p:sp>
      <p:pic>
        <p:nvPicPr>
          <p:cNvPr id="40966" name="Picture 6" descr="C:\Documents and Settings\VANMSUE\Application Data\Microsoft\Media Catalog\Downloaded Clips\cl0\sy0114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18063"/>
            <a:ext cx="1169988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  <p:bldP spid="40964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Consistency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rgbClr val="FF0000"/>
                </a:solidFill>
              </a:rPr>
              <a:t>Uniformity</a:t>
            </a:r>
            <a:r>
              <a:rPr lang="en-US" altLang="en-US" sz="2800" smtClean="0"/>
              <a:t> among specific design elements establishes a pattern of consistency in a document.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Design elements should remain </a:t>
            </a:r>
            <a:r>
              <a:rPr lang="en-US" altLang="en-US" sz="2800" b="1" smtClean="0"/>
              <a:t>constant</a:t>
            </a:r>
            <a:r>
              <a:rPr lang="en-US" altLang="en-US" sz="2800" smtClean="0"/>
              <a:t> throughout a document to achieve a degree of </a:t>
            </a:r>
            <a:r>
              <a:rPr lang="en-US" altLang="en-US" sz="2800" b="1" smtClean="0">
                <a:solidFill>
                  <a:srgbClr val="FF0000"/>
                </a:solidFill>
              </a:rPr>
              <a:t>unity</a:t>
            </a:r>
            <a:r>
              <a:rPr lang="en-US" alt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Repetitive, consistent elements can also provide identity to your document(s) and provide the reader with a sense of familiarity.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Inconsistency can be frustrating!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Keep the design </a:t>
            </a:r>
            <a:r>
              <a:rPr lang="en-US" altLang="en-US" sz="2800" b="1" smtClean="0">
                <a:solidFill>
                  <a:srgbClr val="FF0000"/>
                </a:solidFill>
              </a:rPr>
              <a:t>simple</a:t>
            </a:r>
            <a:r>
              <a:rPr lang="en-US" altLang="en-US" sz="2800" smtClean="0"/>
              <a:t> and </a:t>
            </a:r>
            <a:r>
              <a:rPr lang="en-US" altLang="en-US" sz="2800" b="1" smtClean="0">
                <a:solidFill>
                  <a:srgbClr val="FF0000"/>
                </a:solidFill>
              </a:rPr>
              <a:t>distinct</a:t>
            </a:r>
            <a:r>
              <a:rPr lang="en-US" altLang="en-US" sz="2800" smtClean="0"/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What is desktop publishing?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Using a </a:t>
            </a:r>
            <a:r>
              <a:rPr lang="en-US" altLang="en-US" sz="3200" b="1" smtClean="0"/>
              <a:t>personal computer</a:t>
            </a:r>
            <a:r>
              <a:rPr lang="en-US" altLang="en-US" sz="3200" smtClean="0"/>
              <a:t>, </a:t>
            </a:r>
            <a:r>
              <a:rPr lang="en-US" altLang="en-US" sz="3200" b="1" smtClean="0"/>
              <a:t>word processor, graphics editor,</a:t>
            </a:r>
            <a:r>
              <a:rPr lang="en-US" altLang="en-US" sz="3200" smtClean="0"/>
              <a:t> and </a:t>
            </a:r>
            <a:r>
              <a:rPr lang="en-US" altLang="en-US" sz="3200" b="1" smtClean="0"/>
              <a:t>page layout software</a:t>
            </a:r>
            <a:r>
              <a:rPr lang="en-US" altLang="en-US" sz="3200" smtClean="0"/>
              <a:t> to design, lay out, and produce a publication </a:t>
            </a:r>
            <a:r>
              <a:rPr lang="en-US" altLang="en-US" sz="3200" b="1" smtClean="0"/>
              <a:t>electronically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Color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Color</a:t>
            </a:r>
            <a:r>
              <a:rPr lang="en-US" altLang="en-US" sz="2800" smtClean="0"/>
              <a:t> is a powerful tool in communicating a message and portraying an image.</a:t>
            </a:r>
          </a:p>
          <a:p>
            <a:pPr eaLnBrk="1" hangingPunct="1"/>
            <a:r>
              <a:rPr lang="en-US" altLang="en-US" sz="2800" smtClean="0"/>
              <a:t>Color helps </a:t>
            </a:r>
            <a:r>
              <a:rPr lang="en-US" altLang="en-US" sz="2800" b="1" smtClean="0">
                <a:solidFill>
                  <a:srgbClr val="FF0000"/>
                </a:solidFill>
              </a:rPr>
              <a:t>organize ideas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b="1" smtClean="0">
                <a:solidFill>
                  <a:srgbClr val="FF0000"/>
                </a:solidFill>
              </a:rPr>
              <a:t>highlights facts.</a:t>
            </a:r>
          </a:p>
        </p:txBody>
      </p:sp>
      <p:pic>
        <p:nvPicPr>
          <p:cNvPr id="43015" name="Picture 7" descr="C:\Documents and Settings\VANMSUE\Application Data\Microsoft\Media Catalog\Downloaded Clips\cl0\AG00186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33528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More about color!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Use color to </a:t>
            </a:r>
            <a:r>
              <a:rPr lang="en-US" altLang="en-US" b="1" smtClean="0"/>
              <a:t>create focus</a:t>
            </a:r>
            <a:r>
              <a:rPr lang="en-US" altLang="en-US" smtClean="0"/>
              <a:t>, </a:t>
            </a:r>
            <a:r>
              <a:rPr lang="en-US" altLang="en-US" b="1" smtClean="0"/>
              <a:t>organize information</a:t>
            </a:r>
            <a:r>
              <a:rPr lang="en-US" altLang="en-US" smtClean="0"/>
              <a:t> and documents, and </a:t>
            </a:r>
            <a:r>
              <a:rPr lang="en-US" altLang="en-US" b="1" smtClean="0"/>
              <a:t>add emphasis.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Color can </a:t>
            </a:r>
            <a:r>
              <a:rPr lang="en-US" altLang="en-US" b="1" smtClean="0"/>
              <a:t>elicit a response.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rgbClr val="FF0000"/>
                </a:solidFill>
              </a:rPr>
              <a:t>Use color sparingly</a:t>
            </a:r>
            <a:r>
              <a:rPr lang="en-US" altLang="en-US" b="1" smtClean="0"/>
              <a:t>.  </a:t>
            </a:r>
            <a:r>
              <a:rPr lang="en-US" altLang="en-US" smtClean="0"/>
              <a:t>Limit to two or three colors (including the paper).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The message is most important</a:t>
            </a:r>
            <a:r>
              <a:rPr lang="en-US" altLang="en-US" smtClean="0"/>
              <a:t>; color adds emphasis and style.</a:t>
            </a:r>
          </a:p>
          <a:p>
            <a:pPr eaLnBrk="1" hangingPunct="1"/>
            <a:r>
              <a:rPr lang="en-US" altLang="en-US" smtClean="0"/>
              <a:t>Text printed with light colors is usually more difficult to read.</a:t>
            </a:r>
          </a:p>
          <a:p>
            <a:pPr eaLnBrk="1" hangingPunct="1"/>
            <a:r>
              <a:rPr lang="en-US" altLang="en-US" smtClean="0"/>
              <a:t>Color can be used to identify a consistent element.</a:t>
            </a:r>
          </a:p>
        </p:txBody>
      </p:sp>
      <p:pic>
        <p:nvPicPr>
          <p:cNvPr id="45061" name="Picture 5" descr="C:\Program Files\Microsoft Office\Clipart\Pub60Cor\SO0045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12954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/>
      <p:bldP spid="4506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principle of </a:t>
            </a:r>
            <a:r>
              <a:rPr lang="en-US" altLang="en-US" sz="2800" b="1" smtClean="0"/>
              <a:t>repetition</a:t>
            </a:r>
            <a:r>
              <a:rPr lang="en-US" altLang="en-US" sz="2800" smtClean="0"/>
              <a:t> states that you repeat some aspect of the design throughout the entire piece.</a:t>
            </a:r>
          </a:p>
          <a:p>
            <a:pPr lvl="1" eaLnBrk="1" hangingPunct="1"/>
            <a:r>
              <a:rPr lang="en-US" altLang="en-US" sz="2800" smtClean="0"/>
              <a:t>Bold font, thick rule (line), a certain bullet, color, format . . . Anything the reader will visually recognize</a:t>
            </a:r>
          </a:p>
          <a:p>
            <a:pPr eaLnBrk="1" hangingPunct="1"/>
            <a:r>
              <a:rPr lang="en-US" altLang="en-US" sz="2800" smtClean="0"/>
              <a:t>Repetition focuses on consistency</a:t>
            </a:r>
            <a:endParaRPr lang="en-US" altLang="en-US" sz="2800" b="1" smtClean="0"/>
          </a:p>
          <a:p>
            <a:pPr eaLnBrk="1" hangingPunct="1"/>
            <a:r>
              <a:rPr lang="en-US" altLang="en-US" sz="2800" smtClean="0"/>
              <a:t>The</a:t>
            </a:r>
            <a:r>
              <a:rPr lang="en-US" altLang="en-US" sz="2800" b="1" smtClean="0"/>
              <a:t> </a:t>
            </a:r>
            <a:r>
              <a:rPr lang="en-US" altLang="en-US" sz="2800" smtClean="0"/>
              <a:t>purpose of repetition is to unify and to add visual interest.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Nothing should be place on the page arbitrarily.</a:t>
            </a:r>
          </a:p>
          <a:p>
            <a:pPr eaLnBrk="1" hangingPunct="1"/>
            <a:r>
              <a:rPr lang="en-US" altLang="en-US" sz="2800" smtClean="0"/>
              <a:t>Every item should have a visual connection with something else on the page.  There needs to be something that ties together all of the elements of the page visually.</a:t>
            </a:r>
          </a:p>
          <a:p>
            <a:pPr eaLnBrk="1" hangingPunct="1"/>
            <a:r>
              <a:rPr lang="en-US" altLang="en-US" sz="2800" smtClean="0"/>
              <a:t>Alignment focuses on unity.</a:t>
            </a:r>
          </a:p>
          <a:p>
            <a:pPr eaLnBrk="1" hangingPunct="1"/>
            <a:r>
              <a:rPr lang="en-US" altLang="en-US" sz="2800" smtClean="0"/>
              <a:t>The purpose of alignment is to unify and organize the page.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Proximity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Group related items together.</a:t>
            </a:r>
          </a:p>
          <a:p>
            <a:pPr lvl="1" eaLnBrk="1" hangingPunct="1"/>
            <a:r>
              <a:rPr lang="en-US" altLang="en-US" sz="2800" smtClean="0"/>
              <a:t>Move them physically close to each other so the related items are seen as one cohesive group rather than a bunch of unrelated bits.</a:t>
            </a:r>
          </a:p>
          <a:p>
            <a:pPr lvl="1" eaLnBrk="1" hangingPunct="1"/>
            <a:r>
              <a:rPr lang="en-US" altLang="en-US" sz="2800" smtClean="0"/>
              <a:t>Items or groups of information that are not related to each other should not be in close proximity (nearness) to the other elements.</a:t>
            </a:r>
          </a:p>
          <a:p>
            <a:pPr eaLnBrk="1" hangingPunct="1"/>
            <a:r>
              <a:rPr lang="en-US" altLang="en-US" sz="2800" smtClean="0"/>
              <a:t>The purpose of proximity is to organize.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Putting it all together!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Design can be learned by studying good design and by experimentation.</a:t>
            </a:r>
          </a:p>
          <a:p>
            <a:pPr eaLnBrk="1" hangingPunct="1"/>
            <a:r>
              <a:rPr lang="en-US" altLang="en-US" sz="2800" smtClean="0"/>
              <a:t>Layout and design is a lengthy process of revising, refining, and making adjustments.</a:t>
            </a:r>
          </a:p>
          <a:p>
            <a:pPr eaLnBrk="1" hangingPunct="1"/>
            <a:r>
              <a:rPr lang="en-US" altLang="en-US" sz="2800" smtClean="0"/>
              <a:t>Remember:</a:t>
            </a:r>
          </a:p>
          <a:p>
            <a:pPr lvl="1" eaLnBrk="1" hangingPunct="1"/>
            <a:r>
              <a:rPr lang="en-US" altLang="en-US" sz="2400" b="1" smtClean="0"/>
              <a:t>Take time to design!</a:t>
            </a:r>
          </a:p>
          <a:p>
            <a:pPr lvl="1" eaLnBrk="1" hangingPunct="1"/>
            <a:r>
              <a:rPr lang="en-US" altLang="en-US" sz="2400" b="1" smtClean="0"/>
              <a:t>Communicate; don’t decorate!</a:t>
            </a:r>
          </a:p>
          <a:p>
            <a:pPr lvl="1" eaLnBrk="1" hangingPunct="1"/>
            <a:r>
              <a:rPr lang="en-US" altLang="en-US" sz="2400" b="1" smtClean="0"/>
              <a:t>Less is best!</a:t>
            </a:r>
          </a:p>
        </p:txBody>
      </p:sp>
      <p:pic>
        <p:nvPicPr>
          <p:cNvPr id="46084" name="Picture 4" descr="C:\Documents and Settings\VANMSUE\Application Data\Microsoft\Media Catalog\Downloaded Clips\cl29\j010474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79888"/>
            <a:ext cx="2057400" cy="191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Desktop Publishing Beginnings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426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three most popular types of software for many years were </a:t>
            </a:r>
            <a:r>
              <a:rPr lang="en-US" altLang="en-US" b="1" smtClean="0"/>
              <a:t>word processing, database, and spreadsheet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introduction of </a:t>
            </a:r>
            <a:r>
              <a:rPr lang="en-US" altLang="en-US" b="1" smtClean="0"/>
              <a:t>laser and inkjet printers</a:t>
            </a:r>
            <a:r>
              <a:rPr lang="en-US" altLang="en-US" smtClean="0"/>
              <a:t> led to the growing popularity of software called desktop publishing.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sz="quarter" idx="2"/>
          </p:nvPr>
        </p:nvSpPr>
        <p:spPr>
          <a:xfrm>
            <a:off x="4572000" y="1600200"/>
            <a:ext cx="3810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Desktop publishing can be accomplished using </a:t>
            </a:r>
            <a:r>
              <a:rPr lang="en-US" altLang="en-US" dirty="0" err="1" smtClean="0"/>
              <a:t>dtp</a:t>
            </a:r>
            <a:r>
              <a:rPr lang="en-US" altLang="en-US" dirty="0" smtClean="0"/>
              <a:t> software such as </a:t>
            </a:r>
            <a:r>
              <a:rPr lang="en-US" altLang="en-US" b="1" dirty="0" smtClean="0"/>
              <a:t>Adobe </a:t>
            </a:r>
            <a:r>
              <a:rPr lang="en-US" altLang="en-US" b="1" dirty="0" smtClean="0"/>
              <a:t>Illustrator </a:t>
            </a:r>
            <a:r>
              <a:rPr lang="en-US" altLang="en-US" dirty="0" smtClean="0"/>
              <a:t>or </a:t>
            </a:r>
            <a:r>
              <a:rPr lang="en-US" altLang="en-US" b="1" dirty="0" smtClean="0"/>
              <a:t>Microsoft Publisher.</a:t>
            </a:r>
          </a:p>
        </p:txBody>
      </p:sp>
      <p:pic>
        <p:nvPicPr>
          <p:cNvPr id="5125" name="Picture 5" descr="C:\Documents and Settings\VANMSUE\Local Settings\Temporary Internet Files\Content.IE5\1QI6HY59\MCj0404051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  <p:bldP spid="2560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In-house </a:t>
            </a:r>
            <a:r>
              <a:rPr lang="en-US" sz="3600" dirty="0" err="1" smtClean="0"/>
              <a:t>dtp</a:t>
            </a:r>
            <a:r>
              <a:rPr lang="en-US" sz="3600" dirty="0" smtClean="0"/>
              <a:t> benefits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dtp jobs can be done “in-house” than in years past.</a:t>
            </a:r>
          </a:p>
          <a:p>
            <a:pPr lvl="1" eaLnBrk="1" hangingPunct="1"/>
            <a:r>
              <a:rPr lang="en-US" altLang="en-US" smtClean="0"/>
              <a:t>“In-house means that someone within the company does it”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More direct control over the project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Provides a better, more solid understanding of the needs of the business</a:t>
            </a:r>
          </a:p>
          <a:p>
            <a:pPr eaLnBrk="1" hangingPunct="1"/>
            <a:r>
              <a:rPr lang="en-US" altLang="en-US" smtClean="0"/>
              <a:t>Reduces costs</a:t>
            </a:r>
          </a:p>
          <a:p>
            <a:pPr eaLnBrk="1" hangingPunct="1"/>
            <a:r>
              <a:rPr lang="en-US" altLang="en-US" smtClean="0"/>
              <a:t>Saves time</a:t>
            </a:r>
          </a:p>
        </p:txBody>
      </p:sp>
      <p:pic>
        <p:nvPicPr>
          <p:cNvPr id="26630" name="Picture 6" descr="C:\Program Files\Microsoft Office\Clipart\standard\stddir2\BS0097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257800"/>
            <a:ext cx="14478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bldLvl="2" autoUpdateAnimBg="0"/>
      <p:bldP spid="266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The desktop publishing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creation of a publication begins with two steps</a:t>
            </a:r>
          </a:p>
          <a:p>
            <a:pPr lvl="1" eaLnBrk="1" hangingPunct="1"/>
            <a:r>
              <a:rPr lang="en-US" altLang="en-US" sz="2800" b="1" smtClean="0"/>
              <a:t>Planning the publication</a:t>
            </a:r>
          </a:p>
          <a:p>
            <a:pPr lvl="1" eaLnBrk="1" hangingPunct="1"/>
            <a:r>
              <a:rPr lang="en-US" altLang="en-US" sz="2800" b="1" smtClean="0"/>
              <a:t>Creating the content</a:t>
            </a:r>
          </a:p>
        </p:txBody>
      </p:sp>
      <p:pic>
        <p:nvPicPr>
          <p:cNvPr id="27652" name="Picture 4" descr="C:\Program Files\Microsoft Office\Clipart\smbusbas\BD19903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19400"/>
            <a:ext cx="16002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Planning the publication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Determine the </a:t>
            </a:r>
            <a:r>
              <a:rPr lang="en-US" altLang="en-US" sz="2800" b="1" smtClean="0">
                <a:solidFill>
                  <a:srgbClr val="FF0000"/>
                </a:solidFill>
              </a:rPr>
              <a:t>purpose</a:t>
            </a:r>
            <a:r>
              <a:rPr lang="en-US" altLang="en-US" sz="2800" smtClean="0"/>
              <a:t> (provide info, sell a product, get a response, etc.)</a:t>
            </a:r>
          </a:p>
          <a:p>
            <a:pPr eaLnBrk="1" hangingPunct="1"/>
            <a:r>
              <a:rPr lang="en-US" altLang="en-US" sz="2800" smtClean="0"/>
              <a:t>Who is the </a:t>
            </a:r>
            <a:r>
              <a:rPr lang="en-US" altLang="en-US" sz="2800" b="1" smtClean="0">
                <a:solidFill>
                  <a:srgbClr val="FF0000"/>
                </a:solidFill>
              </a:rPr>
              <a:t>target audience</a:t>
            </a:r>
            <a:r>
              <a:rPr lang="en-US" altLang="en-US" sz="2800" smtClean="0"/>
              <a:t>?</a:t>
            </a:r>
          </a:p>
          <a:p>
            <a:pPr eaLnBrk="1" hangingPunct="1"/>
            <a:r>
              <a:rPr lang="en-US" altLang="en-US" sz="2800" smtClean="0"/>
              <a:t>What </a:t>
            </a:r>
            <a:r>
              <a:rPr lang="en-US" altLang="en-US" sz="2800" b="1" smtClean="0">
                <a:solidFill>
                  <a:srgbClr val="FF0000"/>
                </a:solidFill>
              </a:rPr>
              <a:t>format</a:t>
            </a:r>
            <a:r>
              <a:rPr lang="en-US" altLang="en-US" sz="2800" smtClean="0"/>
              <a:t> will be used?</a:t>
            </a:r>
          </a:p>
          <a:p>
            <a:pPr eaLnBrk="1" hangingPunct="1"/>
            <a:r>
              <a:rPr lang="en-US" altLang="en-US" sz="2800" smtClean="0"/>
              <a:t>What do you want your audience to do after reading the message?</a:t>
            </a:r>
          </a:p>
          <a:p>
            <a:pPr eaLnBrk="1" hangingPunct="1"/>
            <a:r>
              <a:rPr lang="en-US" altLang="en-US" sz="2800" smtClean="0"/>
              <a:t>Look at </a:t>
            </a:r>
            <a:r>
              <a:rPr lang="en-US" altLang="en-US" sz="2800" b="1" smtClean="0">
                <a:solidFill>
                  <a:srgbClr val="FF0000"/>
                </a:solidFill>
              </a:rPr>
              <a:t>examples</a:t>
            </a:r>
            <a:r>
              <a:rPr lang="en-US" altLang="en-US" sz="2800" smtClean="0"/>
              <a:t> for ideas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Creating the content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The most important goal in desktop publishing is to </a:t>
            </a:r>
            <a:r>
              <a:rPr lang="en-US" altLang="en-US" sz="2600" b="1" smtClean="0">
                <a:solidFill>
                  <a:srgbClr val="FF0000"/>
                </a:solidFill>
              </a:rPr>
              <a:t>get the message across</a:t>
            </a:r>
            <a:r>
              <a:rPr lang="en-US" altLang="en-US" sz="2600" b="1" smtClean="0"/>
              <a:t>!</a:t>
            </a:r>
            <a:endParaRPr lang="en-US" altLang="en-US" sz="2600" smtClean="0"/>
          </a:p>
          <a:p>
            <a:pPr lvl="1" eaLnBrk="1" hangingPunct="1"/>
            <a:r>
              <a:rPr lang="en-US" altLang="en-US" smtClean="0"/>
              <a:t>The most effective design won’t work if the content doesn’t get the message across.</a:t>
            </a:r>
          </a:p>
          <a:p>
            <a:pPr eaLnBrk="1" hangingPunct="1"/>
            <a:r>
              <a:rPr lang="en-US" altLang="en-US" sz="2600" smtClean="0"/>
              <a:t>Identify the </a:t>
            </a:r>
            <a:r>
              <a:rPr lang="en-US" altLang="en-US" sz="2600" b="1" smtClean="0">
                <a:solidFill>
                  <a:srgbClr val="FF0000"/>
                </a:solidFill>
              </a:rPr>
              <a:t>purpose</a:t>
            </a:r>
            <a:r>
              <a:rPr lang="en-US" altLang="en-US" sz="2600" smtClean="0"/>
              <a:t> and </a:t>
            </a:r>
            <a:r>
              <a:rPr lang="en-US" altLang="en-US" sz="2600" b="1" smtClean="0">
                <a:solidFill>
                  <a:srgbClr val="FF0000"/>
                </a:solidFill>
              </a:rPr>
              <a:t>organize</a:t>
            </a:r>
            <a:r>
              <a:rPr lang="en-US" altLang="en-US" sz="2600" smtClean="0"/>
              <a:t> materials.</a:t>
            </a:r>
          </a:p>
          <a:p>
            <a:pPr eaLnBrk="1" hangingPunct="1"/>
            <a:r>
              <a:rPr lang="en-US" altLang="en-US" sz="2600" b="1" smtClean="0">
                <a:solidFill>
                  <a:srgbClr val="FF0000"/>
                </a:solidFill>
              </a:rPr>
              <a:t>Prioritize</a:t>
            </a:r>
            <a:r>
              <a:rPr lang="en-US" altLang="en-US" sz="2600" b="1" smtClean="0"/>
              <a:t> </a:t>
            </a:r>
            <a:r>
              <a:rPr lang="en-US" altLang="en-US" sz="2600" smtClean="0"/>
              <a:t>information . . . what is most important?</a:t>
            </a:r>
          </a:p>
          <a:p>
            <a:pPr eaLnBrk="1" hangingPunct="1"/>
            <a:r>
              <a:rPr lang="en-US" altLang="en-US" sz="2600" b="1" smtClean="0">
                <a:solidFill>
                  <a:srgbClr val="FF0000"/>
                </a:solidFill>
              </a:rPr>
              <a:t>Clear</a:t>
            </a:r>
            <a:r>
              <a:rPr lang="en-US" altLang="en-US" sz="2600" b="1" smtClean="0"/>
              <a:t> </a:t>
            </a:r>
            <a:r>
              <a:rPr lang="en-US" altLang="en-US" sz="2600" smtClean="0"/>
              <a:t>and </a:t>
            </a:r>
            <a:r>
              <a:rPr lang="en-US" altLang="en-US" sz="2600" b="1" smtClean="0">
                <a:solidFill>
                  <a:srgbClr val="FF0000"/>
                </a:solidFill>
              </a:rPr>
              <a:t>organized</a:t>
            </a:r>
            <a:r>
              <a:rPr lang="en-US" altLang="en-US" sz="2600" smtClean="0"/>
              <a:t> information combined with </a:t>
            </a:r>
            <a:r>
              <a:rPr lang="en-US" altLang="en-US" sz="2600" b="1" smtClean="0">
                <a:solidFill>
                  <a:srgbClr val="FF0000"/>
                </a:solidFill>
              </a:rPr>
              <a:t>good design </a:t>
            </a:r>
            <a:r>
              <a:rPr lang="en-US" altLang="en-US" sz="2600" smtClean="0"/>
              <a:t>makes for an effective document.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Design Considerations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</a:t>
            </a:r>
            <a:r>
              <a:rPr lang="en-US" altLang="en-US" b="1" smtClean="0">
                <a:solidFill>
                  <a:srgbClr val="FF0000"/>
                </a:solidFill>
              </a:rPr>
              <a:t>feeling</a:t>
            </a:r>
            <a:r>
              <a:rPr lang="en-US" altLang="en-US" b="1" smtClean="0"/>
              <a:t> </a:t>
            </a:r>
            <a:r>
              <a:rPr lang="en-US" altLang="en-US" smtClean="0"/>
              <a:t>that the document is meant to convey?</a:t>
            </a:r>
          </a:p>
          <a:p>
            <a:pPr eaLnBrk="1" hangingPunct="1"/>
            <a:r>
              <a:rPr lang="en-US" altLang="en-US" smtClean="0"/>
              <a:t>What is the </a:t>
            </a:r>
            <a:r>
              <a:rPr lang="en-US" altLang="en-US" b="1" smtClean="0">
                <a:solidFill>
                  <a:srgbClr val="FF0000"/>
                </a:solidFill>
              </a:rPr>
              <a:t>most important information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and how can it be emphasized so that the reader can easily identify the </a:t>
            </a:r>
            <a:r>
              <a:rPr lang="en-US" altLang="en-US" b="1" smtClean="0">
                <a:solidFill>
                  <a:srgbClr val="FF0000"/>
                </a:solidFill>
              </a:rPr>
              <a:t>purpose</a:t>
            </a:r>
            <a:r>
              <a:rPr lang="en-US" altLang="en-US" smtClean="0"/>
              <a:t> of the document?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</a:t>
            </a:r>
            <a:r>
              <a:rPr lang="en-US" altLang="en-US" b="1" smtClean="0">
                <a:solidFill>
                  <a:srgbClr val="FF0000"/>
                </a:solidFill>
              </a:rPr>
              <a:t>different types of information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are to be presented and how can these be distinguished, yet kept consistent?</a:t>
            </a:r>
          </a:p>
          <a:p>
            <a:pPr eaLnBrk="1" hangingPunct="1"/>
            <a:r>
              <a:rPr lang="en-US" altLang="en-US" smtClean="0"/>
              <a:t>How much </a:t>
            </a:r>
            <a:r>
              <a:rPr lang="en-US" altLang="en-US" b="1" smtClean="0">
                <a:solidFill>
                  <a:srgbClr val="FF0000"/>
                </a:solidFill>
              </a:rPr>
              <a:t>space</a:t>
            </a:r>
            <a:r>
              <a:rPr lang="en-US" altLang="en-US" smtClean="0"/>
              <a:t> is available?</a:t>
            </a:r>
          </a:p>
        </p:txBody>
      </p:sp>
      <p:pic>
        <p:nvPicPr>
          <p:cNvPr id="30725" name="Picture 5" descr="C:\Program Files\Microsoft Office\Clipart\standard\stddir1\BD0501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00600"/>
            <a:ext cx="14478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  <p:bldP spid="3072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96313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Thumbnail sketches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8100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 </a:t>
            </a:r>
            <a:r>
              <a:rPr lang="en-US" altLang="en-US" sz="2800" b="1" smtClean="0">
                <a:solidFill>
                  <a:srgbClr val="FF0000"/>
                </a:solidFill>
              </a:rPr>
              <a:t>thumbnail sketch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/>
              <a:t>is a miniature draft of the document . . . a sketch of what you want the document to look like</a:t>
            </a:r>
          </a:p>
          <a:p>
            <a:pPr eaLnBrk="1" hangingPunct="1"/>
            <a:r>
              <a:rPr lang="en-US" altLang="en-US" sz="2800" smtClean="0"/>
              <a:t>Be careful of </a:t>
            </a:r>
            <a:r>
              <a:rPr lang="en-US" altLang="en-US" sz="2800" b="1" smtClean="0">
                <a:solidFill>
                  <a:srgbClr val="FF0000"/>
                </a:solidFill>
              </a:rPr>
              <a:t>overdesigning</a:t>
            </a:r>
            <a:r>
              <a:rPr lang="en-US" altLang="en-US" sz="2800" smtClean="0"/>
              <a:t> . . . that is a tendency of beginners in dtp.</a:t>
            </a:r>
          </a:p>
        </p:txBody>
      </p:sp>
      <p:grpSp>
        <p:nvGrpSpPr>
          <p:cNvPr id="2" name="ClipArt Placeholder 5"/>
          <p:cNvGrpSpPr>
            <a:grpSpLocks noGrp="1"/>
          </p:cNvGrpSpPr>
          <p:nvPr/>
        </p:nvGrpSpPr>
        <p:grpSpPr bwMode="auto">
          <a:xfrm>
            <a:off x="5029200" y="2362200"/>
            <a:ext cx="3352800" cy="3352800"/>
            <a:chOff x="5486400" y="1905000"/>
            <a:chExt cx="2362200" cy="2731532"/>
          </a:xfrm>
        </p:grpSpPr>
        <p:pic>
          <p:nvPicPr>
            <p:cNvPr id="16389" name="Picture 5" descr="Business card thumbnail sketch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1905000"/>
              <a:ext cx="2286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0" name="TextBox 7"/>
            <p:cNvSpPr txBox="1">
              <a:spLocks noChangeArrowheads="1"/>
            </p:cNvSpPr>
            <p:nvPr/>
          </p:nvSpPr>
          <p:spPr bwMode="auto">
            <a:xfrm>
              <a:off x="5562600" y="4267200"/>
              <a:ext cx="2286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/>
                <a:t>Thumbnail Sketches</a:t>
              </a:r>
            </a:p>
          </p:txBody>
        </p:sp>
      </p:grp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672</TotalTime>
  <Words>1261</Words>
  <Application>Microsoft Office PowerPoint</Application>
  <PresentationFormat>On-screen Show (4:3)</PresentationFormat>
  <Paragraphs>148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Century Schoolbook</vt:lpstr>
      <vt:lpstr>Comic Sans MS</vt:lpstr>
      <vt:lpstr>Times New Roman</vt:lpstr>
      <vt:lpstr>Wingdings</vt:lpstr>
      <vt:lpstr>Wingdings 2</vt:lpstr>
      <vt:lpstr>Oriel</vt:lpstr>
      <vt:lpstr>Desktop Publishing</vt:lpstr>
      <vt:lpstr>What is desktop publishing?</vt:lpstr>
      <vt:lpstr>Desktop Publishing Beginnings</vt:lpstr>
      <vt:lpstr>In-house dtp benefits</vt:lpstr>
      <vt:lpstr>The desktop publishing process</vt:lpstr>
      <vt:lpstr>Planning the publication</vt:lpstr>
      <vt:lpstr>Creating the content</vt:lpstr>
      <vt:lpstr>Design Considerations</vt:lpstr>
      <vt:lpstr>Thumbnail sketches</vt:lpstr>
      <vt:lpstr>Design Concepts/Elements</vt:lpstr>
      <vt:lpstr>Focus</vt:lpstr>
      <vt:lpstr>Graphic elements help provide focus</vt:lpstr>
      <vt:lpstr>Pointers with graphic elements</vt:lpstr>
      <vt:lpstr>Creating Balance</vt:lpstr>
      <vt:lpstr>Proportion</vt:lpstr>
      <vt:lpstr>Contrast</vt:lpstr>
      <vt:lpstr>More about contrast!</vt:lpstr>
      <vt:lpstr>Directional Flow</vt:lpstr>
      <vt:lpstr>Consistency</vt:lpstr>
      <vt:lpstr>Color</vt:lpstr>
      <vt:lpstr>More about color!</vt:lpstr>
      <vt:lpstr>Repetition</vt:lpstr>
      <vt:lpstr>Alignment</vt:lpstr>
      <vt:lpstr>Proximity</vt:lpstr>
      <vt:lpstr>Putting it all together!</vt:lpstr>
    </vt:vector>
  </TitlesOfParts>
  <Company>PSD17J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Publishing</dc:title>
  <dc:creator>vanmsue</dc:creator>
  <cp:lastModifiedBy>Nicole Stueve</cp:lastModifiedBy>
  <cp:revision>106</cp:revision>
  <cp:lastPrinted>1601-01-01T00:00:00Z</cp:lastPrinted>
  <dcterms:created xsi:type="dcterms:W3CDTF">2006-03-08T16:46:36Z</dcterms:created>
  <dcterms:modified xsi:type="dcterms:W3CDTF">2017-11-28T18:34:25Z</dcterms:modified>
</cp:coreProperties>
</file>