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3" r:id="rId4"/>
    <p:sldId id="264" r:id="rId5"/>
    <p:sldId id="258" r:id="rId6"/>
    <p:sldId id="265" r:id="rId7"/>
    <p:sldId id="259" r:id="rId8"/>
    <p:sldId id="262"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1301"/>
    <a:srgbClr val="F62E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050" y="-84"/>
      </p:cViewPr>
      <p:guideLst>
        <p:guide orient="horz" pos="2160"/>
        <p:guide pos="2880"/>
      </p:guideLst>
    </p:cSldViewPr>
  </p:slideViewPr>
  <p:outlineViewPr>
    <p:cViewPr>
      <p:scale>
        <a:sx n="33" d="100"/>
        <a:sy n="33" d="100"/>
      </p:scale>
      <p:origin x="0" y="43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4CBEAF9-9E58-4CC8-A6FF-6DD8A58DEEA4}" type="datetimeFigureOut">
              <a:rPr lang="en-US" smtClean="0"/>
              <a:pPr/>
              <a:t>4/1/2013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1215833-89E4-4346-A012-0C4B71A90A7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6BA270-D4D4-42BC-AABE-A229167D9A5B}"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15833-89E4-4346-A012-0C4B71A90A70}" type="slidenum">
              <a:rPr lang="en-US" smtClean="0"/>
              <a:t>‹#›</a:t>
            </a:fld>
            <a:endParaRPr lang="en-US"/>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E6BA270-D4D4-42BC-AABE-A229167D9A5B}" type="datetimeFigureOut">
              <a:rPr lang="en-US" smtClean="0"/>
              <a:t>4/1/2013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1215833-89E4-4346-A012-0C4B71A90A7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E6BA270-D4D4-42BC-AABE-A229167D9A5B}"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1215833-89E4-4346-A012-0C4B71A90A7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E6BA270-D4D4-42BC-AABE-A229167D9A5B}" type="datetimeFigureOut">
              <a:rPr lang="en-US" smtClean="0"/>
              <a:t>4/1/2013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1215833-89E4-4346-A012-0C4B71A90A7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E6BA270-D4D4-42BC-AABE-A229167D9A5B}" type="datetimeFigureOut">
              <a:rPr lang="en-US" smtClean="0"/>
              <a:t>4/1/2013</a:t>
            </a:fld>
            <a:endParaRPr lang="en-US"/>
          </a:p>
        </p:txBody>
      </p:sp>
      <p:sp>
        <p:nvSpPr>
          <p:cNvPr id="10" name="Slide Number Placeholder 9"/>
          <p:cNvSpPr>
            <a:spLocks noGrp="1"/>
          </p:cNvSpPr>
          <p:nvPr>
            <p:ph type="sldNum" sz="quarter" idx="16"/>
          </p:nvPr>
        </p:nvSpPr>
        <p:spPr/>
        <p:txBody>
          <a:bodyPr rtlCol="0"/>
          <a:lstStyle/>
          <a:p>
            <a:fld id="{81215833-89E4-4346-A012-0C4B71A90A7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E6BA270-D4D4-42BC-AABE-A229167D9A5B}" type="datetimeFigureOut">
              <a:rPr lang="en-US" smtClean="0"/>
              <a:t>4/1/2013</a:t>
            </a:fld>
            <a:endParaRPr lang="en-US"/>
          </a:p>
        </p:txBody>
      </p:sp>
      <p:sp>
        <p:nvSpPr>
          <p:cNvPr id="12" name="Slide Number Placeholder 11"/>
          <p:cNvSpPr>
            <a:spLocks noGrp="1"/>
          </p:cNvSpPr>
          <p:nvPr>
            <p:ph type="sldNum" sz="quarter" idx="16"/>
          </p:nvPr>
        </p:nvSpPr>
        <p:spPr/>
        <p:txBody>
          <a:bodyPr rtlCol="0"/>
          <a:lstStyle/>
          <a:p>
            <a:fld id="{81215833-89E4-4346-A012-0C4B71A90A7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6BA270-D4D4-42BC-AABE-A229167D9A5B}" type="datetimeFigureOut">
              <a:rPr lang="en-US" smtClean="0"/>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1215833-89E4-4346-A012-0C4B71A90A70}" type="slidenum">
              <a:rPr lang="en-US" smtClean="0"/>
              <a:t>‹#›</a:t>
            </a:fld>
            <a:endParaRPr lang="en-US"/>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BA270-D4D4-42BC-AABE-A229167D9A5B}" type="datetimeFigureOut">
              <a:rPr lang="en-US" smtClean="0"/>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1215833-89E4-4346-A012-0C4B71A90A70}" type="slidenum">
              <a:rPr lang="en-US" smtClean="0"/>
              <a:t>‹#›</a:t>
            </a:fld>
            <a:endParaRPr lang="en-US"/>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6BA270-D4D4-42BC-AABE-A229167D9A5B}"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1215833-89E4-4346-A012-0C4B71A90A7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E6BA270-D4D4-42BC-AABE-A229167D9A5B}" type="datetimeFigureOut">
              <a:rPr lang="en-US" smtClean="0"/>
              <a:t>4/1/2013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1215833-89E4-4346-A012-0C4B71A90A7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E6BA270-D4D4-42BC-AABE-A229167D9A5B}" type="datetimeFigureOut">
              <a:rPr lang="en-US" smtClean="0"/>
              <a:t>4/1/2013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1215833-89E4-4346-A012-0C4B71A90A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ipe dir="u"/>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Contrast_(vi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7086600" cy="1828800"/>
          </a:xfrm>
        </p:spPr>
        <p:txBody>
          <a:bodyPr>
            <a:normAutofit/>
          </a:bodyPr>
          <a:lstStyle/>
          <a:p>
            <a:r>
              <a:rPr lang="en-US" dirty="0" smtClean="0">
                <a:solidFill>
                  <a:schemeClr val="tx1"/>
                </a:solidFill>
              </a:rPr>
              <a:t>Design concepts  and</a:t>
            </a:r>
            <a:br>
              <a:rPr lang="en-US" dirty="0" smtClean="0">
                <a:solidFill>
                  <a:schemeClr val="tx1"/>
                </a:solidFill>
              </a:rPr>
            </a:br>
            <a:r>
              <a:rPr lang="en-US" dirty="0" smtClean="0">
                <a:solidFill>
                  <a:schemeClr val="tx1"/>
                </a:solidFill>
              </a:rPr>
              <a:t>selection tools</a:t>
            </a:r>
            <a:endParaRPr lang="en-US"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lstStyle/>
          <a:p>
            <a:r>
              <a:rPr lang="en-US" dirty="0" smtClean="0">
                <a:solidFill>
                  <a:schemeClr val="accent1">
                    <a:lumMod val="75000"/>
                  </a:schemeClr>
                </a:solidFill>
                <a:latin typeface="Adobe Caslon Pro" pitchFamily="18" charset="0"/>
              </a:rPr>
              <a:t>MOVING SELECTIONS</a:t>
            </a:r>
            <a:endParaRPr lang="en-US" dirty="0">
              <a:solidFill>
                <a:schemeClr val="accent1">
                  <a:lumMod val="75000"/>
                </a:schemeClr>
              </a:solidFill>
              <a:latin typeface="Adobe Caslon Pro" pitchFamily="18" charset="0"/>
            </a:endParaRPr>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n-US" b="1" dirty="0" smtClean="0"/>
              <a:t>Transform controls: </a:t>
            </a:r>
            <a:r>
              <a:rPr lang="en-US" dirty="0" smtClean="0"/>
              <a:t>size handling bars</a:t>
            </a:r>
          </a:p>
          <a:p>
            <a:r>
              <a:rPr lang="en-US" b="1" dirty="0" smtClean="0"/>
              <a:t>Bounding box: </a:t>
            </a:r>
            <a:r>
              <a:rPr lang="en-US" dirty="0" smtClean="0"/>
              <a:t>border with size handlings around a selection.</a:t>
            </a:r>
          </a:p>
          <a:p>
            <a:r>
              <a:rPr lang="en-US" b="1" dirty="0" smtClean="0"/>
              <a:t>Reference point: </a:t>
            </a:r>
            <a:r>
              <a:rPr lang="en-US" dirty="0" smtClean="0"/>
              <a:t>displays the center of the image. You will then have options available in the transformation mode.</a:t>
            </a:r>
          </a:p>
          <a:p>
            <a:r>
              <a:rPr lang="en-US" dirty="0" smtClean="0"/>
              <a:t>Transfer Mode:</a:t>
            </a:r>
          </a:p>
          <a:p>
            <a:pPr lvl="1"/>
            <a:r>
              <a:rPr lang="en-US" dirty="0" smtClean="0"/>
              <a:t>Scale</a:t>
            </a:r>
          </a:p>
          <a:p>
            <a:pPr lvl="1"/>
            <a:r>
              <a:rPr lang="en-US" dirty="0" smtClean="0"/>
              <a:t>Skew</a:t>
            </a:r>
          </a:p>
          <a:p>
            <a:pPr lvl="1"/>
            <a:r>
              <a:rPr lang="en-US" dirty="0" smtClean="0"/>
              <a:t>Rotate</a:t>
            </a:r>
          </a:p>
          <a:p>
            <a:pPr lvl="1"/>
            <a:r>
              <a:rPr lang="en-US" dirty="0" smtClean="0"/>
              <a:t>Distort</a:t>
            </a:r>
          </a:p>
          <a:p>
            <a:pPr lvl="1"/>
            <a:r>
              <a:rPr lang="en-US" dirty="0" smtClean="0"/>
              <a:t>Warp</a:t>
            </a:r>
          </a:p>
          <a:p>
            <a:pPr lvl="1"/>
            <a:r>
              <a:rPr lang="en-US" dirty="0" smtClean="0"/>
              <a:t>Perspective</a:t>
            </a:r>
          </a:p>
          <a:p>
            <a:pPr lvl="1"/>
            <a:r>
              <a:rPr lang="en-US" dirty="0" smtClean="0"/>
              <a:t>Flip Horizontal/Vertical</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4038600" y="3352800"/>
            <a:ext cx="4911558" cy="3352800"/>
          </a:xfrm>
          <a:prstGeom prst="rect">
            <a:avLst/>
          </a:prstGeom>
          <a:noFill/>
          <a:ln w="12700" cap="sq" cmpd="sng">
            <a:noFill/>
            <a:prstDash val="solid"/>
            <a:miter lim="800000"/>
            <a:headEnd type="none" w="sm" len="sm"/>
            <a:tailEnd type="none" w="sm" len="sm"/>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0" dur="500"/>
                                        <p:tgtEl>
                                          <p:spTgt spid="3">
                                            <p:txEl>
                                              <p:pRg st="4" end="4"/>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3" dur="500"/>
                                        <p:tgtEl>
                                          <p:spTgt spid="3">
                                            <p:txEl>
                                              <p:pRg st="5" end="5"/>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9" dur="500"/>
                                        <p:tgtEl>
                                          <p:spTgt spid="3">
                                            <p:txEl>
                                              <p:pRg st="7" end="7"/>
                                            </p:txEl>
                                          </p:spTgt>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2" dur="500"/>
                                        <p:tgtEl>
                                          <p:spTgt spid="3">
                                            <p:txEl>
                                              <p:pRg st="8" end="8"/>
                                            </p:txEl>
                                          </p:spTgt>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5" dur="500"/>
                                        <p:tgtEl>
                                          <p:spTgt spid="3">
                                            <p:txEl>
                                              <p:pRg st="9" end="9"/>
                                            </p:txEl>
                                          </p:spTgt>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8" dur="500"/>
                                        <p:tgtEl>
                                          <p:spTgt spid="3">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nodeType="clickEffect">
                                  <p:stCondLst>
                                    <p:cond delay="0"/>
                                  </p:stCondLst>
                                  <p:childTnLst>
                                    <p:set>
                                      <p:cBhvr>
                                        <p:cTn id="52" dur="1" fill="hold">
                                          <p:stCondLst>
                                            <p:cond delay="0"/>
                                          </p:stCondLst>
                                        </p:cTn>
                                        <p:tgtEl>
                                          <p:spTgt spid="2051"/>
                                        </p:tgtEl>
                                        <p:attrNameLst>
                                          <p:attrName>style.visibility</p:attrName>
                                        </p:attrNameLst>
                                      </p:cBhvr>
                                      <p:to>
                                        <p:strVal val="visible"/>
                                      </p:to>
                                    </p:set>
                                    <p:animEffect transition="in" filter="randombar(horizontal)">
                                      <p:cBhvr>
                                        <p:cTn id="5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990600"/>
          </a:xfrm>
        </p:spPr>
        <p:txBody>
          <a:bodyPr/>
          <a:lstStyle/>
          <a:p>
            <a:r>
              <a:rPr lang="en-US" dirty="0" smtClean="0">
                <a:solidFill>
                  <a:schemeClr val="accent1">
                    <a:lumMod val="75000"/>
                  </a:schemeClr>
                </a:solidFill>
              </a:rPr>
              <a:t>CONTRAST</a:t>
            </a:r>
            <a:endParaRPr lang="en-US"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US" dirty="0" smtClean="0">
                <a:solidFill>
                  <a:schemeClr val="tx1"/>
                </a:solidFill>
              </a:rPr>
              <a:t>Contrast can be </a:t>
            </a:r>
            <a:r>
              <a:rPr lang="en-US" dirty="0" smtClean="0">
                <a:solidFill>
                  <a:schemeClr val="tx1"/>
                </a:solidFill>
                <a:hlinkClick r:id="rId2"/>
              </a:rPr>
              <a:t>defined</a:t>
            </a:r>
            <a:r>
              <a:rPr lang="en-US" dirty="0" smtClean="0">
                <a:solidFill>
                  <a:schemeClr val="tx1"/>
                </a:solidFill>
              </a:rPr>
              <a:t> as </a:t>
            </a:r>
            <a:r>
              <a:rPr lang="en-US" i="1" dirty="0" smtClean="0">
                <a:solidFill>
                  <a:schemeClr val="tx1"/>
                </a:solidFill>
              </a:rPr>
              <a:t>“the difference in visual properties that makes an object (or its representation in an image) distinguishable from other objects and the background.”</a:t>
            </a:r>
            <a:r>
              <a:rPr lang="en-US" dirty="0" smtClean="0">
                <a:solidFill>
                  <a:schemeClr val="tx1"/>
                </a:solidFill>
              </a:rPr>
              <a:t> </a:t>
            </a:r>
            <a:endParaRPr lang="en-US" b="1" dirty="0" smtClean="0">
              <a:solidFill>
                <a:schemeClr val="tx1"/>
              </a:solidFill>
            </a:endParaRPr>
          </a:p>
          <a:p>
            <a:r>
              <a:rPr lang="en-US" b="1" dirty="0" smtClean="0">
                <a:solidFill>
                  <a:schemeClr val="tx1"/>
                </a:solidFill>
              </a:rPr>
              <a:t>Contrast</a:t>
            </a:r>
            <a:r>
              <a:rPr lang="en-US" dirty="0" smtClean="0">
                <a:solidFill>
                  <a:schemeClr val="tx1"/>
                </a:solidFill>
              </a:rPr>
              <a:t> is greatest for close objects. Distant objects have less contrast in them and less to their surroundings</a:t>
            </a:r>
            <a:r>
              <a:rPr lang="en-US" dirty="0" smtClean="0">
                <a:solidFill>
                  <a:schemeClr val="tx1"/>
                </a:solidFill>
              </a:rPr>
              <a:t>.</a:t>
            </a:r>
            <a:endParaRPr lang="en-US" dirty="0">
              <a:solidFill>
                <a:schemeClr val="tx1"/>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COLOR CONTRAST</a:t>
            </a:r>
            <a:endParaRPr lang="en-US" dirty="0">
              <a:solidFill>
                <a:schemeClr val="accent1">
                  <a:lumMod val="75000"/>
                </a:schemeClr>
              </a:solidFill>
            </a:endParaRPr>
          </a:p>
        </p:txBody>
      </p:sp>
      <p:sp>
        <p:nvSpPr>
          <p:cNvPr id="5" name="Content Placeholder 4"/>
          <p:cNvSpPr>
            <a:spLocks noGrp="1"/>
          </p:cNvSpPr>
          <p:nvPr>
            <p:ph sz="quarter" idx="1"/>
          </p:nvPr>
        </p:nvSpPr>
        <p:spPr>
          <a:xfrm>
            <a:off x="609600" y="1589567"/>
            <a:ext cx="4343400" cy="4572000"/>
          </a:xfrm>
        </p:spPr>
        <p:txBody>
          <a:bodyPr/>
          <a:lstStyle/>
          <a:p>
            <a:r>
              <a:rPr lang="en-US" dirty="0" smtClean="0"/>
              <a:t>Bright, vibrant colors over black background</a:t>
            </a:r>
            <a:endParaRPr lang="en-US" dirty="0"/>
          </a:p>
        </p:txBody>
      </p:sp>
      <p:pic>
        <p:nvPicPr>
          <p:cNvPr id="32772" name="Picture 4" descr="Caviar"/>
          <p:cNvPicPr>
            <a:picLocks noChangeAspect="1" noChangeArrowheads="1"/>
          </p:cNvPicPr>
          <p:nvPr/>
        </p:nvPicPr>
        <p:blipFill>
          <a:blip r:embed="rId2" cstate="print"/>
          <a:srcRect/>
          <a:stretch>
            <a:fillRect/>
          </a:stretch>
        </p:blipFill>
        <p:spPr bwMode="auto">
          <a:xfrm>
            <a:off x="5105400" y="1371600"/>
            <a:ext cx="3857625" cy="2943225"/>
          </a:xfrm>
          <a:prstGeom prst="rect">
            <a:avLst/>
          </a:prstGeom>
          <a:noFill/>
        </p:spPr>
      </p:pic>
      <p:pic>
        <p:nvPicPr>
          <p:cNvPr id="32774" name="Picture 6" descr="ipod"/>
          <p:cNvPicPr>
            <a:picLocks noChangeAspect="1" noChangeArrowheads="1"/>
          </p:cNvPicPr>
          <p:nvPr/>
        </p:nvPicPr>
        <p:blipFill>
          <a:blip r:embed="rId3" cstate="print"/>
          <a:srcRect/>
          <a:stretch>
            <a:fillRect/>
          </a:stretch>
        </p:blipFill>
        <p:spPr bwMode="auto">
          <a:xfrm>
            <a:off x="5181600" y="4267200"/>
            <a:ext cx="3825744" cy="2314576"/>
          </a:xfrm>
          <a:prstGeom prst="rect">
            <a:avLst/>
          </a:prstGeom>
          <a:noFill/>
        </p:spPr>
      </p:pic>
      <p:pic>
        <p:nvPicPr>
          <p:cNvPr id="32770" name="Picture 2" descr="tekroc"/>
          <p:cNvPicPr>
            <a:picLocks noChangeAspect="1" noChangeArrowheads="1"/>
          </p:cNvPicPr>
          <p:nvPr/>
        </p:nvPicPr>
        <p:blipFill>
          <a:blip r:embed="rId4" cstate="print"/>
          <a:srcRect t="12800" r="16748" b="36000"/>
          <a:stretch>
            <a:fillRect/>
          </a:stretch>
        </p:blipFill>
        <p:spPr bwMode="auto">
          <a:xfrm>
            <a:off x="152400" y="3581400"/>
            <a:ext cx="4876800" cy="24384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2772"/>
                                        </p:tgtEl>
                                        <p:attrNameLst>
                                          <p:attrName>style.visibility</p:attrName>
                                        </p:attrNameLst>
                                      </p:cBhvr>
                                      <p:to>
                                        <p:strVal val="visible"/>
                                      </p:to>
                                    </p:set>
                                    <p:animEffect transition="in" filter="randombar(horizontal)">
                                      <p:cBhvr>
                                        <p:cTn id="17" dur="500"/>
                                        <p:tgtEl>
                                          <p:spTgt spid="3277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2770"/>
                                        </p:tgtEl>
                                        <p:attrNameLst>
                                          <p:attrName>style.visibility</p:attrName>
                                        </p:attrNameLst>
                                      </p:cBhvr>
                                      <p:to>
                                        <p:strVal val="visible"/>
                                      </p:to>
                                    </p:set>
                                    <p:animEffect transition="in" filter="randombar(horizontal)">
                                      <p:cBhvr>
                                        <p:cTn id="22" dur="500"/>
                                        <p:tgtEl>
                                          <p:spTgt spid="3277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2774"/>
                                        </p:tgtEl>
                                        <p:attrNameLst>
                                          <p:attrName>style.visibility</p:attrName>
                                        </p:attrNameLst>
                                      </p:cBhvr>
                                      <p:to>
                                        <p:strVal val="visible"/>
                                      </p:to>
                                    </p:set>
                                    <p:animEffect transition="in" filter="randombar(horizontal)">
                                      <p:cBhvr>
                                        <p:cTn id="27" dur="500"/>
                                        <p:tgtEl>
                                          <p:spTgt spid="3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SIZE CONTRAST</a:t>
            </a:r>
            <a:endParaRPr lang="en-US" dirty="0">
              <a:solidFill>
                <a:schemeClr val="accent1">
                  <a:lumMod val="75000"/>
                </a:schemeClr>
              </a:solidFill>
            </a:endParaRPr>
          </a:p>
        </p:txBody>
      </p:sp>
      <p:sp>
        <p:nvSpPr>
          <p:cNvPr id="3" name="Content Placeholder 2"/>
          <p:cNvSpPr>
            <a:spLocks noGrp="1"/>
          </p:cNvSpPr>
          <p:nvPr>
            <p:ph sz="quarter" idx="1"/>
          </p:nvPr>
        </p:nvSpPr>
        <p:spPr>
          <a:xfrm>
            <a:off x="609600" y="1589567"/>
            <a:ext cx="4724400" cy="1839433"/>
          </a:xfrm>
        </p:spPr>
        <p:txBody>
          <a:bodyPr>
            <a:normAutofit fontScale="77500" lnSpcReduction="20000"/>
          </a:bodyPr>
          <a:lstStyle/>
          <a:p>
            <a:r>
              <a:rPr lang="en-US" dirty="0" smtClean="0"/>
              <a:t>The size of important elements in relations to the rest of the page can set them apart nicely. This can be done with large typography, graphical elements or call to action buttons. </a:t>
            </a:r>
            <a:endParaRPr lang="en-US" dirty="0"/>
          </a:p>
        </p:txBody>
      </p:sp>
      <p:pic>
        <p:nvPicPr>
          <p:cNvPr id="33794" name="Picture 2" descr="madebywater"/>
          <p:cNvPicPr>
            <a:picLocks noChangeAspect="1" noChangeArrowheads="1"/>
          </p:cNvPicPr>
          <p:nvPr/>
        </p:nvPicPr>
        <p:blipFill>
          <a:blip r:embed="rId2" cstate="print"/>
          <a:srcRect/>
          <a:stretch>
            <a:fillRect/>
          </a:stretch>
        </p:blipFill>
        <p:spPr bwMode="auto">
          <a:xfrm>
            <a:off x="4249420" y="2895600"/>
            <a:ext cx="4894580" cy="3581400"/>
          </a:xfrm>
          <a:prstGeom prst="rect">
            <a:avLst/>
          </a:prstGeom>
          <a:noFill/>
        </p:spPr>
      </p:pic>
      <p:pic>
        <p:nvPicPr>
          <p:cNvPr id="33796" name="Picture 4" descr="im not normal"/>
          <p:cNvPicPr>
            <a:picLocks noChangeAspect="1" noChangeArrowheads="1"/>
          </p:cNvPicPr>
          <p:nvPr/>
        </p:nvPicPr>
        <p:blipFill>
          <a:blip r:embed="rId3" cstate="print">
            <a:clrChange>
              <a:clrFrom>
                <a:srgbClr val="FFFFFF"/>
              </a:clrFrom>
              <a:clrTo>
                <a:srgbClr val="FFFFFF">
                  <a:alpha val="0"/>
                </a:srgbClr>
              </a:clrTo>
            </a:clrChange>
          </a:blip>
          <a:srcRect l="7164" r="8060" b="56364"/>
          <a:stretch>
            <a:fillRect/>
          </a:stretch>
        </p:blipFill>
        <p:spPr bwMode="auto">
          <a:xfrm>
            <a:off x="4495800" y="762000"/>
            <a:ext cx="4495800" cy="1899634"/>
          </a:xfrm>
          <a:prstGeom prst="rect">
            <a:avLst/>
          </a:prstGeom>
          <a:noFill/>
        </p:spPr>
      </p:pic>
      <p:pic>
        <p:nvPicPr>
          <p:cNvPr id="33798" name="Picture 6" descr="red bowl"/>
          <p:cNvPicPr>
            <a:picLocks noChangeAspect="1" noChangeArrowheads="1"/>
          </p:cNvPicPr>
          <p:nvPr/>
        </p:nvPicPr>
        <p:blipFill>
          <a:blip r:embed="rId4" cstate="print"/>
          <a:srcRect/>
          <a:stretch>
            <a:fillRect/>
          </a:stretch>
        </p:blipFill>
        <p:spPr bwMode="auto">
          <a:xfrm>
            <a:off x="457200" y="3581400"/>
            <a:ext cx="3713018" cy="30480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3796"/>
                                        </p:tgtEl>
                                        <p:attrNameLst>
                                          <p:attrName>style.visibility</p:attrName>
                                        </p:attrNameLst>
                                      </p:cBhvr>
                                      <p:to>
                                        <p:strVal val="visible"/>
                                      </p:to>
                                    </p:set>
                                    <p:animEffect transition="in" filter="randombar(horizontal)">
                                      <p:cBhvr>
                                        <p:cTn id="17" dur="500"/>
                                        <p:tgtEl>
                                          <p:spTgt spid="3379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3798"/>
                                        </p:tgtEl>
                                        <p:attrNameLst>
                                          <p:attrName>style.visibility</p:attrName>
                                        </p:attrNameLst>
                                      </p:cBhvr>
                                      <p:to>
                                        <p:strVal val="visible"/>
                                      </p:to>
                                    </p:set>
                                    <p:animEffect transition="in" filter="randombar(horizontal)">
                                      <p:cBhvr>
                                        <p:cTn id="22" dur="500"/>
                                        <p:tgtEl>
                                          <p:spTgt spid="3379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3794"/>
                                        </p:tgtEl>
                                        <p:attrNameLst>
                                          <p:attrName>style.visibility</p:attrName>
                                        </p:attrNameLst>
                                      </p:cBhvr>
                                      <p:to>
                                        <p:strVal val="visible"/>
                                      </p:to>
                                    </p:set>
                                    <p:animEffect transition="in" filter="randombar(horizontal)">
                                      <p:cBhvr>
                                        <p:cTn id="2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990600"/>
          </a:xfrm>
        </p:spPr>
        <p:txBody>
          <a:bodyPr/>
          <a:lstStyle/>
          <a:p>
            <a:r>
              <a:rPr lang="en-US" dirty="0" smtClean="0">
                <a:solidFill>
                  <a:schemeClr val="accent1">
                    <a:lumMod val="75000"/>
                  </a:schemeClr>
                </a:solidFill>
              </a:rPr>
              <a:t>REPETITION </a:t>
            </a:r>
            <a:endParaRPr lang="en-US" dirty="0">
              <a:solidFill>
                <a:schemeClr val="accent1">
                  <a:lumMod val="75000"/>
                </a:schemeClr>
              </a:solidFill>
            </a:endParaRPr>
          </a:p>
        </p:txBody>
      </p:sp>
      <p:sp>
        <p:nvSpPr>
          <p:cNvPr id="3" name="Content Placeholder 2"/>
          <p:cNvSpPr>
            <a:spLocks noGrp="1"/>
          </p:cNvSpPr>
          <p:nvPr>
            <p:ph sz="quarter" idx="1"/>
          </p:nvPr>
        </p:nvSpPr>
        <p:spPr>
          <a:xfrm>
            <a:off x="304800" y="1600200"/>
            <a:ext cx="4495800" cy="4724400"/>
          </a:xfrm>
        </p:spPr>
        <p:txBody>
          <a:bodyPr>
            <a:normAutofit fontScale="92500" lnSpcReduction="10000"/>
          </a:bodyPr>
          <a:lstStyle/>
          <a:p>
            <a:r>
              <a:rPr lang="en-US" dirty="0" smtClean="0"/>
              <a:t>Just choose a color, a shape, a pattern, or a technique, and repeat it one or more times on a layout. It’s really that simple. </a:t>
            </a:r>
          </a:p>
          <a:p>
            <a:r>
              <a:rPr lang="en-US" dirty="0" smtClean="0"/>
              <a:t>The concept of </a:t>
            </a:r>
            <a:r>
              <a:rPr lang="en-US" b="1" dirty="0" smtClean="0"/>
              <a:t>repetition</a:t>
            </a:r>
            <a:r>
              <a:rPr lang="en-US" dirty="0" smtClean="0"/>
              <a:t> says that you </a:t>
            </a:r>
            <a:r>
              <a:rPr lang="en-US" b="1" dirty="0" smtClean="0"/>
              <a:t>repeat design elements throughout the entire piece</a:t>
            </a:r>
            <a:r>
              <a:rPr lang="en-US" dirty="0" smtClean="0"/>
              <a:t>. The element can be a font style, graphic, line, icons, colors, the list is endless. </a:t>
            </a:r>
            <a:endParaRPr lang="en-US" dirty="0"/>
          </a:p>
        </p:txBody>
      </p:sp>
      <p:pic>
        <p:nvPicPr>
          <p:cNvPr id="5122" name="Picture 2" descr="Silverbackapp.com"/>
          <p:cNvPicPr>
            <a:picLocks noGrp="1" noChangeAspect="1" noChangeArrowheads="1"/>
          </p:cNvPicPr>
          <p:nvPr>
            <p:ph sz="quarter" idx="2"/>
          </p:nvPr>
        </p:nvPicPr>
        <p:blipFill>
          <a:blip r:embed="rId2" cstate="print"/>
          <a:srcRect/>
          <a:stretch>
            <a:fillRect/>
          </a:stretch>
        </p:blipFill>
        <p:spPr bwMode="auto">
          <a:xfrm>
            <a:off x="4800600" y="17145"/>
            <a:ext cx="4343400" cy="6840855"/>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122"/>
                                        </p:tgtEl>
                                        <p:attrNameLst>
                                          <p:attrName>style.visibility</p:attrName>
                                        </p:attrNameLst>
                                      </p:cBhvr>
                                      <p:to>
                                        <p:strVal val="visible"/>
                                      </p:to>
                                    </p:set>
                                    <p:animEffect transition="in" filter="randombar(horizontal)">
                                      <p:cBhvr>
                                        <p:cTn id="2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PERSPECTIVE</a:t>
            </a:r>
            <a:endParaRPr lang="en-US" dirty="0">
              <a:solidFill>
                <a:schemeClr val="accent1">
                  <a:lumMod val="75000"/>
                </a:schemeClr>
              </a:solidFill>
            </a:endParaRPr>
          </a:p>
        </p:txBody>
      </p:sp>
      <p:sp>
        <p:nvSpPr>
          <p:cNvPr id="3" name="Content Placeholder 2"/>
          <p:cNvSpPr>
            <a:spLocks noGrp="1"/>
          </p:cNvSpPr>
          <p:nvPr>
            <p:ph sz="quarter" idx="1"/>
          </p:nvPr>
        </p:nvSpPr>
        <p:spPr>
          <a:xfrm>
            <a:off x="381000" y="1589566"/>
            <a:ext cx="3962400" cy="4887433"/>
          </a:xfrm>
        </p:spPr>
        <p:txBody>
          <a:bodyPr>
            <a:normAutofit fontScale="77500" lnSpcReduction="20000"/>
          </a:bodyPr>
          <a:lstStyle/>
          <a:p>
            <a:r>
              <a:rPr lang="en-US" sz="3200" dirty="0" smtClean="0"/>
              <a:t>Using the rule of thirds can also help determine placement of objects, especially when adding in additional images. </a:t>
            </a:r>
          </a:p>
          <a:p>
            <a:r>
              <a:rPr lang="en-US" sz="3200" b="1" dirty="0" smtClean="0"/>
              <a:t>Horizon line:</a:t>
            </a:r>
            <a:r>
              <a:rPr lang="en-US" sz="3200" dirty="0" smtClean="0"/>
              <a:t> Every photograph has a horizon line that represents the level of the camera that took the picture. The horizon lines for all of the picture parts in your photomontage must be on the same line</a:t>
            </a:r>
            <a:endParaRPr lang="en-US" dirty="0"/>
          </a:p>
        </p:txBody>
      </p:sp>
      <p:pic>
        <p:nvPicPr>
          <p:cNvPr id="35842" name="Picture 2" descr="http://cdn3.tympanus.net/codrops/wp-content/uploads/2012/05/rollingstone.jpg?84cd58"/>
          <p:cNvPicPr>
            <a:picLocks noChangeAspect="1" noChangeArrowheads="1"/>
          </p:cNvPicPr>
          <p:nvPr/>
        </p:nvPicPr>
        <p:blipFill>
          <a:blip r:embed="rId2" cstate="print"/>
          <a:srcRect/>
          <a:stretch>
            <a:fillRect/>
          </a:stretch>
        </p:blipFill>
        <p:spPr bwMode="auto">
          <a:xfrm>
            <a:off x="4267200" y="1676400"/>
            <a:ext cx="4729965" cy="3629026"/>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5842"/>
                                        </p:tgtEl>
                                        <p:attrNameLst>
                                          <p:attrName>style.visibility</p:attrName>
                                        </p:attrNameLst>
                                      </p:cBhvr>
                                      <p:to>
                                        <p:strVal val="visible"/>
                                      </p:to>
                                    </p:set>
                                    <p:animEffect transition="in" filter="randombar(horizontal)">
                                      <p:cBhvr>
                                        <p:cTn id="22"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PERSPECTIVE</a:t>
            </a:r>
            <a:endParaRPr lang="en-US" dirty="0">
              <a:solidFill>
                <a:schemeClr val="accent1">
                  <a:lumMod val="75000"/>
                </a:schemeClr>
              </a:solidFill>
            </a:endParaRPr>
          </a:p>
        </p:txBody>
      </p:sp>
      <p:sp>
        <p:nvSpPr>
          <p:cNvPr id="3" name="Content Placeholder 2"/>
          <p:cNvSpPr>
            <a:spLocks noGrp="1"/>
          </p:cNvSpPr>
          <p:nvPr>
            <p:ph sz="quarter" idx="1"/>
          </p:nvPr>
        </p:nvSpPr>
        <p:spPr>
          <a:xfrm>
            <a:off x="304800" y="1600200"/>
            <a:ext cx="8686800" cy="4953000"/>
          </a:xfrm>
        </p:spPr>
        <p:txBody>
          <a:bodyPr>
            <a:normAutofit fontScale="92500" lnSpcReduction="10000"/>
          </a:bodyPr>
          <a:lstStyle/>
          <a:p>
            <a:r>
              <a:rPr lang="en-US" sz="2800" dirty="0" smtClean="0"/>
              <a:t>Design concept that gives an illusion that there is depth to an object. </a:t>
            </a:r>
          </a:p>
          <a:p>
            <a:r>
              <a:rPr lang="en-US" sz="2800" dirty="0" smtClean="0"/>
              <a:t>The </a:t>
            </a:r>
            <a:r>
              <a:rPr lang="en-US" sz="2800" b="1" dirty="0" smtClean="0"/>
              <a:t>horizon line</a:t>
            </a:r>
            <a:r>
              <a:rPr lang="en-US" sz="2800" dirty="0" smtClean="0"/>
              <a:t> is a theoretical line that represents the </a:t>
            </a:r>
            <a:r>
              <a:rPr lang="en-US" sz="2800" b="1" dirty="0" smtClean="0"/>
              <a:t>eye level of the observer</a:t>
            </a:r>
            <a:r>
              <a:rPr lang="en-US" sz="2800" dirty="0" smtClean="0"/>
              <a:t>. </a:t>
            </a:r>
          </a:p>
          <a:p>
            <a:pPr lvl="1"/>
            <a:r>
              <a:rPr lang="en-US" sz="2800" dirty="0" smtClean="0"/>
              <a:t>The horizon line is the same as the horizon (the edge of the land against the sky) only on a large flat plane like the ocean. </a:t>
            </a:r>
          </a:p>
          <a:p>
            <a:pPr lvl="1"/>
            <a:r>
              <a:rPr lang="en-US" sz="2800" dirty="0" smtClean="0"/>
              <a:t>Most of the time geographic features (hills) and other objects (trees and buildings) make the horizon above the horizon line.</a:t>
            </a:r>
          </a:p>
          <a:p>
            <a:r>
              <a:rPr lang="en-US" sz="2800" dirty="0" smtClean="0"/>
              <a:t>Adjusting the size or placement of the objects can give the viewer a feel of depth.</a:t>
            </a:r>
          </a:p>
          <a:p>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381000"/>
            <a:ext cx="8153400" cy="990600"/>
          </a:xfrm>
        </p:spPr>
        <p:txBody>
          <a:bodyPr/>
          <a:lstStyle/>
          <a:p>
            <a:r>
              <a:rPr lang="en-US" dirty="0" smtClean="0">
                <a:solidFill>
                  <a:schemeClr val="accent1">
                    <a:lumMod val="75000"/>
                  </a:schemeClr>
                </a:solidFill>
              </a:rPr>
              <a:t>PERSPECTIVE</a:t>
            </a:r>
            <a:r>
              <a:rPr lang="en-US" dirty="0" smtClean="0">
                <a:solidFill>
                  <a:schemeClr val="accent1">
                    <a:lumMod val="75000"/>
                  </a:schemeClr>
                </a:solidFill>
                <a:latin typeface="Adobe Caslon Pro" pitchFamily="18" charset="0"/>
              </a:rPr>
              <a:t> – CONT.</a:t>
            </a:r>
            <a:endParaRPr lang="en-US" dirty="0">
              <a:solidFill>
                <a:schemeClr val="accent1">
                  <a:lumMod val="75000"/>
                </a:schemeClr>
              </a:solidFill>
              <a:latin typeface="Adobe Caslon Pro" pitchFamily="18" charset="0"/>
            </a:endParaRPr>
          </a:p>
        </p:txBody>
      </p:sp>
      <p:sp>
        <p:nvSpPr>
          <p:cNvPr id="3" name="Content Placeholder 2"/>
          <p:cNvSpPr>
            <a:spLocks noGrp="1"/>
          </p:cNvSpPr>
          <p:nvPr>
            <p:ph sz="quarter" idx="1"/>
          </p:nvPr>
        </p:nvSpPr>
        <p:spPr>
          <a:xfrm>
            <a:off x="304800" y="1676400"/>
            <a:ext cx="4724400" cy="4876800"/>
          </a:xfrm>
        </p:spPr>
        <p:txBody>
          <a:bodyPr>
            <a:noAutofit/>
          </a:bodyPr>
          <a:lstStyle/>
          <a:p>
            <a:r>
              <a:rPr lang="en-US" sz="2700" dirty="0" smtClean="0"/>
              <a:t>Look at the three sketches below. The same telephone pole is in the same position in all of the formats.</a:t>
            </a:r>
          </a:p>
          <a:p>
            <a:r>
              <a:rPr lang="en-US" sz="2700" dirty="0" smtClean="0"/>
              <a:t>The horizon (line) is different. Can you tell where you are in relationship to the poles?</a:t>
            </a:r>
          </a:p>
          <a:p>
            <a:r>
              <a:rPr lang="en-US" sz="2700" dirty="0" smtClean="0"/>
              <a:t>The first pole is seen from above, the second from normal eye level and the third appears to be floating over your head. </a:t>
            </a:r>
          </a:p>
          <a:p>
            <a:pPr>
              <a:buNone/>
            </a:pPr>
            <a:endParaRPr lang="en-US" sz="2400" dirty="0" smtClean="0"/>
          </a:p>
        </p:txBody>
      </p:sp>
      <p:sp>
        <p:nvSpPr>
          <p:cNvPr id="6" name="Content Placeholder 5"/>
          <p:cNvSpPr>
            <a:spLocks noGrp="1"/>
          </p:cNvSpPr>
          <p:nvPr>
            <p:ph sz="quarter" idx="2"/>
          </p:nvPr>
        </p:nvSpPr>
        <p:spPr>
          <a:xfrm>
            <a:off x="4876800" y="1905000"/>
            <a:ext cx="4038600" cy="4724400"/>
          </a:xfrm>
        </p:spPr>
        <p:txBody>
          <a:bodyPr>
            <a:normAutofit/>
          </a:bodyPr>
          <a:lstStyle/>
          <a:p>
            <a:endParaRPr lang="en-US" sz="2700" dirty="0" smtClean="0">
              <a:solidFill>
                <a:srgbClr val="BB1301"/>
              </a:solidFill>
              <a:latin typeface="Adobe Caslon Pro" pitchFamily="18" charset="0"/>
            </a:endParaRPr>
          </a:p>
          <a:p>
            <a:endParaRPr lang="en-US" sz="2700" dirty="0" smtClean="0">
              <a:solidFill>
                <a:srgbClr val="BB1301"/>
              </a:solidFill>
              <a:latin typeface="Adobe Caslon Pro" pitchFamily="18" charset="0"/>
            </a:endParaRPr>
          </a:p>
          <a:p>
            <a:endParaRPr lang="en-US" sz="2700" dirty="0" smtClean="0">
              <a:solidFill>
                <a:srgbClr val="BB1301"/>
              </a:solidFill>
              <a:latin typeface="Adobe Caslon Pro" pitchFamily="18" charset="0"/>
            </a:endParaRPr>
          </a:p>
          <a:p>
            <a:endParaRPr lang="en-US" sz="2700" dirty="0" smtClean="0">
              <a:solidFill>
                <a:srgbClr val="BB1301"/>
              </a:solidFill>
              <a:latin typeface="Adobe Caslon Pro" pitchFamily="18" charset="0"/>
            </a:endParaRPr>
          </a:p>
          <a:p>
            <a:endParaRPr lang="en-US" sz="2700" dirty="0" smtClean="0">
              <a:solidFill>
                <a:srgbClr val="BB1301"/>
              </a:solidFill>
            </a:endParaRPr>
          </a:p>
          <a:p>
            <a:r>
              <a:rPr lang="en-US" sz="2700" dirty="0" smtClean="0"/>
              <a:t>An object's relationship with the horizon line shows whether you are looking up, down or straight at the object. </a:t>
            </a:r>
          </a:p>
          <a:p>
            <a:pPr>
              <a:buNone/>
            </a:pPr>
            <a:endParaRPr lang="en-US" sz="2700" dirty="0">
              <a:latin typeface="Adobe Caslon Pro" pitchFamily="18" charset="0"/>
            </a:endParaRPr>
          </a:p>
        </p:txBody>
      </p:sp>
      <p:pic>
        <p:nvPicPr>
          <p:cNvPr id="4" name="Picture 3" descr="http://daphne.palomar.edu/design/space/eyelevel.gif"/>
          <p:cNvPicPr/>
          <p:nvPr/>
        </p:nvPicPr>
        <p:blipFill>
          <a:blip r:embed="rId2" cstate="print">
            <a:clrChange>
              <a:clrFrom>
                <a:srgbClr val="FFFFFF"/>
              </a:clrFrom>
              <a:clrTo>
                <a:srgbClr val="FFFFFF">
                  <a:alpha val="0"/>
                </a:srgbClr>
              </a:clrTo>
            </a:clrChange>
          </a:blip>
          <a:srcRect/>
          <a:stretch>
            <a:fillRect/>
          </a:stretch>
        </p:blipFill>
        <p:spPr bwMode="auto">
          <a:xfrm>
            <a:off x="4876800" y="2362200"/>
            <a:ext cx="3907790" cy="144907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lstStyle/>
          <a:p>
            <a:r>
              <a:rPr lang="en-US" dirty="0" smtClean="0">
                <a:solidFill>
                  <a:schemeClr val="accent1">
                    <a:lumMod val="75000"/>
                  </a:schemeClr>
                </a:solidFill>
                <a:latin typeface="Adobe Caslon Pro" pitchFamily="18" charset="0"/>
              </a:rPr>
              <a:t>SELECTION TOOLS</a:t>
            </a:r>
            <a:endParaRPr lang="en-US" dirty="0">
              <a:solidFill>
                <a:schemeClr val="accent1">
                  <a:lumMod val="75000"/>
                </a:schemeClr>
              </a:solidFill>
              <a:latin typeface="Adobe Caslon Pro" pitchFamily="18" charset="0"/>
            </a:endParaRPr>
          </a:p>
        </p:txBody>
      </p:sp>
      <p:sp>
        <p:nvSpPr>
          <p:cNvPr id="3" name="Content Placeholder 2"/>
          <p:cNvSpPr>
            <a:spLocks noGrp="1"/>
          </p:cNvSpPr>
          <p:nvPr>
            <p:ph sz="quarter" idx="1"/>
          </p:nvPr>
        </p:nvSpPr>
        <p:spPr>
          <a:xfrm>
            <a:off x="533400" y="1905000"/>
            <a:ext cx="8153400" cy="4495800"/>
          </a:xfrm>
        </p:spPr>
        <p:txBody>
          <a:bodyPr>
            <a:normAutofit lnSpcReduction="10000"/>
          </a:bodyPr>
          <a:lstStyle/>
          <a:p>
            <a:r>
              <a:rPr lang="en-US" b="1" dirty="0" smtClean="0"/>
              <a:t>Subtract from Selection: </a:t>
            </a:r>
            <a:r>
              <a:rPr lang="en-US" dirty="0" smtClean="0"/>
              <a:t>if you want to remove a portion from the selection.</a:t>
            </a:r>
          </a:p>
          <a:p>
            <a:r>
              <a:rPr lang="en-US" b="1" dirty="0" smtClean="0"/>
              <a:t>Anti-alias: </a:t>
            </a:r>
            <a:r>
              <a:rPr lang="en-US" dirty="0" smtClean="0"/>
              <a:t>this helps with blending. It helps reduce the stair step look on a cut image. </a:t>
            </a:r>
          </a:p>
          <a:p>
            <a:r>
              <a:rPr lang="en-US" b="1" dirty="0" smtClean="0"/>
              <a:t>Feathering</a:t>
            </a:r>
            <a:r>
              <a:rPr lang="en-US" dirty="0" smtClean="0"/>
              <a:t>: softens the edges of a selection by feathering it, or blurring the edges. </a:t>
            </a:r>
          </a:p>
          <a:p>
            <a:r>
              <a:rPr lang="en-US" b="1" dirty="0" smtClean="0"/>
              <a:t>Inverse</a:t>
            </a:r>
            <a:r>
              <a:rPr lang="en-US" dirty="0" smtClean="0"/>
              <a:t>: choosing the opposite area of the selection.</a:t>
            </a:r>
          </a:p>
          <a:p>
            <a:r>
              <a:rPr lang="en-US" b="1" dirty="0" smtClean="0"/>
              <a:t>Refine Edge</a:t>
            </a:r>
            <a:r>
              <a:rPr lang="en-US" dirty="0" smtClean="0"/>
              <a:t>: options to change the borders of your selection. </a:t>
            </a:r>
            <a:endParaRPr lang="en-US" dirty="0"/>
          </a:p>
        </p:txBody>
      </p:sp>
      <p:pic>
        <p:nvPicPr>
          <p:cNvPr id="3074" name="Picture 2" descr="The four selection option icons"/>
          <p:cNvPicPr>
            <a:picLocks noChangeAspect="1" noChangeArrowheads="1"/>
          </p:cNvPicPr>
          <p:nvPr/>
        </p:nvPicPr>
        <p:blipFill>
          <a:blip r:embed="rId2" cstate="print"/>
          <a:srcRect/>
          <a:stretch>
            <a:fillRect/>
          </a:stretch>
        </p:blipFill>
        <p:spPr bwMode="auto">
          <a:xfrm>
            <a:off x="4953000" y="1066800"/>
            <a:ext cx="3983277" cy="9144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320</TotalTime>
  <Words>549</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Design concepts  and selection tools</vt:lpstr>
      <vt:lpstr>CONTRAST</vt:lpstr>
      <vt:lpstr>COLOR CONTRAST</vt:lpstr>
      <vt:lpstr>SIZE CONTRAST</vt:lpstr>
      <vt:lpstr>REPETITION </vt:lpstr>
      <vt:lpstr>PERSPECTIVE</vt:lpstr>
      <vt:lpstr>PERSPECTIVE</vt:lpstr>
      <vt:lpstr>PERSPECTIVE – CONT.</vt:lpstr>
      <vt:lpstr>SELECTION TOOLS</vt:lpstr>
      <vt:lpstr>MOVING SELECTIONS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concepts  and selection tools</dc:title>
  <dc:creator>stueve</dc:creator>
  <cp:lastModifiedBy>Nicole Stueve</cp:lastModifiedBy>
  <cp:revision>9</cp:revision>
  <dcterms:created xsi:type="dcterms:W3CDTF">2013-03-28T14:42:13Z</dcterms:created>
  <dcterms:modified xsi:type="dcterms:W3CDTF">2013-04-01T21:54:50Z</dcterms:modified>
</cp:coreProperties>
</file>