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89" r:id="rId4"/>
  </p:sldMasterIdLst>
  <p:notesMasterIdLst>
    <p:notesMasterId r:id="rId16"/>
  </p:notesMasterIdLst>
  <p:handoutMasterIdLst>
    <p:handoutMasterId r:id="rId17"/>
  </p:handoutMasterIdLst>
  <p:sldIdLst>
    <p:sldId id="257"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4D1AB0-0FDC-4F44-9CDE-19C342AF2659}" type="datetimeFigureOut">
              <a:rPr lang="en-US" smtClean="0"/>
              <a:t>9/28/2017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6CE2BFC-7DFE-4E2D-AE08-B036E64A30AB}" type="slidenum">
              <a:rPr lang="en-US" smtClean="0"/>
              <a:t>‹#›</a:t>
            </a:fld>
            <a:endParaRPr lang="en-US"/>
          </a:p>
        </p:txBody>
      </p:sp>
    </p:spTree>
    <p:extLst>
      <p:ext uri="{BB962C8B-B14F-4D97-AF65-F5344CB8AC3E}">
        <p14:creationId xmlns:p14="http://schemas.microsoft.com/office/powerpoint/2010/main" val="270386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BC0CF3-0021-4D4D-ADC3-6FE57C04F52F}" type="datetimeFigureOut">
              <a:rPr lang="en-US" smtClean="0"/>
              <a:pPr/>
              <a:t>9/28/2017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5137A8C-9AE4-4D15-8FF1-46574434EE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10:25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10:25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7C3A134-F1C3-464B-BF47-54DC2DE08F52}" type="datetimeFigureOut">
              <a:rPr lang="en-US" smtClean="0"/>
              <a:pPr/>
              <a:t>9/28/2017</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9648F39E-9C37-485F-AC97-16BB4BDF9F49}"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7C3A134-F1C3-464B-BF47-54DC2DE08F52}" type="datetimeFigureOut">
              <a:rPr lang="en-US" smtClean="0"/>
              <a:pPr/>
              <a:t>9/28/2017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9648F39E-9C37-485F-AC97-16BB4BDF9F49}"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7C3A134-F1C3-464B-BF47-54DC2DE08F52}" type="datetimeFigureOut">
              <a:rPr lang="en-US" smtClean="0"/>
              <a:pPr/>
              <a:t>9/28/2017</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7C3A134-F1C3-464B-BF47-54DC2DE08F52}" type="datetimeFigureOut">
              <a:rPr lang="en-US" smtClean="0"/>
              <a:pPr/>
              <a:t>9/28/2017</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7C3A134-F1C3-464B-BF47-54DC2DE08F52}"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9648F39E-9C37-485F-AC97-16BB4BDF9F49}" type="slidenum">
              <a:rPr kumimoji="0" lang="en-US" smtClean="0"/>
              <a:pPr/>
              <a:t>‹#›</a:t>
            </a:fld>
            <a:endParaRPr kumimoji="0"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7C3A134-F1C3-464B-BF47-54DC2DE08F52}" type="datetimeFigureOut">
              <a:rPr lang="en-US" smtClean="0"/>
              <a:pPr/>
              <a:t>9/28/2017</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C3A134-F1C3-464B-BF47-54DC2DE08F52}" type="datetimeFigureOut">
              <a:rPr lang="en-US" smtClean="0"/>
              <a:pPr/>
              <a:t>9/28/2017</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7C3A134-F1C3-464B-BF47-54DC2DE08F52}" type="datetimeFigureOut">
              <a:rPr lang="en-US" smtClean="0"/>
              <a:pPr/>
              <a:t>9/28/2017</a:t>
            </a:fld>
            <a:endParaRPr lang="en-US"/>
          </a:p>
        </p:txBody>
      </p:sp>
      <p:sp>
        <p:nvSpPr>
          <p:cNvPr id="29" name="Footer Placeholder 28"/>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7C3A134-F1C3-464B-BF47-54DC2DE08F52}"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31" name="Slide Number Placeholder 30"/>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alphaModFix amt="70000"/>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9/28/2017</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p:fad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hyperlink" Target="http://www.mayoclinic.org/about-this-site/welcome" TargetMode="Externa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81705"/>
            <a:ext cx="7681913" cy="1523495"/>
          </a:xfrm>
        </p:spPr>
        <p:txBody>
          <a:bodyPr>
            <a:noAutofit/>
          </a:bodyPr>
          <a:lstStyle/>
          <a:p>
            <a:r>
              <a:rPr lang="en-US" sz="4800" dirty="0" smtClean="0"/>
              <a:t>DEFENSE MECHANISMS</a:t>
            </a:r>
            <a:br>
              <a:rPr lang="en-US" sz="4800" dirty="0" smtClean="0"/>
            </a:br>
            <a:r>
              <a:rPr lang="en-US" sz="4800" dirty="0" smtClean="0"/>
              <a:t>AND ANGER Management</a:t>
            </a:r>
            <a:endParaRPr lang="en-US" sz="48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28600" y="152400"/>
            <a:ext cx="8915400" cy="6553200"/>
          </a:xfrm>
        </p:spPr>
        <p:txBody>
          <a:bodyPr>
            <a:noAutofit/>
          </a:bodyPr>
          <a:lstStyle/>
          <a:p>
            <a:r>
              <a:rPr lang="en-US" sz="2400" b="1" dirty="0"/>
              <a:t>5. Identify possible solutions</a:t>
            </a:r>
          </a:p>
          <a:p>
            <a:pPr marL="0" indent="0">
              <a:buNone/>
            </a:pPr>
            <a:r>
              <a:rPr lang="en-US" sz="2400" dirty="0"/>
              <a:t>Instead of focusing on what made you mad, work on resolving the issue at hand. Does your child's messy room drive you crazy? Close the door. Is your partner late for dinner every night? Schedule meals later in the evening — or agree to eat on your own a few times a week. Remind yourself that anger won't fix anything and might only make it worse.</a:t>
            </a:r>
          </a:p>
          <a:p>
            <a:r>
              <a:rPr lang="en-US" sz="2400" b="1" dirty="0"/>
              <a:t>6. Stick with 'I' statements</a:t>
            </a:r>
            <a:endParaRPr lang="en-US" sz="2400" dirty="0"/>
          </a:p>
          <a:p>
            <a:pPr marL="0" indent="0">
              <a:buNone/>
            </a:pPr>
            <a:r>
              <a:rPr lang="en-US" sz="2400" dirty="0"/>
              <a:t>To avoid criticizing or placing blame — which might only increase tension — use "I" statements to describe the problem. Be respectful and specific. For example, say, "I'm upset that you left the table without offering to help with the dishes" instead of "You never do any housework."</a:t>
            </a:r>
          </a:p>
          <a:p>
            <a:r>
              <a:rPr lang="en-US" sz="2400" b="1" dirty="0"/>
              <a:t>7. Don't hold a grudge</a:t>
            </a:r>
            <a:endParaRPr lang="en-US" sz="2400" dirty="0"/>
          </a:p>
          <a:p>
            <a:pPr marL="0" indent="0">
              <a:buNone/>
            </a:pPr>
            <a:r>
              <a:rPr lang="en-US" sz="2400" dirty="0"/>
              <a:t>Forgiveness is a powerful tool. If you allow anger and other negative feelings to crowd out positive feelings, you might find yourself swallowed up by your own bitterness or sense of injustice. But if you can forgive someone who angered you, you might both learn from the situation and strengthen your relationship.</a:t>
            </a:r>
          </a:p>
          <a:p>
            <a:endParaRPr lang="en-US" sz="2400" dirty="0"/>
          </a:p>
        </p:txBody>
      </p:sp>
    </p:spTree>
    <p:extLst>
      <p:ext uri="{BB962C8B-B14F-4D97-AF65-F5344CB8AC3E}">
        <p14:creationId xmlns:p14="http://schemas.microsoft.com/office/powerpoint/2010/main" val="266646964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28600" y="533400"/>
            <a:ext cx="8915400" cy="6324600"/>
          </a:xfrm>
        </p:spPr>
        <p:txBody>
          <a:bodyPr>
            <a:noAutofit/>
          </a:bodyPr>
          <a:lstStyle/>
          <a:p>
            <a:r>
              <a:rPr lang="en-US" sz="2800" b="1" dirty="0"/>
              <a:t>8. Use humor to release tension</a:t>
            </a:r>
            <a:endParaRPr lang="en-US" sz="2800" dirty="0"/>
          </a:p>
          <a:p>
            <a:pPr marL="0" indent="0">
              <a:buNone/>
            </a:pPr>
            <a:r>
              <a:rPr lang="en-US" sz="2600" dirty="0"/>
              <a:t>Lightening up can help diffuse tension. Use humor to help you face what's making you angry and, possibly, any unrealistic expectations you have for how things should go. Avoid sarcasm, though — it can hurt feelings and make things worse.</a:t>
            </a:r>
          </a:p>
          <a:p>
            <a:r>
              <a:rPr lang="en-US" sz="2800" b="1" dirty="0"/>
              <a:t>9. Practice relaxation skills</a:t>
            </a:r>
            <a:endParaRPr lang="en-US" sz="2800" dirty="0"/>
          </a:p>
          <a:p>
            <a:pPr marL="0" indent="0">
              <a:buNone/>
            </a:pPr>
            <a:r>
              <a:rPr lang="en-US" sz="2600" dirty="0" smtClean="0"/>
              <a:t>When your temper flares, put relaxation skills to work. Practice deep-breathing exercises, imagine a relaxing scene, or repeat a calming word or phrase, such as "Take it easy." You might also listen to music, write in a journal or do a few yoga poses — whatever it takes to encourage relaxation.</a:t>
            </a:r>
            <a:endParaRPr lang="en-US" sz="2600" dirty="0"/>
          </a:p>
          <a:p>
            <a:r>
              <a:rPr lang="en-US" sz="2800" b="1" dirty="0"/>
              <a:t>10. Know when to seek help</a:t>
            </a:r>
            <a:endParaRPr lang="en-US" sz="2800" dirty="0"/>
          </a:p>
          <a:p>
            <a:pPr marL="0" indent="0">
              <a:buNone/>
            </a:pPr>
            <a:r>
              <a:rPr lang="en-US" sz="2600" dirty="0"/>
              <a:t>Learning to control anger is a challenge for everyone at times. Seek help for anger issues if your anger seems out of control, causes you to do things you regret or hurts those around you.</a:t>
            </a:r>
          </a:p>
          <a:p>
            <a:pPr marL="0" indent="0">
              <a:buNone/>
            </a:pPr>
            <a:r>
              <a:rPr lang="en-US" sz="2800" dirty="0"/>
              <a:t> </a:t>
            </a:r>
          </a:p>
          <a:p>
            <a:endParaRPr lang="en-US" sz="2800" dirty="0"/>
          </a:p>
        </p:txBody>
      </p:sp>
    </p:spTree>
    <p:extLst>
      <p:ext uri="{BB962C8B-B14F-4D97-AF65-F5344CB8AC3E}">
        <p14:creationId xmlns:p14="http://schemas.microsoft.com/office/powerpoint/2010/main" val="334424453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rmAutofit/>
          </a:bodyPr>
          <a:lstStyle/>
          <a:p>
            <a:r>
              <a:rPr lang="en-US" dirty="0" smtClean="0"/>
              <a:t>SELF CONTROL</a:t>
            </a:r>
            <a:endParaRPr lang="en-US" dirty="0">
              <a:solidFill>
                <a:schemeClr val="tx2"/>
              </a:solidFill>
            </a:endParaRPr>
          </a:p>
        </p:txBody>
      </p:sp>
      <p:sp>
        <p:nvSpPr>
          <p:cNvPr id="3" name="Text Placeholder 2"/>
          <p:cNvSpPr>
            <a:spLocks noGrp="1"/>
          </p:cNvSpPr>
          <p:nvPr>
            <p:ph type="body" sz="quarter" idx="10"/>
          </p:nvPr>
        </p:nvSpPr>
        <p:spPr>
          <a:xfrm>
            <a:off x="228600" y="1295400"/>
            <a:ext cx="8534400" cy="4495800"/>
          </a:xfrm>
        </p:spPr>
        <p:txBody>
          <a:bodyPr>
            <a:normAutofit/>
          </a:bodyPr>
          <a:lstStyle/>
          <a:p>
            <a:r>
              <a:rPr lang="en-US" dirty="0" smtClean="0">
                <a:solidFill>
                  <a:schemeClr val="tx2">
                    <a:lumMod val="90000"/>
                  </a:schemeClr>
                </a:solidFill>
              </a:rPr>
              <a:t>Another important factor for staying healthy is acquiring a sense of control.</a:t>
            </a:r>
          </a:p>
          <a:p>
            <a:r>
              <a:rPr lang="en-US" dirty="0" smtClean="0">
                <a:solidFill>
                  <a:schemeClr val="tx2">
                    <a:lumMod val="90000"/>
                  </a:schemeClr>
                </a:solidFill>
              </a:rPr>
              <a:t>People with low self esteem feel that parts of their life are out of their control</a:t>
            </a:r>
          </a:p>
          <a:p>
            <a:pPr lvl="1"/>
            <a:r>
              <a:rPr lang="en-US" dirty="0" smtClean="0">
                <a:solidFill>
                  <a:schemeClr val="tx2">
                    <a:lumMod val="90000"/>
                  </a:schemeClr>
                </a:solidFill>
              </a:rPr>
              <a:t>These people have EXTERNAL LOCUS OF CONTROL</a:t>
            </a:r>
          </a:p>
          <a:p>
            <a:r>
              <a:rPr lang="en-US" dirty="0" smtClean="0">
                <a:solidFill>
                  <a:schemeClr val="tx2">
                    <a:lumMod val="90000"/>
                  </a:schemeClr>
                </a:solidFill>
              </a:rPr>
              <a:t>Others believe they can control at least some aspects of their lives.</a:t>
            </a:r>
          </a:p>
          <a:p>
            <a:pPr lvl="1"/>
            <a:r>
              <a:rPr lang="en-US" dirty="0" smtClean="0">
                <a:solidFill>
                  <a:schemeClr val="tx2">
                    <a:lumMod val="90000"/>
                  </a:schemeClr>
                </a:solidFill>
              </a:rPr>
              <a:t>These people have an INTERNAL LOCUS OF CONTROL</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CONTROL</a:t>
            </a:r>
            <a:endParaRPr lang="en-US" dirty="0"/>
          </a:p>
        </p:txBody>
      </p:sp>
      <p:sp>
        <p:nvSpPr>
          <p:cNvPr id="3" name="Text Placeholder 2"/>
          <p:cNvSpPr>
            <a:spLocks noGrp="1"/>
          </p:cNvSpPr>
          <p:nvPr>
            <p:ph type="body" sz="quarter" idx="10"/>
          </p:nvPr>
        </p:nvSpPr>
        <p:spPr>
          <a:xfrm>
            <a:off x="381000" y="1411552"/>
            <a:ext cx="8382000" cy="5065448"/>
          </a:xfrm>
        </p:spPr>
        <p:txBody>
          <a:bodyPr>
            <a:normAutofit fontScale="70000" lnSpcReduction="20000"/>
          </a:bodyPr>
          <a:lstStyle/>
          <a:p>
            <a:r>
              <a:rPr lang="en-US" sz="4400" dirty="0" smtClean="0">
                <a:solidFill>
                  <a:schemeClr val="tx2">
                    <a:lumMod val="90000"/>
                  </a:schemeClr>
                </a:solidFill>
              </a:rPr>
              <a:t>If you believe you have control of a situation, you will do what you need to do to stay in control.</a:t>
            </a:r>
          </a:p>
          <a:p>
            <a:pPr lvl="1"/>
            <a:r>
              <a:rPr lang="en-US" sz="4000" dirty="0" smtClean="0">
                <a:solidFill>
                  <a:schemeClr val="tx2">
                    <a:lumMod val="90000"/>
                  </a:schemeClr>
                </a:solidFill>
              </a:rPr>
              <a:t>If you think what you do influences your grades you will find out from the teacher how you can do better.</a:t>
            </a:r>
          </a:p>
          <a:p>
            <a:pPr lvl="1"/>
            <a:r>
              <a:rPr lang="en-US" sz="4000" dirty="0" smtClean="0">
                <a:solidFill>
                  <a:schemeClr val="tx2">
                    <a:lumMod val="90000"/>
                  </a:schemeClr>
                </a:solidFill>
              </a:rPr>
              <a:t>If you don’t think you have control then you wont bother.</a:t>
            </a:r>
          </a:p>
          <a:p>
            <a:r>
              <a:rPr lang="en-US" sz="4400" dirty="0" smtClean="0">
                <a:solidFill>
                  <a:schemeClr val="tx2">
                    <a:lumMod val="90000"/>
                  </a:schemeClr>
                </a:solidFill>
              </a:rPr>
              <a:t>Reality is: YOU ALWAYS HAVE SOME CONTROL ON YOUR LIFE.</a:t>
            </a:r>
          </a:p>
          <a:p>
            <a:r>
              <a:rPr lang="en-US" sz="4400" dirty="0" smtClean="0">
                <a:solidFill>
                  <a:schemeClr val="tx2">
                    <a:lumMod val="90000"/>
                  </a:schemeClr>
                </a:solidFill>
              </a:rPr>
              <a:t>You need to work out the ways you can influence your future.</a:t>
            </a:r>
          </a:p>
          <a:p>
            <a:r>
              <a:rPr lang="en-US" sz="4400" dirty="0" smtClean="0">
                <a:solidFill>
                  <a:schemeClr val="tx2">
                    <a:lumMod val="90000"/>
                  </a:schemeClr>
                </a:solidFill>
              </a:rPr>
              <a:t>You can not solve problems by blaming others and bad luck for your situation.</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defense mechanisms</a:t>
            </a:r>
            <a:endParaRPr lang="en-US" dirty="0"/>
          </a:p>
        </p:txBody>
      </p:sp>
      <p:sp>
        <p:nvSpPr>
          <p:cNvPr id="3" name="Text Placeholder 2"/>
          <p:cNvSpPr>
            <a:spLocks noGrp="1"/>
          </p:cNvSpPr>
          <p:nvPr>
            <p:ph type="body" sz="quarter" idx="10"/>
          </p:nvPr>
        </p:nvSpPr>
        <p:spPr>
          <a:xfrm>
            <a:off x="381000" y="1411552"/>
            <a:ext cx="8382000" cy="5141648"/>
          </a:xfrm>
        </p:spPr>
        <p:txBody>
          <a:bodyPr>
            <a:normAutofit lnSpcReduction="10000"/>
          </a:bodyPr>
          <a:lstStyle/>
          <a:p>
            <a:r>
              <a:rPr lang="en-US" b="1" dirty="0" smtClean="0">
                <a:solidFill>
                  <a:srgbClr val="FFC000"/>
                </a:solidFill>
              </a:rPr>
              <a:t>COMPENSATION: </a:t>
            </a:r>
            <a:r>
              <a:rPr lang="en-US" dirty="0" smtClean="0"/>
              <a:t>Covering a weakness by overachieving in another area. (focus on sports </a:t>
            </a:r>
            <a:r>
              <a:rPr lang="en-US" dirty="0" err="1" smtClean="0"/>
              <a:t>vs</a:t>
            </a:r>
            <a:r>
              <a:rPr lang="en-US" dirty="0" smtClean="0"/>
              <a:t> academics)</a:t>
            </a:r>
          </a:p>
          <a:p>
            <a:r>
              <a:rPr lang="en-US" b="1" dirty="0" smtClean="0">
                <a:solidFill>
                  <a:srgbClr val="FFC000"/>
                </a:solidFill>
              </a:rPr>
              <a:t>DAYDREAMING: </a:t>
            </a:r>
            <a:r>
              <a:rPr lang="en-US" dirty="0" smtClean="0"/>
              <a:t>Escaping from an unpleasant situation by using your imagination. </a:t>
            </a:r>
          </a:p>
          <a:p>
            <a:r>
              <a:rPr lang="en-US" b="1" dirty="0" smtClean="0">
                <a:solidFill>
                  <a:srgbClr val="FFC000"/>
                </a:solidFill>
              </a:rPr>
              <a:t>DENIAL: </a:t>
            </a:r>
            <a:r>
              <a:rPr lang="en-US" dirty="0" smtClean="0"/>
              <a:t>Failure to accept reality (refusal to accept a relationship is over)</a:t>
            </a:r>
          </a:p>
          <a:p>
            <a:r>
              <a:rPr lang="en-US" b="1" dirty="0" smtClean="0">
                <a:solidFill>
                  <a:srgbClr val="FFC000"/>
                </a:solidFill>
              </a:rPr>
              <a:t>DISPLACEMENT: </a:t>
            </a:r>
            <a:r>
              <a:rPr lang="en-US" dirty="0" smtClean="0"/>
              <a:t>The transfer of negative feelings about someone to someone else </a:t>
            </a:r>
          </a:p>
          <a:p>
            <a:r>
              <a:rPr lang="en-US" b="1" dirty="0" smtClean="0">
                <a:solidFill>
                  <a:srgbClr val="FFC000"/>
                </a:solidFill>
              </a:rPr>
              <a:t>PROJECTION: </a:t>
            </a:r>
            <a:r>
              <a:rPr lang="en-US" dirty="0" smtClean="0"/>
              <a:t>Putting negative feelings on someone else.</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228600"/>
            <a:ext cx="8382000" cy="6172200"/>
          </a:xfrm>
        </p:spPr>
        <p:txBody>
          <a:bodyPr>
            <a:normAutofit fontScale="92500" lnSpcReduction="10000"/>
          </a:bodyPr>
          <a:lstStyle/>
          <a:p>
            <a:r>
              <a:rPr lang="en-US" b="1" dirty="0" smtClean="0">
                <a:solidFill>
                  <a:srgbClr val="FFC000"/>
                </a:solidFill>
              </a:rPr>
              <a:t>RATIONALIZATION: </a:t>
            </a:r>
            <a:r>
              <a:rPr lang="en-US" dirty="0" smtClean="0"/>
              <a:t>Justifying irrational behavior</a:t>
            </a:r>
          </a:p>
          <a:p>
            <a:r>
              <a:rPr lang="en-US" b="1" dirty="0" smtClean="0">
                <a:solidFill>
                  <a:srgbClr val="FFC000"/>
                </a:solidFill>
              </a:rPr>
              <a:t>REACTION FORMATION: </a:t>
            </a:r>
            <a:r>
              <a:rPr lang="en-US" dirty="0" smtClean="0"/>
              <a:t>Expressing emotions that are the exact opposite of what you feel (acting like a goof ball in a group to hide the fact you are really shy)</a:t>
            </a:r>
          </a:p>
          <a:p>
            <a:r>
              <a:rPr lang="en-US" b="1" dirty="0" smtClean="0">
                <a:solidFill>
                  <a:srgbClr val="FFC000"/>
                </a:solidFill>
              </a:rPr>
              <a:t>REGRESSION: </a:t>
            </a:r>
            <a:r>
              <a:rPr lang="en-US" dirty="0" smtClean="0"/>
              <a:t>Using childlike ways of expressing emotions like anger or disappointment (throwing a tantrum)</a:t>
            </a:r>
          </a:p>
          <a:p>
            <a:r>
              <a:rPr lang="en-US" b="1" dirty="0" smtClean="0">
                <a:solidFill>
                  <a:srgbClr val="FFC000"/>
                </a:solidFill>
              </a:rPr>
              <a:t>REPRESSION: </a:t>
            </a:r>
            <a:r>
              <a:rPr lang="en-US" dirty="0" smtClean="0"/>
              <a:t>Blocking out unpleasant memories</a:t>
            </a:r>
          </a:p>
          <a:p>
            <a:r>
              <a:rPr lang="en-US" b="1" dirty="0" smtClean="0">
                <a:solidFill>
                  <a:srgbClr val="FFC000"/>
                </a:solidFill>
              </a:rPr>
              <a:t>SUBLIMATION: </a:t>
            </a:r>
            <a:r>
              <a:rPr lang="en-US" dirty="0" smtClean="0"/>
              <a:t>Redirecting bad or unacceptable behavior into positive behavior (channeling aggression to where it is acceptable)</a:t>
            </a:r>
          </a:p>
          <a:p>
            <a:r>
              <a:rPr lang="en-US" b="1" dirty="0" smtClean="0">
                <a:solidFill>
                  <a:srgbClr val="FFC000"/>
                </a:solidFill>
              </a:rPr>
              <a:t>SOMATIZATION: </a:t>
            </a:r>
            <a:r>
              <a:rPr lang="en-US" dirty="0" smtClean="0"/>
              <a:t>converting emotions into bodily symptoms (stomach aches, headaches)</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management</a:t>
            </a:r>
            <a:endParaRPr lang="en-US" dirty="0"/>
          </a:p>
        </p:txBody>
      </p:sp>
      <p:sp>
        <p:nvSpPr>
          <p:cNvPr id="3" name="Text Placeholder 2"/>
          <p:cNvSpPr>
            <a:spLocks noGrp="1"/>
          </p:cNvSpPr>
          <p:nvPr>
            <p:ph type="body" sz="quarter" idx="10"/>
          </p:nvPr>
        </p:nvSpPr>
        <p:spPr>
          <a:xfrm>
            <a:off x="381000" y="1411552"/>
            <a:ext cx="8382000" cy="5217848"/>
          </a:xfrm>
        </p:spPr>
        <p:txBody>
          <a:bodyPr>
            <a:normAutofit/>
          </a:bodyPr>
          <a:lstStyle/>
          <a:p>
            <a:r>
              <a:rPr lang="en-US" b="1" dirty="0" smtClean="0">
                <a:solidFill>
                  <a:srgbClr val="FFC000"/>
                </a:solidFill>
              </a:rPr>
              <a:t>Anger</a:t>
            </a:r>
            <a:r>
              <a:rPr lang="en-US" dirty="0" smtClean="0"/>
              <a:t> is usually in response to being hurt or frustrated, insulted or rejected.</a:t>
            </a:r>
          </a:p>
          <a:p>
            <a:r>
              <a:rPr lang="en-US" dirty="0" smtClean="0"/>
              <a:t>An </a:t>
            </a:r>
            <a:r>
              <a:rPr lang="en-US" b="1" dirty="0" smtClean="0">
                <a:solidFill>
                  <a:srgbClr val="FFC000"/>
                </a:solidFill>
              </a:rPr>
              <a:t>Anger Trigger: </a:t>
            </a:r>
            <a:r>
              <a:rPr lang="en-US" dirty="0" smtClean="0"/>
              <a:t>is a though or event that causes a person to become angry.</a:t>
            </a:r>
          </a:p>
          <a:p>
            <a:r>
              <a:rPr lang="en-US" dirty="0" smtClean="0"/>
              <a:t>An </a:t>
            </a:r>
            <a:r>
              <a:rPr lang="en-US" b="1" dirty="0" smtClean="0">
                <a:solidFill>
                  <a:srgbClr val="FFC000"/>
                </a:solidFill>
              </a:rPr>
              <a:t>Anger Cue: </a:t>
            </a:r>
            <a:r>
              <a:rPr lang="en-US" dirty="0" smtClean="0"/>
              <a:t>is a body change that occurs when a person is angry.</a:t>
            </a:r>
          </a:p>
          <a:p>
            <a:pPr lvl="1"/>
            <a:r>
              <a:rPr lang="en-US" dirty="0" smtClean="0"/>
              <a:t>Body usually responds with fight or flight</a:t>
            </a:r>
          </a:p>
          <a:p>
            <a:pPr lvl="1"/>
            <a:r>
              <a:rPr lang="en-US" dirty="0" smtClean="0"/>
              <a:t>Prepared to take quick action</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a:t>
            </a:r>
            <a:endParaRPr lang="en-US" dirty="0"/>
          </a:p>
        </p:txBody>
      </p:sp>
      <p:sp>
        <p:nvSpPr>
          <p:cNvPr id="3" name="Text Placeholder 2"/>
          <p:cNvSpPr>
            <a:spLocks noGrp="1"/>
          </p:cNvSpPr>
          <p:nvPr>
            <p:ph type="body" sz="quarter" idx="10"/>
          </p:nvPr>
        </p:nvSpPr>
        <p:spPr>
          <a:xfrm>
            <a:off x="381000" y="1411552"/>
            <a:ext cx="8382000" cy="4989248"/>
          </a:xfrm>
        </p:spPr>
        <p:txBody>
          <a:bodyPr>
            <a:normAutofit lnSpcReduction="10000"/>
          </a:bodyPr>
          <a:lstStyle/>
          <a:p>
            <a:r>
              <a:rPr lang="en-US" b="1" dirty="0" smtClean="0">
                <a:solidFill>
                  <a:srgbClr val="FFC000"/>
                </a:solidFill>
              </a:rPr>
              <a:t>Hidden Anger: </a:t>
            </a:r>
            <a:r>
              <a:rPr lang="en-US" dirty="0" smtClean="0"/>
              <a:t>anger that is not recognized and is expressed in an inappropriate way</a:t>
            </a:r>
          </a:p>
          <a:p>
            <a:pPr lvl="1"/>
            <a:r>
              <a:rPr lang="en-US" dirty="0" smtClean="0"/>
              <a:t>Being negative</a:t>
            </a:r>
          </a:p>
          <a:p>
            <a:pPr lvl="1"/>
            <a:r>
              <a:rPr lang="en-US" dirty="0" smtClean="0"/>
              <a:t>Making cruel remarks</a:t>
            </a:r>
          </a:p>
          <a:p>
            <a:pPr lvl="1"/>
            <a:r>
              <a:rPr lang="en-US" dirty="0" smtClean="0"/>
              <a:t>Being sarcastic</a:t>
            </a:r>
          </a:p>
          <a:p>
            <a:pPr lvl="1"/>
            <a:r>
              <a:rPr lang="en-US" dirty="0" smtClean="0"/>
              <a:t>Procrastinating</a:t>
            </a:r>
          </a:p>
          <a:p>
            <a:pPr lvl="1"/>
            <a:r>
              <a:rPr lang="en-US" dirty="0" smtClean="0"/>
              <a:t>Blowing up easily</a:t>
            </a:r>
          </a:p>
          <a:p>
            <a:pPr lvl="1"/>
            <a:r>
              <a:rPr lang="en-US" dirty="0" smtClean="0"/>
              <a:t>Having little interest in anything</a:t>
            </a:r>
          </a:p>
          <a:p>
            <a:pPr lvl="1"/>
            <a:r>
              <a:rPr lang="en-US" dirty="0" smtClean="0"/>
              <a:t>Being depressed</a:t>
            </a:r>
          </a:p>
          <a:p>
            <a:r>
              <a:rPr lang="en-US" dirty="0" smtClean="0"/>
              <a:t>Can cause health problems: ulcers, 		headaches, high blood pressure</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b="1" dirty="0" smtClean="0">
                <a:effectLst/>
              </a:rPr>
              <a:t/>
            </a:r>
            <a:br>
              <a:rPr lang="en-US" b="1" dirty="0" smtClean="0">
                <a:effectLst/>
              </a:rPr>
            </a:br>
            <a:r>
              <a:rPr lang="en-US" b="1" dirty="0" smtClean="0">
                <a:effectLst/>
              </a:rPr>
              <a:t>Anger </a:t>
            </a:r>
            <a:r>
              <a:rPr lang="en-US" b="1" dirty="0">
                <a:effectLst/>
              </a:rPr>
              <a:t>management: 10 tips to tame your temper   </a:t>
            </a:r>
            <a:r>
              <a:rPr lang="en-US" u="sng" dirty="0">
                <a:effectLst/>
                <a:hlinkClick r:id="rId2"/>
              </a:rPr>
              <a:t>by Mayo Clinic Staff</a:t>
            </a:r>
            <a:r>
              <a:rPr lang="en-US" dirty="0">
                <a:effectLst/>
              </a:rPr>
              <a:t/>
            </a:r>
            <a:br>
              <a:rPr lang="en-US" dirty="0">
                <a:effectLst/>
              </a:rPr>
            </a:br>
            <a:endParaRPr lang="en-US" dirty="0"/>
          </a:p>
        </p:txBody>
      </p:sp>
      <p:sp>
        <p:nvSpPr>
          <p:cNvPr id="3" name="Text Placeholder 2"/>
          <p:cNvSpPr>
            <a:spLocks noGrp="1"/>
          </p:cNvSpPr>
          <p:nvPr>
            <p:ph type="body" sz="quarter" idx="10"/>
          </p:nvPr>
        </p:nvSpPr>
        <p:spPr>
          <a:xfrm>
            <a:off x="381000" y="1411552"/>
            <a:ext cx="8382000" cy="5065448"/>
          </a:xfrm>
        </p:spPr>
        <p:txBody>
          <a:bodyPr>
            <a:noAutofit/>
          </a:bodyPr>
          <a:lstStyle/>
          <a:p>
            <a:pPr marL="0" indent="0">
              <a:buNone/>
            </a:pPr>
            <a:r>
              <a:rPr lang="en-US" sz="2800" dirty="0"/>
              <a:t>Anger is a normal and even healthy emotion — but it's important to deal with it in a positive way. Uncontrolled anger can take a toll on both your health and your relationships.  Ready to get your anger under control? Start by considering these 10 anger management tips</a:t>
            </a:r>
            <a:r>
              <a:rPr lang="en-US" sz="2800" dirty="0" smtClean="0"/>
              <a:t>.</a:t>
            </a:r>
          </a:p>
          <a:p>
            <a:pPr marL="0" indent="0">
              <a:buNone/>
            </a:pPr>
            <a:endParaRPr lang="en-US" sz="2800" dirty="0"/>
          </a:p>
          <a:p>
            <a:r>
              <a:rPr lang="en-US" sz="2800" b="1" dirty="0"/>
              <a:t>1. Think before you speak</a:t>
            </a:r>
          </a:p>
          <a:p>
            <a:pPr marL="0" indent="0">
              <a:buNone/>
            </a:pPr>
            <a:r>
              <a:rPr lang="en-US" sz="2600" dirty="0"/>
              <a:t>In the heat of the moment, it's easy to say something you'll later regret. Take a few moments to collect your thoughts before saying anything — and allow others involved in the situation to do the same</a:t>
            </a:r>
            <a:r>
              <a:rPr lang="en-US" sz="2600" dirty="0" smtClean="0"/>
              <a:t>.</a:t>
            </a:r>
            <a:endParaRPr lang="en-US" sz="2600" dirty="0"/>
          </a:p>
        </p:txBody>
      </p:sp>
    </p:spTree>
    <p:extLst>
      <p:ext uri="{BB962C8B-B14F-4D97-AF65-F5344CB8AC3E}">
        <p14:creationId xmlns:p14="http://schemas.microsoft.com/office/powerpoint/2010/main" val="149855178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533400"/>
            <a:ext cx="8686800" cy="6553200"/>
          </a:xfrm>
        </p:spPr>
        <p:txBody>
          <a:bodyPr>
            <a:noAutofit/>
          </a:bodyPr>
          <a:lstStyle/>
          <a:p>
            <a:r>
              <a:rPr lang="en-US" sz="2800" b="1" dirty="0"/>
              <a:t>2. Once you're calm, express your anger</a:t>
            </a:r>
          </a:p>
          <a:p>
            <a:pPr marL="0" indent="0">
              <a:buNone/>
            </a:pPr>
            <a:r>
              <a:rPr lang="en-US" sz="2600" dirty="0"/>
              <a:t>As soon as you're thinking clearly, express your frustration in an assertive but </a:t>
            </a:r>
            <a:r>
              <a:rPr lang="en-US" sz="2600" dirty="0" err="1"/>
              <a:t>nonconfrontational</a:t>
            </a:r>
            <a:r>
              <a:rPr lang="en-US" sz="2600" dirty="0"/>
              <a:t> way. State your concerns and needs clearly and directly, without hurting others or trying to control them.</a:t>
            </a:r>
          </a:p>
          <a:p>
            <a:r>
              <a:rPr lang="en-US" sz="2800" b="1" dirty="0"/>
              <a:t>3. Get some exercise</a:t>
            </a:r>
          </a:p>
          <a:p>
            <a:pPr marL="0" indent="0">
              <a:buNone/>
            </a:pPr>
            <a:r>
              <a:rPr lang="en-US" sz="2600" dirty="0"/>
              <a:t>Physical activity can help reduce stress that can cause you to become angry. If you feel your anger escalating, go for a brisk walk or run, or spend some time doing other enjoyable physical activities.</a:t>
            </a:r>
          </a:p>
          <a:p>
            <a:r>
              <a:rPr lang="en-US" sz="2800" b="1" dirty="0"/>
              <a:t>4. Take a timeout</a:t>
            </a:r>
          </a:p>
          <a:p>
            <a:pPr marL="0" indent="0">
              <a:buNone/>
            </a:pPr>
            <a:r>
              <a:rPr lang="en-US" sz="2600" dirty="0"/>
              <a:t>Timeouts aren't just for kids. Give yourself short breaks during times of the day that tend to be stressful. A few moments of quiet time might help you feel better prepared to handle what's ahead without getting irritated or angry.</a:t>
            </a:r>
          </a:p>
          <a:p>
            <a:endParaRPr lang="en-US" sz="2800" dirty="0"/>
          </a:p>
        </p:txBody>
      </p:sp>
    </p:spTree>
    <p:extLst>
      <p:ext uri="{BB962C8B-B14F-4D97-AF65-F5344CB8AC3E}">
        <p14:creationId xmlns:p14="http://schemas.microsoft.com/office/powerpoint/2010/main" val="2970450452"/>
      </p:ext>
    </p:extLst>
  </p:cSld>
  <p:clrMapOvr>
    <a:masterClrMapping/>
  </p:clrMapOvr>
  <p:transition>
    <p:fade/>
  </p:transition>
</p:sld>
</file>

<file path=ppt/theme/_rels/them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defense_mech_and_anger (2)</Template>
  <TotalTime>85</TotalTime>
  <Words>1231</Words>
  <Application>Microsoft Office PowerPoint</Application>
  <PresentationFormat>On-screen Show (4:3)</PresentationFormat>
  <Paragraphs>74</Paragraphs>
  <Slides>11</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Courier New</vt:lpstr>
      <vt:lpstr>Franklin Gothic Book</vt:lpstr>
      <vt:lpstr>Franklin Gothic Medium</vt:lpstr>
      <vt:lpstr>Wingdings</vt:lpstr>
      <vt:lpstr>Wingdings 2</vt:lpstr>
      <vt:lpstr>Green Segoe 4-3 template-template_April-17-2007</vt:lpstr>
      <vt:lpstr>White with Courier font for code slides</vt:lpstr>
      <vt:lpstr>Trek</vt:lpstr>
      <vt:lpstr>DEFENSE MECHANISMS AND ANGER Management</vt:lpstr>
      <vt:lpstr>SELF CONTROL</vt:lpstr>
      <vt:lpstr>SELF CONTROL</vt:lpstr>
      <vt:lpstr>Common defense mechanisms</vt:lpstr>
      <vt:lpstr>PowerPoint Presentation</vt:lpstr>
      <vt:lpstr>Anger management</vt:lpstr>
      <vt:lpstr>anger</vt:lpstr>
      <vt:lpstr> Anger management: 10 tips to tame your temper   by Mayo Clinic Staff </vt:lpstr>
      <vt:lpstr>PowerPoint Presentation</vt:lpstr>
      <vt:lpstr>PowerPoint Presentation</vt:lpstr>
      <vt:lpstr>PowerPoint Presentation</vt:lpstr>
    </vt:vector>
  </TitlesOfParts>
  <Company>Philomath School District 17J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MECHANISMS AND ANGER MANaGEMENT</dc:title>
  <dc:creator>Nicole Stueve</dc:creator>
  <cp:lastModifiedBy>Nicole Stueve</cp:lastModifiedBy>
  <cp:revision>11</cp:revision>
  <cp:lastPrinted>2017-09-28T17:25:50Z</cp:lastPrinted>
  <dcterms:created xsi:type="dcterms:W3CDTF">2017-04-18T21:03:51Z</dcterms:created>
  <dcterms:modified xsi:type="dcterms:W3CDTF">2017-09-28T17:34:48Z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