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79" r:id="rId3"/>
    <p:sldId id="288" r:id="rId4"/>
    <p:sldId id="287" r:id="rId5"/>
    <p:sldId id="283" r:id="rId6"/>
    <p:sldId id="282" r:id="rId7"/>
    <p:sldId id="277" r:id="rId8"/>
    <p:sldId id="289" r:id="rId9"/>
    <p:sldId id="290" r:id="rId10"/>
    <p:sldId id="29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3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pPr/>
              <a:t>11/7/2012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pPr/>
              <a:t>11/7/2012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/>
              <a:t>Click to edit Master title style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11/7/2012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Dating and relationships</a:t>
            </a:r>
            <a:endParaRPr lang="en-US" dirty="0"/>
          </a:p>
        </p:txBody>
      </p:sp>
      <p:pic>
        <p:nvPicPr>
          <p:cNvPr id="7169" name="Picture 1" descr="C:\Users\stueve\AppData\Local\Microsoft\Windows\Temporary Internet Files\Content.IE5\V2TI3AUG\MP9102208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212" y="4267200"/>
            <a:ext cx="260392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7542450" cy="447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Parents don’t want dating to interfere with their teens’ emotional, social, and psychological development.</a:t>
            </a:r>
          </a:p>
          <a:p>
            <a:r>
              <a:rPr lang="en-US" dirty="0" smtClean="0"/>
              <a:t>Early dating may interfere with the development of an independent sense of identity.</a:t>
            </a:r>
          </a:p>
          <a:p>
            <a:r>
              <a:rPr lang="en-US" dirty="0" smtClean="0"/>
              <a:t>Teens who begin dating at a young age and form steady relationships are more at risk for becoming sexually active.</a:t>
            </a:r>
          </a:p>
          <a:p>
            <a:r>
              <a:rPr lang="en-US" dirty="0" smtClean="0"/>
              <a:t>You should set some standards for yourself.</a:t>
            </a:r>
            <a:endParaRPr lang="en-US" dirty="0"/>
          </a:p>
        </p:txBody>
      </p:sp>
      <p:pic>
        <p:nvPicPr>
          <p:cNvPr id="4" name="Picture 4" descr="C:\Users\stueve\AppData\Local\Microsoft\Windows\Temporary Internet Files\Content.IE5\QBELAXJ7\MP9004383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474" y="990600"/>
            <a:ext cx="3398738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/>
          <a:lstStyle/>
          <a:p>
            <a:r>
              <a:rPr lang="en-US" dirty="0" smtClean="0"/>
              <a:t>Dating skills checklist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295400"/>
            <a:ext cx="7618650" cy="4978401"/>
          </a:xfrm>
        </p:spPr>
        <p:txBody>
          <a:bodyPr>
            <a:normAutofit fontScale="92500"/>
          </a:bodyPr>
          <a:lstStyle/>
          <a:p>
            <a:pPr marL="730250" lvl="1" indent="-457200">
              <a:buFont typeface="+mj-lt"/>
              <a:buAutoNum type="arabicPeriod"/>
            </a:pPr>
            <a:r>
              <a:rPr lang="en-US" sz="2800" dirty="0" smtClean="0"/>
              <a:t>Know where your going and with who before you accept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sz="2800" dirty="0" smtClean="0"/>
              <a:t>Decline the date if you feel pressured  -  feel like you might be pressured to do things you are uncomfortable with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sz="2800" dirty="0" smtClean="0"/>
              <a:t>Don’t change plans if something else/better comes along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sz="2800" dirty="0" smtClean="0"/>
              <a:t>Recognize the benefits of dating different people rather than going steady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sz="2800" dirty="0" smtClean="0"/>
              <a:t>Have a plan to leave if things get out of hand</a:t>
            </a:r>
          </a:p>
          <a:p>
            <a:pPr marL="730250" lvl="1" indent="-457200">
              <a:buFont typeface="+mj-lt"/>
              <a:buAutoNum type="arabicPeriod"/>
            </a:pPr>
            <a:r>
              <a:rPr lang="en-US" sz="2800" dirty="0" smtClean="0"/>
              <a:t>Be honest and kind when you turn down someone for a date</a:t>
            </a:r>
          </a:p>
          <a:p>
            <a:pPr marL="73025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3" name="Picture 3" descr="C:\Users\stueve\AppData\Local\Microsoft\Windows\Temporary Internet Files\Content.IE5\V2TI3AUG\MP900440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1295400"/>
            <a:ext cx="2767584" cy="4153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resistance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confident and say “No, you don’t want to be sexually active.”</a:t>
            </a:r>
          </a:p>
          <a:p>
            <a:r>
              <a:rPr lang="en-US" dirty="0" smtClean="0"/>
              <a:t>Avoid being around those who pressure you to be sexually active</a:t>
            </a:r>
          </a:p>
          <a:p>
            <a:r>
              <a:rPr lang="en-US" dirty="0" smtClean="0"/>
              <a:t>Use non-verbal behavior to support message</a:t>
            </a:r>
          </a:p>
          <a:p>
            <a:r>
              <a:rPr lang="en-US" dirty="0" smtClean="0"/>
              <a:t>Avoid situations that put you in an uncomfortable situation</a:t>
            </a:r>
          </a:p>
          <a:p>
            <a:r>
              <a:rPr lang="en-US" dirty="0" smtClean="0"/>
              <a:t>Know the laws</a:t>
            </a:r>
          </a:p>
          <a:p>
            <a:r>
              <a:rPr lang="en-US" dirty="0" smtClean="0"/>
              <a:t>Love doesn’t pressure</a:t>
            </a:r>
          </a:p>
          <a:p>
            <a:r>
              <a:rPr lang="en-US" dirty="0" smtClean="0"/>
              <a:t>You don’t owe anybody your body</a:t>
            </a:r>
          </a:p>
          <a:p>
            <a:r>
              <a:rPr lang="en-US" dirty="0" smtClean="0"/>
              <a:t>Don’t be pushed by guilt</a:t>
            </a:r>
            <a:endParaRPr lang="en-US" dirty="0"/>
          </a:p>
        </p:txBody>
      </p:sp>
      <p:pic>
        <p:nvPicPr>
          <p:cNvPr id="1030" name="Picture 6" descr="couple-fight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9012" y="2514599"/>
            <a:ext cx="2514600" cy="210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639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660400"/>
          </a:xfrm>
        </p:spPr>
        <p:txBody>
          <a:bodyPr/>
          <a:lstStyle/>
          <a:p>
            <a:r>
              <a:rPr lang="en-US" dirty="0" smtClean="0"/>
              <a:t>Recognize harmful relationships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60812" y="1219200"/>
            <a:ext cx="7848600" cy="53339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Your health is connected to the quality of relationships you have.</a:t>
            </a:r>
          </a:p>
          <a:p>
            <a:r>
              <a:rPr lang="en-US" sz="2500" dirty="0" smtClean="0"/>
              <a:t>Relationships are usually healthy or harmful</a:t>
            </a:r>
          </a:p>
          <a:p>
            <a:r>
              <a:rPr lang="en-US" sz="2500" b="1" u="sng" dirty="0" smtClean="0"/>
              <a:t>Healthful Relationships: </a:t>
            </a:r>
            <a:r>
              <a:rPr lang="en-US" sz="2500" dirty="0" smtClean="0"/>
              <a:t>promotes self-respect, encourages health, and is free of violence and abuse.</a:t>
            </a:r>
          </a:p>
          <a:p>
            <a:r>
              <a:rPr lang="en-US" sz="2500" b="1" u="sng" dirty="0" smtClean="0"/>
              <a:t>Harmful Relationships: </a:t>
            </a:r>
            <a:r>
              <a:rPr lang="en-US" sz="2500" dirty="0" smtClean="0"/>
              <a:t>harms self-respect, interferes with your health, includes violence and abuse.</a:t>
            </a:r>
          </a:p>
          <a:p>
            <a:r>
              <a:rPr lang="en-US" sz="2500" dirty="0" smtClean="0"/>
              <a:t>Some people lack self-respect. They don’t care about the emotional health of others. They don’t encourage others to be their best, they </a:t>
            </a:r>
            <a:r>
              <a:rPr lang="en-US" sz="2500" smtClean="0"/>
              <a:t>bring </a:t>
            </a:r>
            <a:r>
              <a:rPr lang="en-US" sz="2500" smtClean="0"/>
              <a:t>them down </a:t>
            </a:r>
            <a:r>
              <a:rPr lang="en-US" sz="2500" dirty="0" smtClean="0"/>
              <a:t>or keep them from be successful in their life.</a:t>
            </a:r>
            <a:endParaRPr lang="en-US" sz="2500" dirty="0"/>
          </a:p>
        </p:txBody>
      </p:sp>
      <p:pic>
        <p:nvPicPr>
          <p:cNvPr id="8" name="Picture 1" descr="C:\Users\stueve\AppData\Local\Microsoft\Windows\Temporary Internet Files\Content.IE5\V2TI3AUG\MP9102208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" y="1828799"/>
            <a:ext cx="3276600" cy="326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6613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profiles of people who relate in harmful 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868" y="482600"/>
            <a:ext cx="6958144" cy="637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people pleaser: </a:t>
            </a:r>
          </a:p>
          <a:p>
            <a:pPr lvl="1"/>
            <a:r>
              <a:rPr lang="en-US" dirty="0" smtClean="0"/>
              <a:t>constantly seeks approval of others</a:t>
            </a:r>
          </a:p>
          <a:p>
            <a:pPr lvl="1"/>
            <a:r>
              <a:rPr lang="en-US" dirty="0" smtClean="0"/>
              <a:t>Will do anything to be liked, tends to be a doormat</a:t>
            </a:r>
          </a:p>
          <a:p>
            <a:r>
              <a:rPr lang="en-US" dirty="0" smtClean="0"/>
              <a:t>The enabler: </a:t>
            </a:r>
          </a:p>
          <a:p>
            <a:pPr lvl="1"/>
            <a:r>
              <a:rPr lang="en-US" dirty="0" smtClean="0"/>
              <a:t>supports harmful behaviors of others</a:t>
            </a:r>
          </a:p>
          <a:p>
            <a:pPr lvl="1"/>
            <a:r>
              <a:rPr lang="en-US" dirty="0" smtClean="0"/>
              <a:t>Makes excuses for the behavior, denies his/her feelings</a:t>
            </a:r>
          </a:p>
          <a:p>
            <a:r>
              <a:rPr lang="en-US" dirty="0" smtClean="0"/>
              <a:t>The clinger:</a:t>
            </a:r>
          </a:p>
          <a:p>
            <a:pPr lvl="1"/>
            <a:r>
              <a:rPr lang="en-US" dirty="0" smtClean="0"/>
              <a:t>Person is needy and dependent</a:t>
            </a:r>
          </a:p>
          <a:p>
            <a:pPr lvl="1"/>
            <a:r>
              <a:rPr lang="en-US" dirty="0" smtClean="0"/>
              <a:t>Suffocates others</a:t>
            </a:r>
          </a:p>
          <a:p>
            <a:r>
              <a:rPr lang="en-US" dirty="0" smtClean="0"/>
              <a:t>The fixer:</a:t>
            </a:r>
          </a:p>
          <a:p>
            <a:pPr lvl="1"/>
            <a:r>
              <a:rPr lang="en-US" dirty="0" smtClean="0"/>
              <a:t>Attempt so fix others problems</a:t>
            </a:r>
          </a:p>
          <a:p>
            <a:pPr lvl="1"/>
            <a:r>
              <a:rPr lang="en-US" dirty="0" smtClean="0"/>
              <a:t>Quick to give advice</a:t>
            </a:r>
          </a:p>
          <a:p>
            <a:pPr lvl="1"/>
            <a:r>
              <a:rPr lang="en-US" dirty="0" smtClean="0"/>
              <a:t>Take over other people’s responsibility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distancer</a:t>
            </a:r>
            <a:endParaRPr lang="en-US" dirty="0" smtClean="0"/>
          </a:p>
          <a:p>
            <a:pPr lvl="1"/>
            <a:r>
              <a:rPr lang="en-US" dirty="0" smtClean="0"/>
              <a:t>Emotionally unavailable to others</a:t>
            </a:r>
          </a:p>
          <a:p>
            <a:pPr lvl="1"/>
            <a:r>
              <a:rPr lang="en-US" dirty="0" smtClean="0"/>
              <a:t>Avoids sharing feelings, keeps others at arms length</a:t>
            </a:r>
          </a:p>
        </p:txBody>
      </p:sp>
      <p:pic>
        <p:nvPicPr>
          <p:cNvPr id="3074" name="Picture 2" descr="C:\Users\stueve\AppData\Local\Microsoft\Windows\Temporary Internet Files\Content.IE5\V2TI3AUG\MP9002277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2" y="2133600"/>
            <a:ext cx="3657600" cy="2401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02867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profiles of people who relate in harmful 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868" y="228600"/>
            <a:ext cx="6958144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controller:</a:t>
            </a:r>
          </a:p>
          <a:p>
            <a:pPr lvl="1"/>
            <a:r>
              <a:rPr lang="en-US" dirty="0" smtClean="0"/>
              <a:t>Possessive, jealous, and domineering</a:t>
            </a:r>
          </a:p>
          <a:p>
            <a:pPr lvl="1"/>
            <a:r>
              <a:rPr lang="en-US" dirty="0" smtClean="0"/>
              <a:t>Does not respect others, demands their way</a:t>
            </a:r>
          </a:p>
          <a:p>
            <a:r>
              <a:rPr lang="en-US" dirty="0" smtClean="0"/>
              <a:t>The center:</a:t>
            </a:r>
          </a:p>
          <a:p>
            <a:pPr lvl="1"/>
            <a:r>
              <a:rPr lang="en-US" dirty="0" smtClean="0"/>
              <a:t>Self-centered “Me, Me, Me”</a:t>
            </a:r>
          </a:p>
          <a:p>
            <a:pPr lvl="1"/>
            <a:r>
              <a:rPr lang="en-US" dirty="0" smtClean="0"/>
              <a:t>Talks, but doesn’t’ listen, ignores others</a:t>
            </a:r>
          </a:p>
          <a:p>
            <a:r>
              <a:rPr lang="en-US" dirty="0" smtClean="0"/>
              <a:t>The abuser:</a:t>
            </a:r>
          </a:p>
          <a:p>
            <a:pPr lvl="1"/>
            <a:r>
              <a:rPr lang="en-US" dirty="0" smtClean="0"/>
              <a:t>Puts down others, threatens, harms them, abusive language</a:t>
            </a:r>
          </a:p>
          <a:p>
            <a:r>
              <a:rPr lang="en-US" dirty="0" smtClean="0"/>
              <a:t>The liar:</a:t>
            </a:r>
          </a:p>
          <a:p>
            <a:pPr lvl="1"/>
            <a:r>
              <a:rPr lang="en-US" dirty="0" smtClean="0"/>
              <a:t>Builds relationship on lies, manipulates others into the responses s(he) wants</a:t>
            </a:r>
          </a:p>
          <a:p>
            <a:r>
              <a:rPr lang="en-US" dirty="0" smtClean="0"/>
              <a:t>The promise breaker:</a:t>
            </a:r>
          </a:p>
          <a:p>
            <a:pPr lvl="1"/>
            <a:r>
              <a:rPr lang="en-US" dirty="0" smtClean="0"/>
              <a:t>Not reliable, makes plans and breaks them</a:t>
            </a:r>
          </a:p>
          <a:p>
            <a:pPr lvl="1"/>
            <a:r>
              <a:rPr lang="en-US" dirty="0" smtClean="0"/>
              <a:t>Claims will change, but doesn’t</a:t>
            </a:r>
          </a:p>
          <a:p>
            <a:pPr lvl="1"/>
            <a:endParaRPr lang="en-US" dirty="0"/>
          </a:p>
        </p:txBody>
      </p:sp>
      <p:pic>
        <p:nvPicPr>
          <p:cNvPr id="22532" name="Picture 4" descr="C:\Users\stueve\AppData\Local\Microsoft\Windows\Temporary Internet Files\Content.IE5\V2TI3AUG\MP9003863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9012" y="2133600"/>
            <a:ext cx="2444496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02867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660400"/>
          </a:xfrm>
        </p:spPr>
        <p:txBody>
          <a:bodyPr/>
          <a:lstStyle/>
          <a:p>
            <a:r>
              <a:rPr lang="en-US" dirty="0" smtClean="0"/>
              <a:t>Harmful relationships combined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162" y="1219200"/>
            <a:ext cx="10360501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Promise Breaker  +  People Pleaser</a:t>
            </a:r>
          </a:p>
          <a:p>
            <a:pPr lvl="1"/>
            <a:r>
              <a:rPr lang="en-US" dirty="0" smtClean="0"/>
              <a:t>People pleaser accommodates the promise breaker, puts feelings aside</a:t>
            </a:r>
          </a:p>
          <a:p>
            <a:pPr lvl="1"/>
            <a:r>
              <a:rPr lang="en-US" dirty="0" smtClean="0"/>
              <a:t>Need to set limits, and keep commitments</a:t>
            </a:r>
          </a:p>
          <a:p>
            <a:r>
              <a:rPr lang="en-US" dirty="0" smtClean="0"/>
              <a:t>Controller  +  Enabler</a:t>
            </a:r>
          </a:p>
          <a:p>
            <a:pPr lvl="1"/>
            <a:r>
              <a:rPr lang="en-US" dirty="0" smtClean="0"/>
              <a:t>Angry outbursts, jealous of friends, places rules, enabler provides excuses, convinced there is a reason for the behavior.</a:t>
            </a:r>
          </a:p>
          <a:p>
            <a:pPr lvl="1"/>
            <a:r>
              <a:rPr lang="en-US" dirty="0" smtClean="0"/>
              <a:t>Should trust and buildup loved ones, the enabler should not deny feelings</a:t>
            </a:r>
          </a:p>
          <a:p>
            <a:r>
              <a:rPr lang="en-US" dirty="0" smtClean="0"/>
              <a:t>Clinger  + </a:t>
            </a:r>
            <a:r>
              <a:rPr lang="en-US" dirty="0" err="1" smtClean="0"/>
              <a:t>Distancer</a:t>
            </a:r>
            <a:endParaRPr lang="en-US" dirty="0" smtClean="0"/>
          </a:p>
          <a:p>
            <a:pPr lvl="1"/>
            <a:r>
              <a:rPr lang="en-US" dirty="0" smtClean="0"/>
              <a:t>Clinger typically comes from a divorced family, afraid to be vulnerable and close. The </a:t>
            </a:r>
            <a:r>
              <a:rPr lang="en-US" dirty="0" err="1" smtClean="0"/>
              <a:t>distancer</a:t>
            </a:r>
            <a:r>
              <a:rPr lang="en-US" dirty="0" smtClean="0"/>
              <a:t> is emotionally unavailable. They play each others game.</a:t>
            </a:r>
          </a:p>
          <a:p>
            <a:pPr lvl="1"/>
            <a:r>
              <a:rPr lang="en-US" dirty="0" smtClean="0"/>
              <a:t>Clinger needs to address emptiness and develop self-confidence, and the </a:t>
            </a:r>
            <a:r>
              <a:rPr lang="en-US" dirty="0" err="1" smtClean="0"/>
              <a:t>distancer</a:t>
            </a:r>
            <a:r>
              <a:rPr lang="en-US" dirty="0" smtClean="0"/>
              <a:t> needs to share feelings of why they feel they can’t get close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660400"/>
          </a:xfrm>
        </p:spPr>
        <p:txBody>
          <a:bodyPr/>
          <a:lstStyle/>
          <a:p>
            <a:r>
              <a:rPr lang="en-US" dirty="0" smtClean="0"/>
              <a:t>What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8534401" cy="50546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your relationship on a regular basis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when you must end a harmful relationship rather than work to change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on what is wrong and make a choice to change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Talk to someone about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upfront with your partner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a checkpoint on your progress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3558" name="Picture 6" descr="C:\Users\stueve\AppData\Local\Microsoft\Windows\Temporary Internet Files\Content.IE5\QBELAXJ7\MP9004442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612" y="1600200"/>
            <a:ext cx="2895600" cy="4338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</Words>
  <Application>Microsoft Office PowerPoint</Application>
  <PresentationFormat>Custom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Red Radial 16x9</vt:lpstr>
      <vt:lpstr>Dating and relationships</vt:lpstr>
      <vt:lpstr>dating</vt:lpstr>
      <vt:lpstr>Dating skills checklist</vt:lpstr>
      <vt:lpstr>Use resistance skills</vt:lpstr>
      <vt:lpstr>Recognize harmful relationships</vt:lpstr>
      <vt:lpstr>Ten profiles of people who relate in harmful ways</vt:lpstr>
      <vt:lpstr>Ten profiles of people who relate in harmful ways</vt:lpstr>
      <vt:lpstr>Harmful relationships combined</vt:lpstr>
      <vt:lpstr>What to do…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2012-11-07T21:09:49Z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