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6"/>
  </p:handoutMasterIdLst>
  <p:sldIdLst>
    <p:sldId id="256" r:id="rId2"/>
    <p:sldId id="257" r:id="rId3"/>
    <p:sldId id="258" r:id="rId4"/>
    <p:sldId id="260" r:id="rId5"/>
    <p:sldId id="259" r:id="rId6"/>
    <p:sldId id="261" r:id="rId7"/>
    <p:sldId id="262" r:id="rId8"/>
    <p:sldId id="263" r:id="rId9"/>
    <p:sldId id="264" r:id="rId10"/>
    <p:sldId id="265" r:id="rId11"/>
    <p:sldId id="267" r:id="rId12"/>
    <p:sldId id="268" r:id="rId13"/>
    <p:sldId id="269" r:id="rId14"/>
    <p:sldId id="270"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C528962-2C72-42FD-8199-C6E816A73B31}" type="datetimeFigureOut">
              <a:rPr lang="en-US" smtClean="0"/>
              <a:pPr/>
              <a:t>1/7/2014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6383CBD-883F-4EFE-950D-CE4562BBB364}" type="slidenum">
              <a:rPr lang="en-US" smtClean="0"/>
              <a:pPr/>
              <a:t>‹#›</a:t>
            </a:fld>
            <a:endParaRPr lang="en-US"/>
          </a:p>
        </p:txBody>
      </p:sp>
    </p:spTree>
    <p:extLst>
      <p:ext uri="{BB962C8B-B14F-4D97-AF65-F5344CB8AC3E}">
        <p14:creationId xmlns:p14="http://schemas.microsoft.com/office/powerpoint/2010/main" val="4088604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1D82064C-F7F8-4F38-B1BB-C9B8464D0E26}"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F64E3-E772-4285-A29E-F69721FB62A4}"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2064C-F7F8-4F38-B1BB-C9B8464D0E26}"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F64E3-E772-4285-A29E-F69721FB62A4}" type="slidenum">
              <a:rPr lang="en-US" smtClean="0"/>
              <a:pPr/>
              <a:t>‹#›</a:t>
            </a:fld>
            <a:endParaRPr lang="en-US"/>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2064C-F7F8-4F38-B1BB-C9B8464D0E26}" type="datetimeFigureOut">
              <a:rPr lang="en-US" smtClean="0"/>
              <a:pPr/>
              <a:t>1/7/2014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A1DF64E3-E772-4285-A29E-F69721FB62A4}" type="slidenum">
              <a:rPr lang="en-US" smtClean="0"/>
              <a:pPr/>
              <a:t>‹#›</a:t>
            </a:fld>
            <a:endParaRPr lang="en-US"/>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2064C-F7F8-4F38-B1BB-C9B8464D0E26}"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F64E3-E772-4285-A29E-F69721FB62A4}" type="slidenum">
              <a:rPr lang="en-US" smtClean="0"/>
              <a:pPr/>
              <a:t>‹#›</a:t>
            </a:fld>
            <a:endParaRPr lang="en-US"/>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2064C-F7F8-4F38-B1BB-C9B8464D0E26}" type="datetimeFigureOut">
              <a:rPr lang="en-US" smtClean="0"/>
              <a:pPr/>
              <a:t>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DF64E3-E772-4285-A29E-F69721FB62A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2064C-F7F8-4F38-B1BB-C9B8464D0E26}"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F64E3-E772-4285-A29E-F69721FB62A4}" type="slidenum">
              <a:rPr lang="en-US" smtClean="0"/>
              <a:pPr/>
              <a:t>‹#›</a:t>
            </a:fld>
            <a:endParaRPr lang="en-US"/>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2064C-F7F8-4F38-B1BB-C9B8464D0E26}" type="datetimeFigureOut">
              <a:rPr lang="en-US" smtClean="0"/>
              <a:pPr/>
              <a:t>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DF64E3-E772-4285-A29E-F69721FB62A4}" type="slidenum">
              <a:rPr lang="en-US" smtClean="0"/>
              <a:pPr/>
              <a:t>‹#›</a:t>
            </a:fld>
            <a:endParaRPr lang="en-US"/>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2064C-F7F8-4F38-B1BB-C9B8464D0E26}" type="datetimeFigureOut">
              <a:rPr lang="en-US" smtClean="0"/>
              <a:pPr/>
              <a:t>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DF64E3-E772-4285-A29E-F69721FB62A4}" type="slidenum">
              <a:rPr lang="en-US" smtClean="0"/>
              <a:pPr/>
              <a:t>‹#›</a:t>
            </a:fld>
            <a:endParaRPr lang="en-US"/>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2064C-F7F8-4F38-B1BB-C9B8464D0E26}" type="datetimeFigureOut">
              <a:rPr lang="en-US" smtClean="0"/>
              <a:pPr/>
              <a:t>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DF64E3-E772-4285-A29E-F69721FB62A4}" type="slidenum">
              <a:rPr lang="en-US" smtClean="0"/>
              <a:pPr/>
              <a:t>‹#›</a:t>
            </a:fld>
            <a:endParaRPr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2064C-F7F8-4F38-B1BB-C9B8464D0E26}" type="datetimeFigureOut">
              <a:rPr lang="en-US" smtClean="0"/>
              <a:pPr/>
              <a:t>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DF64E3-E772-4285-A29E-F69721FB62A4}"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1D82064C-F7F8-4F38-B1BB-C9B8464D0E26}" type="datetimeFigureOut">
              <a:rPr lang="en-US" smtClean="0"/>
              <a:pPr/>
              <a:t>1/7/2014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A1DF64E3-E772-4285-A29E-F69721FB62A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1D82064C-F7F8-4F38-B1BB-C9B8464D0E26}" type="datetimeFigureOut">
              <a:rPr lang="en-US" smtClean="0"/>
              <a:pPr/>
              <a:t>1/7/2014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A1DF64E3-E772-4285-A29E-F69721FB62A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0.tqn.com/d/desktoppub/1/0/U/L/a-reversed03.gif"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itepoint.com/principles-of-design-contrast/" TargetMode="External"/><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hyperlink" Target="http://0.tqn.com/d/desktoppub/1/0/D/O/contrast-ss-type.gif" TargetMode="Externa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Contrast</a:t>
            </a:r>
            <a:endParaRPr lang="en-US" dirty="0"/>
          </a:p>
        </p:txBody>
      </p:sp>
      <p:sp>
        <p:nvSpPr>
          <p:cNvPr id="3" name="Subtitle 2"/>
          <p:cNvSpPr>
            <a:spLocks noGrp="1"/>
          </p:cNvSpPr>
          <p:nvPr>
            <p:ph type="subTitle" idx="1"/>
          </p:nvPr>
        </p:nvSpPr>
        <p:spPr/>
        <p:txBody>
          <a:bodyPr/>
          <a:lstStyle/>
          <a:p>
            <a:r>
              <a:rPr lang="en-US" dirty="0" smtClean="0"/>
              <a:t>Principles of Design</a:t>
            </a:r>
            <a:endParaRPr lang="en-US" dirty="0"/>
          </a:p>
        </p:txBody>
      </p:sp>
      <p:pic>
        <p:nvPicPr>
          <p:cNvPr id="4" name="Picture 3" descr="http://0.tqn.com/d/desktoppub/1/0/E/O/contrast-principlesofdesign.gif"/>
          <p:cNvPicPr/>
          <p:nvPr/>
        </p:nvPicPr>
        <p:blipFill>
          <a:blip r:embed="rId2" cstate="print"/>
          <a:srcRect/>
          <a:stretch>
            <a:fillRect/>
          </a:stretch>
        </p:blipFill>
        <p:spPr bwMode="auto">
          <a:xfrm>
            <a:off x="4343400" y="2438400"/>
            <a:ext cx="3981450" cy="25146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5"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5"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1000" fill="hold"/>
                                        <p:tgtEl>
                                          <p:spTgt spid="4"/>
                                        </p:tgtEl>
                                        <p:attrNameLst>
                                          <p:attrName>ppt_w</p:attrName>
                                        </p:attrNameLst>
                                      </p:cBhvr>
                                      <p:tavLst>
                                        <p:tav tm="0">
                                          <p:val>
                                            <p:fltVal val="0"/>
                                          </p:val>
                                        </p:tav>
                                        <p:tav tm="100000">
                                          <p:val>
                                            <p:strVal val="#ppt_w"/>
                                          </p:val>
                                        </p:tav>
                                      </p:tavLst>
                                    </p:anim>
                                    <p:anim calcmode="lin" valueType="num">
                                      <p:cBhvr>
                                        <p:cTn id="18" dur="1000" fill="hold"/>
                                        <p:tgtEl>
                                          <p:spTgt spid="4"/>
                                        </p:tgtEl>
                                        <p:attrNameLst>
                                          <p:attrName>ppt_h</p:attrName>
                                        </p:attrNameLst>
                                      </p:cBhvr>
                                      <p:tavLst>
                                        <p:tav tm="0">
                                          <p:val>
                                            <p:fltVal val="0"/>
                                          </p:val>
                                        </p:tav>
                                        <p:tav tm="100000">
                                          <p:val>
                                            <p:strVal val="#ppt_h"/>
                                          </p:val>
                                        </p:tav>
                                      </p:tavLst>
                                    </p:anim>
                                    <p:anim calcmode="lin" valueType="num">
                                      <p:cBhvr>
                                        <p:cTn id="19" dur="1000" fill="hold"/>
                                        <p:tgtEl>
                                          <p:spTgt spid="4"/>
                                        </p:tgtEl>
                                        <p:attrNameLst>
                                          <p:attrName>ppt_x</p:attrName>
                                        </p:attrNameLst>
                                      </p:cBhvr>
                                      <p:tavLst>
                                        <p:tav tm="0" fmla="#ppt_x+(cos(-2*pi*(1-$))*-#ppt_x-sin(-2*pi*(1-$))*(1-#ppt_y))*(1-$)">
                                          <p:val>
                                            <p:fltVal val="0"/>
                                          </p:val>
                                        </p:tav>
                                        <p:tav tm="100000">
                                          <p:val>
                                            <p:fltVal val="1"/>
                                          </p:val>
                                        </p:tav>
                                      </p:tavLst>
                                    </p:anim>
                                    <p:anim calcmode="lin" valueType="num">
                                      <p:cBhvr>
                                        <p:cTn id="20" dur="1000" fill="hold"/>
                                        <p:tgtEl>
                                          <p:spTgt spid="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methods of contrast</a:t>
            </a:r>
            <a:endParaRPr lang="en-US" dirty="0"/>
          </a:p>
        </p:txBody>
      </p:sp>
      <p:pic>
        <p:nvPicPr>
          <p:cNvPr id="5" name="Content Placeholder 4" descr="contrast">
            <a:hlinkClick r:id="rId2" tgtFrame="_blank" tooltip="&quot;View Full-Size&quot;"/>
          </p:cNvPr>
          <p:cNvPicPr>
            <a:picLocks noGrp="1"/>
          </p:cNvPicPr>
          <p:nvPr>
            <p:ph sz="half" idx="1"/>
          </p:nvPr>
        </p:nvPicPr>
        <p:blipFill>
          <a:blip r:embed="rId3" cstate="print"/>
          <a:srcRect/>
          <a:stretch>
            <a:fillRect/>
          </a:stretch>
        </p:blipFill>
        <p:spPr bwMode="auto">
          <a:xfrm>
            <a:off x="609600" y="1828800"/>
            <a:ext cx="3581400" cy="2819400"/>
          </a:xfrm>
          <a:prstGeom prst="rect">
            <a:avLst/>
          </a:prstGeom>
          <a:noFill/>
          <a:ln w="9525">
            <a:noFill/>
            <a:miter lim="800000"/>
            <a:headEnd/>
            <a:tailEnd/>
          </a:ln>
        </p:spPr>
      </p:pic>
      <p:sp>
        <p:nvSpPr>
          <p:cNvPr id="4" name="Content Placeholder 3"/>
          <p:cNvSpPr>
            <a:spLocks noGrp="1"/>
          </p:cNvSpPr>
          <p:nvPr>
            <p:ph sz="half" idx="2"/>
          </p:nvPr>
        </p:nvSpPr>
        <p:spPr>
          <a:xfrm>
            <a:off x="4267200" y="1773936"/>
            <a:ext cx="4876800" cy="4623816"/>
          </a:xfrm>
        </p:spPr>
        <p:txBody>
          <a:bodyPr>
            <a:normAutofit fontScale="92500" lnSpcReduction="20000"/>
          </a:bodyPr>
          <a:lstStyle/>
          <a:p>
            <a:r>
              <a:rPr lang="en-US" dirty="0" smtClean="0"/>
              <a:t>Texture</a:t>
            </a:r>
          </a:p>
          <a:p>
            <a:r>
              <a:rPr lang="en-US" dirty="0" smtClean="0"/>
              <a:t>Shape</a:t>
            </a:r>
          </a:p>
          <a:p>
            <a:r>
              <a:rPr lang="en-US" dirty="0" smtClean="0"/>
              <a:t>Alignment</a:t>
            </a:r>
          </a:p>
          <a:p>
            <a:r>
              <a:rPr lang="en-US" dirty="0" smtClean="0"/>
              <a:t>Direction</a:t>
            </a:r>
          </a:p>
          <a:p>
            <a:r>
              <a:rPr lang="en-US" dirty="0" smtClean="0"/>
              <a:t>Movement</a:t>
            </a:r>
          </a:p>
          <a:p>
            <a:endParaRPr lang="en-US" dirty="0" smtClean="0"/>
          </a:p>
          <a:p>
            <a:r>
              <a:rPr lang="en-US" dirty="0" smtClean="0"/>
              <a:t>The key is to use a substantial difference</a:t>
            </a:r>
          </a:p>
          <a:p>
            <a:pPr lvl="1"/>
            <a:r>
              <a:rPr lang="en-US" dirty="0" smtClean="0"/>
              <a:t>A bold face, a font size change that is barely noticeable, and colors that are too close in value looks more like a mistake than an attempt to provide emphasis or interest.</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4">
                                            <p:txEl>
                                              <p:pRg st="1" end="1"/>
                                            </p:txEl>
                                          </p:spTgt>
                                        </p:tgtEl>
                                        <p:attrNameLst>
                                          <p:attrName>style.visibility</p:attrName>
                                        </p:attrNameLst>
                                      </p:cBhvr>
                                      <p:to>
                                        <p:strVal val="visible"/>
                                      </p:to>
                                    </p:set>
                                    <p:anim calcmode="lin" valueType="num">
                                      <p:cBhvr>
                                        <p:cTn id="24"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4">
                                            <p:txEl>
                                              <p:pRg st="2" end="2"/>
                                            </p:txEl>
                                          </p:spTgt>
                                        </p:tgtEl>
                                        <p:attrNameLst>
                                          <p:attrName>style.visibility</p:attrName>
                                        </p:attrNameLst>
                                      </p:cBhvr>
                                      <p:to>
                                        <p:strVal val="visible"/>
                                      </p:to>
                                    </p:set>
                                    <p:anim calcmode="lin" valueType="num">
                                      <p:cBhvr>
                                        <p:cTn id="30"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4">
                                            <p:txEl>
                                              <p:pRg st="3" end="3"/>
                                            </p:txEl>
                                          </p:spTgt>
                                        </p:tgtEl>
                                        <p:attrNameLst>
                                          <p:attrName>style.visibility</p:attrName>
                                        </p:attrNameLst>
                                      </p:cBhvr>
                                      <p:to>
                                        <p:strVal val="visible"/>
                                      </p:to>
                                    </p:set>
                                    <p:anim calcmode="lin" valueType="num">
                                      <p:cBhvr>
                                        <p:cTn id="36"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4">
                                            <p:txEl>
                                              <p:pRg st="4" end="4"/>
                                            </p:txEl>
                                          </p:spTgt>
                                        </p:tgtEl>
                                        <p:attrNameLst>
                                          <p:attrName>style.visibility</p:attrName>
                                        </p:attrNameLst>
                                      </p:cBhvr>
                                      <p:to>
                                        <p:strVal val="visible"/>
                                      </p:to>
                                    </p:set>
                                    <p:anim calcmode="lin" valueType="num">
                                      <p:cBhvr>
                                        <p:cTn id="42"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10" fill="hold" grpId="0" nodeType="clickEffect">
                                  <p:stCondLst>
                                    <p:cond delay="0"/>
                                  </p:stCondLst>
                                  <p:childTnLst>
                                    <p:set>
                                      <p:cBhvr>
                                        <p:cTn id="47" dur="1" fill="hold">
                                          <p:stCondLst>
                                            <p:cond delay="0"/>
                                          </p:stCondLst>
                                        </p:cTn>
                                        <p:tgtEl>
                                          <p:spTgt spid="4">
                                            <p:txEl>
                                              <p:pRg st="6" end="6"/>
                                            </p:txEl>
                                          </p:spTgt>
                                        </p:tgtEl>
                                        <p:attrNameLst>
                                          <p:attrName>style.visibility</p:attrName>
                                        </p:attrNameLst>
                                      </p:cBhvr>
                                      <p:to>
                                        <p:strVal val="visible"/>
                                      </p:to>
                                    </p:set>
                                    <p:anim calcmode="lin" valueType="num">
                                      <p:cBhvr>
                                        <p:cTn id="48"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9" dur="500" fill="hold"/>
                                        <p:tgtEl>
                                          <p:spTgt spid="4">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0" fill="hold">
                      <p:stCondLst>
                        <p:cond delay="indefinite"/>
                      </p:stCondLst>
                      <p:childTnLst>
                        <p:par>
                          <p:cTn id="51" fill="hold">
                            <p:stCondLst>
                              <p:cond delay="0"/>
                            </p:stCondLst>
                            <p:childTnLst>
                              <p:par>
                                <p:cTn id="52" presetID="17" presetClass="entr" presetSubtype="10" fill="hold" grpId="0" nodeType="clickEffect">
                                  <p:stCondLst>
                                    <p:cond delay="0"/>
                                  </p:stCondLst>
                                  <p:childTnLst>
                                    <p:set>
                                      <p:cBhvr>
                                        <p:cTn id="53" dur="1" fill="hold">
                                          <p:stCondLst>
                                            <p:cond delay="0"/>
                                          </p:stCondLst>
                                        </p:cTn>
                                        <p:tgtEl>
                                          <p:spTgt spid="4">
                                            <p:txEl>
                                              <p:pRg st="7" end="7"/>
                                            </p:txEl>
                                          </p:spTgt>
                                        </p:tgtEl>
                                        <p:attrNameLst>
                                          <p:attrName>style.visibility</p:attrName>
                                        </p:attrNameLst>
                                      </p:cBhvr>
                                      <p:to>
                                        <p:strVal val="visible"/>
                                      </p:to>
                                    </p:set>
                                    <p:anim calcmode="lin" valueType="num">
                                      <p:cBhvr>
                                        <p:cTn id="54"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5" dur="500" fill="hold"/>
                                        <p:tgtEl>
                                          <p:spTgt spid="4">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with bold type</a:t>
            </a:r>
            <a:endParaRPr lang="en-US" dirty="0"/>
          </a:p>
        </p:txBody>
      </p:sp>
      <p:sp>
        <p:nvSpPr>
          <p:cNvPr id="3" name="Content Placeholder 2"/>
          <p:cNvSpPr>
            <a:spLocks noGrp="1"/>
          </p:cNvSpPr>
          <p:nvPr>
            <p:ph idx="1"/>
          </p:nvPr>
        </p:nvSpPr>
        <p:spPr>
          <a:xfrm>
            <a:off x="304800" y="1775191"/>
            <a:ext cx="8382000" cy="4625609"/>
          </a:xfrm>
        </p:spPr>
        <p:txBody>
          <a:bodyPr>
            <a:normAutofit fontScale="92500" lnSpcReduction="20000"/>
          </a:bodyPr>
          <a:lstStyle/>
          <a:p>
            <a:r>
              <a:rPr lang="en-US" dirty="0" smtClean="0"/>
              <a:t>Use bold for emphasis to highlight important points.  Don’t overdo it</a:t>
            </a:r>
            <a:r>
              <a:rPr lang="en-US" dirty="0" smtClean="0"/>
              <a:t>.</a:t>
            </a:r>
          </a:p>
          <a:p>
            <a:pPr marL="118872" indent="0">
              <a:buNone/>
            </a:pPr>
            <a:endParaRPr lang="en-US" dirty="0" smtClean="0"/>
          </a:p>
          <a:p>
            <a:r>
              <a:rPr lang="en-US" dirty="0" smtClean="0"/>
              <a:t>Avoid setting entire paragraphs in bold as it is harder to read. </a:t>
            </a:r>
          </a:p>
          <a:p>
            <a:pPr lvl="1"/>
            <a:r>
              <a:rPr lang="en-US" dirty="0" smtClean="0"/>
              <a:t>The reason that bold type creates emphasis is that it slows down the reader and forces their eye to really take in the words more carefully.  If you slow them down too much, they may just skip over what you have to say</a:t>
            </a:r>
            <a:r>
              <a:rPr lang="en-US" dirty="0" smtClean="0"/>
              <a:t>.</a:t>
            </a:r>
          </a:p>
          <a:p>
            <a:pPr marL="457200" lvl="1" indent="0">
              <a:buNone/>
            </a:pPr>
            <a:endParaRPr lang="en-US" dirty="0" smtClean="0"/>
          </a:p>
          <a:p>
            <a:r>
              <a:rPr lang="en-US" dirty="0" smtClean="0"/>
              <a:t>Create contrast for headlines and subheadings</a:t>
            </a:r>
          </a:p>
          <a:p>
            <a:pPr>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 calcmode="lin" valueType="num">
                                      <p:cBhvr>
                                        <p:cTn id="3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fotosearch.com/bthumb/SUE/SUE104/BWBW0316.jpg"/>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rot="9220116">
            <a:off x="6980745" y="3792137"/>
            <a:ext cx="1567264" cy="2637971"/>
          </a:xfrm>
          <a:prstGeom prst="rect">
            <a:avLst/>
          </a:prstGeom>
          <a:noFill/>
        </p:spPr>
      </p:pic>
      <p:sp>
        <p:nvSpPr>
          <p:cNvPr id="2" name="Title 1"/>
          <p:cNvSpPr>
            <a:spLocks noGrp="1"/>
          </p:cNvSpPr>
          <p:nvPr>
            <p:ph type="title"/>
          </p:nvPr>
        </p:nvSpPr>
        <p:spPr/>
        <p:txBody>
          <a:bodyPr/>
          <a:lstStyle/>
          <a:p>
            <a:r>
              <a:rPr lang="en-US" dirty="0" smtClean="0"/>
              <a:t>Use bold effectively</a:t>
            </a:r>
            <a:endParaRPr lang="en-US" dirty="0"/>
          </a:p>
        </p:txBody>
      </p:sp>
      <p:sp>
        <p:nvSpPr>
          <p:cNvPr id="3" name="Content Placeholder 2"/>
          <p:cNvSpPr>
            <a:spLocks noGrp="1"/>
          </p:cNvSpPr>
          <p:nvPr>
            <p:ph idx="1"/>
          </p:nvPr>
        </p:nvSpPr>
        <p:spPr>
          <a:xfrm>
            <a:off x="228600" y="1775191"/>
            <a:ext cx="8458200" cy="4625609"/>
          </a:xfrm>
        </p:spPr>
        <p:txBody>
          <a:bodyPr/>
          <a:lstStyle/>
          <a:p>
            <a:r>
              <a:rPr lang="en-US" dirty="0" smtClean="0"/>
              <a:t>Avoid the temptation to use boldface text to emphasize words within a passage of text.  Bold text is like a magnet to our eyes, and if used incorrectly, ruins the continuity of your text</a:t>
            </a:r>
            <a:r>
              <a:rPr lang="en-US" dirty="0" smtClean="0"/>
              <a:t>.</a:t>
            </a:r>
          </a:p>
          <a:p>
            <a:endParaRPr lang="en-US" dirty="0" smtClean="0"/>
          </a:p>
          <a:p>
            <a:r>
              <a:rPr lang="en-US" dirty="0" smtClean="0"/>
              <a:t>Set key terms or phrases in bold to aid in scanning text to find important information quickly.</a:t>
            </a:r>
          </a:p>
          <a:p>
            <a:pPr>
              <a:buNone/>
            </a:pP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23" presetClass="entr" presetSubtype="16" fill="hold" nodeType="clickEffect">
                                  <p:stCondLst>
                                    <p:cond delay="0"/>
                                  </p:stCondLst>
                                  <p:childTnLst>
                                    <p:set>
                                      <p:cBhvr>
                                        <p:cTn id="23" dur="1" fill="hold">
                                          <p:stCondLst>
                                            <p:cond delay="0"/>
                                          </p:stCondLst>
                                        </p:cTn>
                                        <p:tgtEl>
                                          <p:spTgt spid="4098"/>
                                        </p:tgtEl>
                                        <p:attrNameLst>
                                          <p:attrName>style.visibility</p:attrName>
                                        </p:attrNameLst>
                                      </p:cBhvr>
                                      <p:to>
                                        <p:strVal val="visible"/>
                                      </p:to>
                                    </p:set>
                                    <p:anim calcmode="lin" valueType="num">
                                      <p:cBhvr>
                                        <p:cTn id="24" dur="500" fill="hold"/>
                                        <p:tgtEl>
                                          <p:spTgt spid="4098"/>
                                        </p:tgtEl>
                                        <p:attrNameLst>
                                          <p:attrName>ppt_w</p:attrName>
                                        </p:attrNameLst>
                                      </p:cBhvr>
                                      <p:tavLst>
                                        <p:tav tm="0">
                                          <p:val>
                                            <p:fltVal val="0"/>
                                          </p:val>
                                        </p:tav>
                                        <p:tav tm="100000">
                                          <p:val>
                                            <p:strVal val="#ppt_w"/>
                                          </p:val>
                                        </p:tav>
                                      </p:tavLst>
                                    </p:anim>
                                    <p:anim calcmode="lin" valueType="num">
                                      <p:cBhvr>
                                        <p:cTn id="25" dur="500" fill="hold"/>
                                        <p:tgtEl>
                                          <p:spTgt spid="4098"/>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review . . . </a:t>
            </a:r>
            <a:endParaRPr lang="en-US" dirty="0"/>
          </a:p>
        </p:txBody>
      </p:sp>
      <p:sp>
        <p:nvSpPr>
          <p:cNvPr id="3" name="Content Placeholder 2"/>
          <p:cNvSpPr>
            <a:spLocks noGrp="1"/>
          </p:cNvSpPr>
          <p:nvPr>
            <p:ph idx="1"/>
          </p:nvPr>
        </p:nvSpPr>
        <p:spPr>
          <a:xfrm>
            <a:off x="228600" y="1600201"/>
            <a:ext cx="8458200" cy="4800600"/>
          </a:xfrm>
        </p:spPr>
        <p:txBody>
          <a:bodyPr>
            <a:normAutofit fontScale="92500" lnSpcReduction="10000"/>
          </a:bodyPr>
          <a:lstStyle/>
          <a:p>
            <a:r>
              <a:rPr lang="en-US" dirty="0" smtClean="0"/>
              <a:t>Contrast on a page draws our eyes to it; our eyes like contrast</a:t>
            </a:r>
            <a:r>
              <a:rPr lang="en-US" dirty="0" smtClean="0"/>
              <a:t>.</a:t>
            </a:r>
          </a:p>
          <a:p>
            <a:pPr marL="118872" indent="0">
              <a:buNone/>
            </a:pPr>
            <a:endParaRPr lang="en-US" sz="1600" dirty="0" smtClean="0"/>
          </a:p>
          <a:p>
            <a:r>
              <a:rPr lang="en-US" dirty="0" smtClean="0"/>
              <a:t>If you are putting two elements on a page that are not the same, don’t make them </a:t>
            </a:r>
            <a:r>
              <a:rPr lang="en-US" b="1" i="1" dirty="0" smtClean="0"/>
              <a:t>similar</a:t>
            </a:r>
            <a:r>
              <a:rPr lang="en-US" b="1" dirty="0" smtClean="0"/>
              <a:t> </a:t>
            </a:r>
            <a:r>
              <a:rPr lang="en-US" dirty="0" smtClean="0"/>
              <a:t>. . . for contrast to be effective, the two elements must be </a:t>
            </a:r>
            <a:r>
              <a:rPr lang="en-US" sz="4000" b="1" i="1" dirty="0" smtClean="0">
                <a:solidFill>
                  <a:srgbClr val="FF0000"/>
                </a:solidFill>
              </a:rPr>
              <a:t>very different</a:t>
            </a:r>
            <a:r>
              <a:rPr lang="en-US" dirty="0" smtClean="0"/>
              <a:t>.</a:t>
            </a:r>
          </a:p>
          <a:p>
            <a:pPr marL="118872" indent="0">
              <a:buNone/>
            </a:pPr>
            <a:endParaRPr lang="en-US" sz="1600" dirty="0" smtClean="0"/>
          </a:p>
          <a:p>
            <a:r>
              <a:rPr lang="en-US" dirty="0" smtClean="0"/>
              <a:t>Contrast creates </a:t>
            </a:r>
            <a:r>
              <a:rPr lang="en-US" b="1" dirty="0" smtClean="0"/>
              <a:t>interest</a:t>
            </a:r>
            <a:r>
              <a:rPr lang="en-US" dirty="0" smtClean="0"/>
              <a:t> and aids in </a:t>
            </a:r>
            <a:r>
              <a:rPr lang="en-US" b="1" dirty="0" smtClean="0"/>
              <a:t>organization </a:t>
            </a:r>
            <a:r>
              <a:rPr lang="en-US" dirty="0" smtClean="0"/>
              <a:t>of a page</a:t>
            </a:r>
            <a:r>
              <a:rPr lang="en-US" dirty="0" smtClean="0"/>
              <a:t>.</a:t>
            </a:r>
          </a:p>
          <a:p>
            <a:endParaRPr lang="en-US" sz="1600" dirty="0" smtClean="0"/>
          </a:p>
          <a:p>
            <a:r>
              <a:rPr lang="en-US" dirty="0" smtClean="0"/>
              <a:t>If you are going to do contrast, do it with strength.</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p:cTn id="24"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p:cTn id="30"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ttp://0.tqn.com/d/desktoppub/1/0/E/O/contrast-principlesofdesign.gif"/>
          <p:cNvPicPr/>
          <p:nvPr/>
        </p:nvPicPr>
        <p:blipFill>
          <a:blip r:embed="rId2" cstate="print"/>
          <a:srcRect/>
          <a:stretch>
            <a:fillRect/>
          </a:stretch>
        </p:blipFill>
        <p:spPr bwMode="auto">
          <a:xfrm>
            <a:off x="2133600" y="381000"/>
            <a:ext cx="4648200" cy="30480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contrast?</a:t>
            </a:r>
            <a:endParaRPr lang="en-US" dirty="0"/>
          </a:p>
        </p:txBody>
      </p:sp>
      <p:sp>
        <p:nvSpPr>
          <p:cNvPr id="3" name="Content Placeholder 2"/>
          <p:cNvSpPr>
            <a:spLocks noGrp="1"/>
          </p:cNvSpPr>
          <p:nvPr>
            <p:ph idx="1"/>
          </p:nvPr>
        </p:nvSpPr>
        <p:spPr>
          <a:xfrm>
            <a:off x="76200" y="1600200"/>
            <a:ext cx="8610600" cy="5257799"/>
          </a:xfrm>
        </p:spPr>
        <p:txBody>
          <a:bodyPr>
            <a:normAutofit lnSpcReduction="10000"/>
          </a:bodyPr>
          <a:lstStyle/>
          <a:p>
            <a:r>
              <a:rPr lang="en-US" dirty="0" smtClean="0"/>
              <a:t>Contrast occurs when two elements (fonts, color, size, etc.) are different</a:t>
            </a:r>
          </a:p>
          <a:p>
            <a:pPr lvl="1"/>
            <a:r>
              <a:rPr lang="en-US" dirty="0" smtClean="0"/>
              <a:t>The greater the difference, the greater the contrast.</a:t>
            </a:r>
          </a:p>
          <a:p>
            <a:pPr lvl="2"/>
            <a:r>
              <a:rPr lang="en-US" i="1" dirty="0" smtClean="0"/>
              <a:t>“If two items are not exactly the same, then make them different. Really different.”</a:t>
            </a:r>
          </a:p>
          <a:p>
            <a:pPr lvl="1"/>
            <a:r>
              <a:rPr lang="en-US" dirty="0" smtClean="0"/>
              <a:t>Contrast adds </a:t>
            </a:r>
            <a:r>
              <a:rPr lang="en-US" b="1" dirty="0" smtClean="0">
                <a:solidFill>
                  <a:srgbClr val="FF0000"/>
                </a:solidFill>
              </a:rPr>
              <a:t>interes</a:t>
            </a:r>
            <a:r>
              <a:rPr lang="en-US" dirty="0" smtClean="0">
                <a:solidFill>
                  <a:srgbClr val="FF0000"/>
                </a:solidFill>
              </a:rPr>
              <a:t>t</a:t>
            </a:r>
            <a:r>
              <a:rPr lang="en-US" dirty="0" smtClean="0"/>
              <a:t> to the page and provides a means of emphasizing what is important or directing the reader’s eye (</a:t>
            </a:r>
            <a:r>
              <a:rPr lang="en-US" b="1" dirty="0" smtClean="0">
                <a:solidFill>
                  <a:srgbClr val="FF0000"/>
                </a:solidFill>
              </a:rPr>
              <a:t>organization</a:t>
            </a:r>
            <a:r>
              <a:rPr lang="en-US" dirty="0" smtClean="0"/>
              <a:t>).</a:t>
            </a:r>
          </a:p>
          <a:p>
            <a:pPr lvl="2"/>
            <a:r>
              <a:rPr lang="en-US" dirty="0" smtClean="0"/>
              <a:t>On a page without contrast, the reader doesn’t know where to look first or what is important.  </a:t>
            </a:r>
          </a:p>
          <a:p>
            <a:pPr lvl="2"/>
            <a:r>
              <a:rPr lang="en-US" dirty="0" smtClean="0"/>
              <a:t>Contrast makes a page more interesting so the reader is more apt to pay attention to what is on the page.</a:t>
            </a:r>
          </a:p>
          <a:p>
            <a:pPr lvl="1"/>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you achieve contrast?</a:t>
            </a:r>
            <a:endParaRPr lang="en-US" dirty="0"/>
          </a:p>
        </p:txBody>
      </p:sp>
      <p:sp>
        <p:nvSpPr>
          <p:cNvPr id="3" name="Content Placeholder 2"/>
          <p:cNvSpPr>
            <a:spLocks noGrp="1"/>
          </p:cNvSpPr>
          <p:nvPr>
            <p:ph sz="half" idx="1"/>
          </p:nvPr>
        </p:nvSpPr>
        <p:spPr/>
        <p:txBody>
          <a:bodyPr>
            <a:normAutofit fontScale="92500" lnSpcReduction="10000"/>
          </a:bodyPr>
          <a:lstStyle/>
          <a:p>
            <a:r>
              <a:rPr lang="en-US" dirty="0" smtClean="0"/>
              <a:t>Four common methods of creating contrast are by using differences in </a:t>
            </a:r>
            <a:r>
              <a:rPr lang="en-US" sz="4300" dirty="0" smtClean="0"/>
              <a:t>size</a:t>
            </a:r>
            <a:r>
              <a:rPr lang="en-US" dirty="0" smtClean="0"/>
              <a:t>, </a:t>
            </a:r>
            <a:r>
              <a:rPr lang="en-US" dirty="0" smtClean="0">
                <a:solidFill>
                  <a:schemeClr val="tx1">
                    <a:lumMod val="50000"/>
                    <a:lumOff val="50000"/>
                  </a:schemeClr>
                </a:solidFill>
              </a:rPr>
              <a:t>value</a:t>
            </a:r>
            <a:r>
              <a:rPr lang="en-US" dirty="0" smtClean="0"/>
              <a:t>,</a:t>
            </a:r>
            <a:r>
              <a:rPr lang="en-US" dirty="0" smtClean="0">
                <a:solidFill>
                  <a:schemeClr val="accent4"/>
                </a:solidFill>
              </a:rPr>
              <a:t> </a:t>
            </a:r>
            <a:r>
              <a:rPr lang="en-US" dirty="0" smtClean="0">
                <a:solidFill>
                  <a:schemeClr val="accent4">
                    <a:lumMod val="75000"/>
                  </a:schemeClr>
                </a:solidFill>
              </a:rPr>
              <a:t>color</a:t>
            </a:r>
            <a:r>
              <a:rPr lang="en-US" dirty="0" smtClean="0"/>
              <a:t> and </a:t>
            </a:r>
            <a:r>
              <a:rPr lang="en-US" sz="3500" dirty="0" smtClean="0">
                <a:latin typeface="Brush Script MT" pitchFamily="66" charset="0"/>
              </a:rPr>
              <a:t>type</a:t>
            </a:r>
            <a:r>
              <a:rPr lang="en-US" dirty="0" smtClean="0"/>
              <a:t>.</a:t>
            </a:r>
          </a:p>
          <a:p>
            <a:pPr lvl="1"/>
            <a:r>
              <a:rPr lang="en-US" b="1" dirty="0" smtClean="0"/>
              <a:t>Value </a:t>
            </a:r>
            <a:r>
              <a:rPr lang="en-US" dirty="0" smtClean="0"/>
              <a:t>refers to the lightness or darkness of a color</a:t>
            </a:r>
          </a:p>
          <a:p>
            <a:r>
              <a:rPr lang="en-US" dirty="0" smtClean="0"/>
              <a:t>Use different fonts, colors, alignment, shapes and images on a page.  </a:t>
            </a:r>
            <a:endParaRPr lang="en-US" dirty="0"/>
          </a:p>
        </p:txBody>
      </p:sp>
      <p:sp>
        <p:nvSpPr>
          <p:cNvPr id="4" name="Content Placeholder 3"/>
          <p:cNvSpPr>
            <a:spLocks noGrp="1"/>
          </p:cNvSpPr>
          <p:nvPr>
            <p:ph sz="half" idx="2"/>
          </p:nvPr>
        </p:nvSpPr>
        <p:spPr/>
        <p:txBody>
          <a:bodyPr>
            <a:normAutofit fontScale="92500" lnSpcReduction="10000"/>
          </a:bodyPr>
          <a:lstStyle/>
          <a:p>
            <a:r>
              <a:rPr lang="en-US" dirty="0" smtClean="0"/>
              <a:t>The key to working with contrast is to make sure the differences are obvious.</a:t>
            </a:r>
          </a:p>
          <a:p>
            <a:pPr lvl="1"/>
            <a:r>
              <a:rPr lang="en-US" b="1" dirty="0" smtClean="0"/>
              <a:t>For contrast to work successfully, it must be strong and obvious</a:t>
            </a:r>
            <a:r>
              <a:rPr lang="en-US" dirty="0" smtClean="0"/>
              <a:t>.  It needs to make an impact.</a:t>
            </a:r>
          </a:p>
          <a:p>
            <a:r>
              <a:rPr lang="en-US" dirty="0" smtClean="0"/>
              <a:t>Be aggressive and make the </a:t>
            </a:r>
            <a:r>
              <a:rPr lang="en-US" b="1" dirty="0" smtClean="0">
                <a:solidFill>
                  <a:srgbClr val="FF0000"/>
                </a:solidFill>
              </a:rPr>
              <a:t>contrast stand out</a:t>
            </a:r>
            <a:r>
              <a:rPr lang="en-US" dirty="0" smtClean="0"/>
              <a:t>!</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4">
                                            <p:txEl>
                                              <p:pRg st="0" end="0"/>
                                            </p:txEl>
                                          </p:spTgt>
                                        </p:tgtEl>
                                        <p:attrNameLst>
                                          <p:attrName>style.visibility</p:attrName>
                                        </p:attrNameLst>
                                      </p:cBhvr>
                                      <p:to>
                                        <p:strVal val="visible"/>
                                      </p:to>
                                    </p:set>
                                    <p:anim calcmode="lin" valueType="num">
                                      <p:cBhvr>
                                        <p:cTn id="30"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4">
                                            <p:txEl>
                                              <p:pRg st="1" end="1"/>
                                            </p:txEl>
                                          </p:spTgt>
                                        </p:tgtEl>
                                        <p:attrNameLst>
                                          <p:attrName>style.visibility</p:attrName>
                                        </p:attrNameLst>
                                      </p:cBhvr>
                                      <p:to>
                                        <p:strVal val="visible"/>
                                      </p:to>
                                    </p:set>
                                    <p:anim calcmode="lin" valueType="num">
                                      <p:cBhvr>
                                        <p:cTn id="3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37" dur="5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4">
                                            <p:txEl>
                                              <p:pRg st="2" end="2"/>
                                            </p:txEl>
                                          </p:spTgt>
                                        </p:tgtEl>
                                        <p:attrNameLst>
                                          <p:attrName>style.visibility</p:attrName>
                                        </p:attrNameLst>
                                      </p:cBhvr>
                                      <p:to>
                                        <p:strVal val="visible"/>
                                      </p:to>
                                    </p:set>
                                    <p:anim calcmode="lin" valueType="num">
                                      <p:cBhvr>
                                        <p:cTn id="42"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P spid="4" grpId="0"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powerful design concept</a:t>
            </a:r>
            <a:endParaRPr lang="en-US" dirty="0"/>
          </a:p>
        </p:txBody>
      </p:sp>
      <p:sp>
        <p:nvSpPr>
          <p:cNvPr id="3" name="Content Placeholder 2"/>
          <p:cNvSpPr>
            <a:spLocks noGrp="1"/>
          </p:cNvSpPr>
          <p:nvPr>
            <p:ph sz="half" idx="1"/>
          </p:nvPr>
        </p:nvSpPr>
        <p:spPr>
          <a:xfrm>
            <a:off x="457200" y="1773936"/>
            <a:ext cx="4419600" cy="4623816"/>
          </a:xfrm>
        </p:spPr>
        <p:txBody>
          <a:bodyPr>
            <a:normAutofit/>
          </a:bodyPr>
          <a:lstStyle/>
          <a:p>
            <a:r>
              <a:rPr lang="en-US" dirty="0" smtClean="0"/>
              <a:t>Any design element can be contrasted with another.</a:t>
            </a:r>
          </a:p>
          <a:p>
            <a:r>
              <a:rPr lang="en-US" dirty="0" smtClean="0"/>
              <a:t>You can achieve contrast in many ways</a:t>
            </a:r>
          </a:p>
          <a:p>
            <a:pPr lvl="1"/>
            <a:r>
              <a:rPr lang="en-US" dirty="0" smtClean="0"/>
              <a:t>Manipulate space (near and far, empty and filled)</a:t>
            </a:r>
          </a:p>
          <a:p>
            <a:pPr lvl="1"/>
            <a:r>
              <a:rPr lang="en-US" dirty="0" smtClean="0"/>
              <a:t>Color choices (dark and light, cool and warm)</a:t>
            </a:r>
            <a:endParaRPr lang="en-US" dirty="0"/>
          </a:p>
        </p:txBody>
      </p:sp>
      <p:sp>
        <p:nvSpPr>
          <p:cNvPr id="4" name="Content Placeholder 3"/>
          <p:cNvSpPr>
            <a:spLocks noGrp="1"/>
          </p:cNvSpPr>
          <p:nvPr>
            <p:ph sz="half" idx="2"/>
          </p:nvPr>
        </p:nvSpPr>
        <p:spPr>
          <a:xfrm>
            <a:off x="4648200" y="3736848"/>
            <a:ext cx="4343400" cy="2206752"/>
          </a:xfrm>
        </p:spPr>
        <p:txBody>
          <a:bodyPr>
            <a:normAutofit/>
          </a:bodyPr>
          <a:lstStyle/>
          <a:p>
            <a:pPr lvl="1"/>
            <a:r>
              <a:rPr lang="en-US" dirty="0" smtClean="0"/>
              <a:t>Text selection (serif and sans serif, bold and narrow)</a:t>
            </a:r>
          </a:p>
          <a:p>
            <a:pPr lvl="1"/>
            <a:r>
              <a:rPr lang="en-US" dirty="0" smtClean="0"/>
              <a:t>Positioning of elements (top and bottom, isolated and grouped)</a:t>
            </a:r>
          </a:p>
          <a:p>
            <a:pPr lvl="1"/>
            <a:endParaRPr lang="en-US" dirty="0" smtClean="0"/>
          </a:p>
        </p:txBody>
      </p:sp>
      <p:pic>
        <p:nvPicPr>
          <p:cNvPr id="5" name="Content Placeholder 6" descr="Design principles - Contrast"/>
          <p:cNvPicPr>
            <a:picLocks/>
          </p:cNvPicPr>
          <p:nvPr/>
        </p:nvPicPr>
        <p:blipFill>
          <a:blip r:embed="rId2" cstate="print"/>
          <a:srcRect/>
          <a:stretch>
            <a:fillRect/>
          </a:stretch>
        </p:blipFill>
        <p:spPr bwMode="auto">
          <a:xfrm>
            <a:off x="5181600" y="1905000"/>
            <a:ext cx="3276600" cy="13716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23" presetClass="entr" presetSubtype="16" fill="hold" nodeType="clickEffect">
                                  <p:stCondLst>
                                    <p:cond delay="0"/>
                                  </p:stCondLst>
                                  <p:childTnLst>
                                    <p:set>
                                      <p:cBhvr>
                                        <p:cTn id="35" dur="1" fill="hold">
                                          <p:stCondLst>
                                            <p:cond delay="0"/>
                                          </p:stCondLst>
                                        </p:cTn>
                                        <p:tgtEl>
                                          <p:spTgt spid="5"/>
                                        </p:tgtEl>
                                        <p:attrNameLst>
                                          <p:attrName>style.visibility</p:attrName>
                                        </p:attrNameLst>
                                      </p:cBhvr>
                                      <p:to>
                                        <p:strVal val="visible"/>
                                      </p:to>
                                    </p:set>
                                    <p:anim calcmode="lin" valueType="num">
                                      <p:cBhvr>
                                        <p:cTn id="36" dur="500" fill="hold"/>
                                        <p:tgtEl>
                                          <p:spTgt spid="5"/>
                                        </p:tgtEl>
                                        <p:attrNameLst>
                                          <p:attrName>ppt_w</p:attrName>
                                        </p:attrNameLst>
                                      </p:cBhvr>
                                      <p:tavLst>
                                        <p:tav tm="0">
                                          <p:val>
                                            <p:fltVal val="0"/>
                                          </p:val>
                                        </p:tav>
                                        <p:tav tm="100000">
                                          <p:val>
                                            <p:strVal val="#ppt_w"/>
                                          </p:val>
                                        </p:tav>
                                      </p:tavLst>
                                    </p:anim>
                                    <p:anim calcmode="lin" valueType="num">
                                      <p:cBhvr>
                                        <p:cTn id="37"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4">
                                            <p:txEl>
                                              <p:pRg st="0" end="0"/>
                                            </p:txEl>
                                          </p:spTgt>
                                        </p:tgtEl>
                                        <p:attrNameLst>
                                          <p:attrName>style.visibility</p:attrName>
                                        </p:attrNameLst>
                                      </p:cBhvr>
                                      <p:to>
                                        <p:strVal val="visible"/>
                                      </p:to>
                                    </p:set>
                                    <p:anim calcmode="lin" valueType="num">
                                      <p:cBhvr>
                                        <p:cTn id="42"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0" end="0"/>
                                            </p:txEl>
                                          </p:spTgt>
                                        </p:tgtEl>
                                        <p:attrNameLst>
                                          <p:attrName>ppt_h</p:attrName>
                                        </p:attrNameLst>
                                      </p:cBhvr>
                                      <p:tavLst>
                                        <p:tav tm="0">
                                          <p:val>
                                            <p:strVal val="#ppt_h"/>
                                          </p:val>
                                        </p:tav>
                                        <p:tav tm="100000">
                                          <p:val>
                                            <p:strVal val="#ppt_h"/>
                                          </p:val>
                                        </p:tav>
                                      </p:tavLst>
                                    </p:anim>
                                  </p:childTnLst>
                                </p:cTn>
                              </p:par>
                              <p:par>
                                <p:cTn id="44" presetID="17" presetClass="entr" presetSubtype="10" fill="hold" grpId="0" nodeType="withEffect">
                                  <p:stCondLst>
                                    <p:cond delay="0"/>
                                  </p:stCondLst>
                                  <p:childTnLst>
                                    <p:set>
                                      <p:cBhvr>
                                        <p:cTn id="45" dur="1" fill="hold">
                                          <p:stCondLst>
                                            <p:cond delay="0"/>
                                          </p:stCondLst>
                                        </p:cTn>
                                        <p:tgtEl>
                                          <p:spTgt spid="4">
                                            <p:txEl>
                                              <p:pRg st="1" end="1"/>
                                            </p:txEl>
                                          </p:spTgt>
                                        </p:tgtEl>
                                        <p:attrNameLst>
                                          <p:attrName>style.visibility</p:attrName>
                                        </p:attrNameLst>
                                      </p:cBhvr>
                                      <p:to>
                                        <p:strVal val="visible"/>
                                      </p:to>
                                    </p:set>
                                    <p:anim calcmode="lin" valueType="num">
                                      <p:cBhvr>
                                        <p:cTn id="46"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47" dur="500" fill="hold"/>
                                        <p:tgtEl>
                                          <p:spTgt spid="4">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P spid="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4" name="Picture 6" descr="http://www.fotosearch.com/bthumb/CSP/CSP057/k0571758.jpg"/>
          <p:cNvPicPr>
            <a:picLocks noChangeAspect="1" noChangeArrowheads="1"/>
          </p:cNvPicPr>
          <p:nvPr/>
        </p:nvPicPr>
        <p:blipFill>
          <a:blip r:embed="rId2" cstate="print"/>
          <a:srcRect/>
          <a:stretch>
            <a:fillRect/>
          </a:stretch>
        </p:blipFill>
        <p:spPr bwMode="auto">
          <a:xfrm>
            <a:off x="838200" y="2362200"/>
            <a:ext cx="1619250" cy="1485900"/>
          </a:xfrm>
          <a:prstGeom prst="rect">
            <a:avLst/>
          </a:prstGeom>
          <a:noFill/>
        </p:spPr>
      </p:pic>
      <p:sp>
        <p:nvSpPr>
          <p:cNvPr id="5" name="Title 4"/>
          <p:cNvSpPr>
            <a:spLocks noGrp="1"/>
          </p:cNvSpPr>
          <p:nvPr>
            <p:ph type="title"/>
          </p:nvPr>
        </p:nvSpPr>
        <p:spPr/>
        <p:txBody>
          <a:bodyPr>
            <a:normAutofit fontScale="90000"/>
          </a:bodyPr>
          <a:lstStyle/>
          <a:p>
            <a:r>
              <a:rPr lang="en-US" dirty="0" smtClean="0"/>
              <a:t> Contrast simply means difference</a:t>
            </a:r>
            <a:endParaRPr lang="en-US" dirty="0"/>
          </a:p>
        </p:txBody>
      </p:sp>
      <p:sp>
        <p:nvSpPr>
          <p:cNvPr id="8" name="Content Placeholder 7"/>
          <p:cNvSpPr>
            <a:spLocks noGrp="1"/>
          </p:cNvSpPr>
          <p:nvPr>
            <p:ph idx="1"/>
          </p:nvPr>
        </p:nvSpPr>
        <p:spPr/>
        <p:txBody>
          <a:bodyPr/>
          <a:lstStyle/>
          <a:p>
            <a:r>
              <a:rPr lang="en-US" dirty="0" smtClean="0"/>
              <a:t>There is no set rule for how to create contrast.  The </a:t>
            </a:r>
            <a:r>
              <a:rPr lang="en-US" b="1" dirty="0" smtClean="0"/>
              <a:t>goal is just to make a visual splash</a:t>
            </a:r>
            <a:r>
              <a:rPr lang="en-US" dirty="0" smtClean="0"/>
              <a:t> where parts of the page stand out.</a:t>
            </a:r>
          </a:p>
          <a:p>
            <a:r>
              <a:rPr lang="en-US" dirty="0" smtClean="0"/>
              <a:t>There are </a:t>
            </a:r>
            <a:r>
              <a:rPr lang="en-US" b="1" dirty="0" smtClean="0"/>
              <a:t>two main purposes </a:t>
            </a:r>
            <a:r>
              <a:rPr lang="en-US" dirty="0" smtClean="0"/>
              <a:t>of contrast:</a:t>
            </a:r>
          </a:p>
          <a:p>
            <a:pPr lvl="1"/>
            <a:r>
              <a:rPr lang="en-US" dirty="0" smtClean="0"/>
              <a:t>Create </a:t>
            </a:r>
            <a:r>
              <a:rPr lang="en-US" b="1" dirty="0" smtClean="0">
                <a:solidFill>
                  <a:srgbClr val="FF0000"/>
                </a:solidFill>
              </a:rPr>
              <a:t>interest</a:t>
            </a:r>
            <a:r>
              <a:rPr lang="en-US" dirty="0" smtClean="0"/>
              <a:t> on the page</a:t>
            </a:r>
          </a:p>
          <a:p>
            <a:pPr lvl="1"/>
            <a:r>
              <a:rPr lang="en-US" dirty="0" smtClean="0"/>
              <a:t>Aid in the </a:t>
            </a:r>
            <a:r>
              <a:rPr lang="en-US" b="1" dirty="0" smtClean="0">
                <a:solidFill>
                  <a:srgbClr val="FF0000"/>
                </a:solidFill>
              </a:rPr>
              <a:t>organization</a:t>
            </a:r>
            <a:r>
              <a:rPr lang="en-US" dirty="0" smtClean="0"/>
              <a:t> of the information</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7" presetClass="entr" presetSubtype="1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 calcmode="lin" valueType="num">
                                      <p:cBhvr>
                                        <p:cTn id="12" dur="500" fill="hold"/>
                                        <p:tgtEl>
                                          <p:spTgt spid="8">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8">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8">
                                            <p:txEl>
                                              <p:pRg st="1" end="1"/>
                                            </p:txEl>
                                          </p:spTgt>
                                        </p:tgtEl>
                                        <p:attrNameLst>
                                          <p:attrName>style.visibility</p:attrName>
                                        </p:attrNameLst>
                                      </p:cBhvr>
                                      <p:to>
                                        <p:strVal val="visible"/>
                                      </p:to>
                                    </p:set>
                                    <p:anim calcmode="lin" valueType="num">
                                      <p:cBhvr>
                                        <p:cTn id="18" dur="5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9" dur="500" fill="hold"/>
                                        <p:tgtEl>
                                          <p:spTgt spid="8">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8">
                                            <p:txEl>
                                              <p:pRg st="2" end="2"/>
                                            </p:txEl>
                                          </p:spTgt>
                                        </p:tgtEl>
                                        <p:attrNameLst>
                                          <p:attrName>style.visibility</p:attrName>
                                        </p:attrNameLst>
                                      </p:cBhvr>
                                      <p:to>
                                        <p:strVal val="visible"/>
                                      </p:to>
                                    </p:set>
                                    <p:anim calcmode="lin" valueType="num">
                                      <p:cBhvr>
                                        <p:cTn id="24" dur="5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8">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8">
                                            <p:txEl>
                                              <p:pRg st="3" end="3"/>
                                            </p:txEl>
                                          </p:spTgt>
                                        </p:tgtEl>
                                        <p:attrNameLst>
                                          <p:attrName>style.visibility</p:attrName>
                                        </p:attrNameLst>
                                      </p:cBhvr>
                                      <p:to>
                                        <p:strVal val="visible"/>
                                      </p:to>
                                    </p:set>
                                    <p:anim calcmode="lin" valueType="num">
                                      <p:cBhvr>
                                        <p:cTn id="30" dur="500" fill="hold"/>
                                        <p:tgtEl>
                                          <p:spTgt spid="8">
                                            <p:txEl>
                                              <p:pRg st="3" end="3"/>
                                            </p:txEl>
                                          </p:spTgt>
                                        </p:tgtEl>
                                        <p:attrNameLst>
                                          <p:attrName>ppt_w</p:attrName>
                                        </p:attrNameLst>
                                      </p:cBhvr>
                                      <p:tavLst>
                                        <p:tav tm="0">
                                          <p:val>
                                            <p:fltVal val="0"/>
                                          </p:val>
                                        </p:tav>
                                        <p:tav tm="100000">
                                          <p:val>
                                            <p:strVal val="#ppt_w"/>
                                          </p:val>
                                        </p:tav>
                                      </p:tavLst>
                                    </p:anim>
                                    <p:anim calcmode="lin" valueType="num">
                                      <p:cBhvr>
                                        <p:cTn id="31" dur="500" fill="hold"/>
                                        <p:tgtEl>
                                          <p:spTgt spid="8">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8"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 with size</a:t>
            </a:r>
            <a:endParaRPr lang="en-US" dirty="0"/>
          </a:p>
        </p:txBody>
      </p:sp>
      <p:pic>
        <p:nvPicPr>
          <p:cNvPr id="4" name="Content Placeholder 3" descr="http://0.tqn.com/d/desktoppub/1/0/A/O/contrast-ss-size.gif"/>
          <p:cNvPicPr>
            <a:picLocks noGrp="1"/>
          </p:cNvPicPr>
          <p:nvPr>
            <p:ph sz="half" idx="1"/>
          </p:nvPr>
        </p:nvPicPr>
        <p:blipFill>
          <a:blip r:embed="rId2" cstate="print"/>
          <a:stretch>
            <a:fillRect/>
          </a:stretch>
        </p:blipFill>
        <p:spPr bwMode="auto">
          <a:xfrm>
            <a:off x="457200" y="1905000"/>
            <a:ext cx="3962400" cy="3962400"/>
          </a:xfrm>
          <a:prstGeom prst="rect">
            <a:avLst/>
          </a:prstGeom>
          <a:noFill/>
          <a:ln w="9525">
            <a:noFill/>
            <a:miter lim="800000"/>
            <a:headEnd/>
            <a:tailEnd/>
          </a:ln>
        </p:spPr>
      </p:pic>
      <p:sp>
        <p:nvSpPr>
          <p:cNvPr id="5" name="Content Placeholder 4"/>
          <p:cNvSpPr>
            <a:spLocks noGrp="1"/>
          </p:cNvSpPr>
          <p:nvPr>
            <p:ph sz="half" idx="2"/>
          </p:nvPr>
        </p:nvSpPr>
        <p:spPr>
          <a:xfrm>
            <a:off x="4267200" y="1600200"/>
            <a:ext cx="4724400" cy="5029200"/>
          </a:xfrm>
        </p:spPr>
        <p:txBody>
          <a:bodyPr>
            <a:normAutofit/>
          </a:bodyPr>
          <a:lstStyle/>
          <a:p>
            <a:pPr>
              <a:buNone/>
            </a:pPr>
            <a:r>
              <a:rPr lang="en-US" dirty="0" smtClean="0"/>
              <a:t>     Big and small elements of the same type, such as </a:t>
            </a:r>
            <a:r>
              <a:rPr lang="en-US" b="1" dirty="0" smtClean="0"/>
              <a:t>big and small images </a:t>
            </a:r>
            <a:r>
              <a:rPr lang="en-US" dirty="0" smtClean="0"/>
              <a:t>and </a:t>
            </a:r>
            <a:r>
              <a:rPr lang="en-US" b="1" dirty="0" smtClean="0"/>
              <a:t>big and small type </a:t>
            </a:r>
            <a:r>
              <a:rPr lang="en-US" dirty="0" smtClean="0"/>
              <a:t>are the most obvious uses of size to create contrast.  </a:t>
            </a:r>
            <a:endParaRPr lang="en-US" dirty="0" smtClean="0"/>
          </a:p>
          <a:p>
            <a:pPr>
              <a:buNone/>
            </a:pPr>
            <a:endParaRPr lang="en-US" b="1" dirty="0"/>
          </a:p>
          <a:p>
            <a:pPr marL="115888" indent="3175">
              <a:buNone/>
            </a:pPr>
            <a:r>
              <a:rPr lang="en-US" b="1" dirty="0" smtClean="0"/>
              <a:t>Contrasting </a:t>
            </a:r>
            <a:r>
              <a:rPr lang="en-US" b="1" dirty="0" smtClean="0"/>
              <a:t>white space </a:t>
            </a:r>
            <a:r>
              <a:rPr lang="en-US" dirty="0" smtClean="0"/>
              <a:t>or the </a:t>
            </a:r>
            <a:r>
              <a:rPr lang="en-US" b="1" dirty="0" smtClean="0"/>
              <a:t>physical size of the piece </a:t>
            </a:r>
            <a:r>
              <a:rPr lang="en-US" dirty="0" smtClean="0"/>
              <a:t>with another element of the design is another method.</a:t>
            </a:r>
            <a:endParaRPr lang="en-US" dirty="0"/>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 calcmode="lin" valueType="num">
                                      <p:cBhvr>
                                        <p:cTn id="18" dur="500" fill="hold"/>
                                        <p:tgtEl>
                                          <p:spTgt spid="5">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 calcmode="lin" valueType="num">
                                      <p:cBhvr>
                                        <p:cTn id="24" dur="500" fill="hold"/>
                                        <p:tgtEl>
                                          <p:spTgt spid="5">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Contrast in value</a:t>
            </a:r>
            <a:endParaRPr lang="en-US" dirty="0"/>
          </a:p>
        </p:txBody>
      </p:sp>
      <p:sp>
        <p:nvSpPr>
          <p:cNvPr id="6" name="Content Placeholder 5"/>
          <p:cNvSpPr>
            <a:spLocks noGrp="1"/>
          </p:cNvSpPr>
          <p:nvPr>
            <p:ph idx="1"/>
          </p:nvPr>
        </p:nvSpPr>
        <p:spPr/>
        <p:txBody>
          <a:bodyPr/>
          <a:lstStyle/>
          <a:p>
            <a:pPr>
              <a:buNone/>
            </a:pPr>
            <a:r>
              <a:rPr lang="en-US" dirty="0" smtClean="0"/>
              <a:t>The relative lightness or </a:t>
            </a:r>
          </a:p>
          <a:p>
            <a:pPr>
              <a:buNone/>
            </a:pPr>
            <a:r>
              <a:rPr lang="en-US" dirty="0" smtClean="0"/>
              <a:t>darkness of two elements</a:t>
            </a:r>
          </a:p>
          <a:p>
            <a:pPr>
              <a:buNone/>
            </a:pPr>
            <a:r>
              <a:rPr lang="en-US" dirty="0" smtClean="0"/>
              <a:t>to each other can create</a:t>
            </a:r>
          </a:p>
          <a:p>
            <a:pPr>
              <a:buNone/>
            </a:pPr>
            <a:r>
              <a:rPr lang="en-US" dirty="0" smtClean="0"/>
              <a:t>a contrast in value. </a:t>
            </a:r>
          </a:p>
          <a:p>
            <a:pPr>
              <a:buNone/>
            </a:pPr>
            <a:r>
              <a:rPr lang="en-US" dirty="0" smtClean="0"/>
              <a:t>Whether with shades of </a:t>
            </a:r>
          </a:p>
          <a:p>
            <a:pPr>
              <a:buNone/>
            </a:pPr>
            <a:r>
              <a:rPr lang="en-US" dirty="0" smtClean="0"/>
              <a:t>gray or tints and shades</a:t>
            </a:r>
          </a:p>
          <a:p>
            <a:pPr>
              <a:buNone/>
            </a:pPr>
            <a:r>
              <a:rPr lang="en-US" dirty="0" smtClean="0"/>
              <a:t>of a single color, the</a:t>
            </a:r>
          </a:p>
          <a:p>
            <a:pPr>
              <a:buNone/>
            </a:pPr>
            <a:r>
              <a:rPr lang="en-US" dirty="0" smtClean="0"/>
              <a:t>further apart the values, </a:t>
            </a:r>
          </a:p>
          <a:p>
            <a:pPr>
              <a:buNone/>
            </a:pPr>
            <a:r>
              <a:rPr lang="en-US" dirty="0" smtClean="0"/>
              <a:t>the greater the contrast.</a:t>
            </a:r>
            <a:endParaRPr lang="en-US" dirty="0"/>
          </a:p>
        </p:txBody>
      </p:sp>
      <p:pic>
        <p:nvPicPr>
          <p:cNvPr id="7" name="Picture 6" descr="http://0.tqn.com/d/desktoppub/1/0/B/O/contrast-ss-value.gif"/>
          <p:cNvPicPr/>
          <p:nvPr/>
        </p:nvPicPr>
        <p:blipFill>
          <a:blip r:embed="rId2" cstate="print"/>
          <a:srcRect/>
          <a:stretch>
            <a:fillRect/>
          </a:stretch>
        </p:blipFill>
        <p:spPr bwMode="auto">
          <a:xfrm>
            <a:off x="5257800" y="1981200"/>
            <a:ext cx="3505200" cy="37338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vertic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6">
                                            <p:txEl>
                                              <p:pRg st="0" end="0"/>
                                            </p:txEl>
                                          </p:spTgt>
                                        </p:tgtEl>
                                        <p:attrNameLst>
                                          <p:attrName>style.visibility</p:attrName>
                                        </p:attrNameLst>
                                      </p:cBhvr>
                                      <p:to>
                                        <p:strVal val="visible"/>
                                      </p:to>
                                    </p:set>
                                    <p:animEffect transition="in" filter="blinds(horizontal)">
                                      <p:cBhvr>
                                        <p:cTn id="18" dur="500"/>
                                        <p:tgtEl>
                                          <p:spTgt spid="6">
                                            <p:txEl>
                                              <p:pRg st="0" end="0"/>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Effect transition="in" filter="blinds(horizontal)">
                                      <p:cBhvr>
                                        <p:cTn id="21" dur="500"/>
                                        <p:tgtEl>
                                          <p:spTgt spid="6">
                                            <p:txEl>
                                              <p:pRg st="1" end="1"/>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blinds(horizontal)">
                                      <p:cBhvr>
                                        <p:cTn id="24" dur="500"/>
                                        <p:tgtEl>
                                          <p:spTgt spid="6">
                                            <p:txEl>
                                              <p:pRg st="2" end="2"/>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linds(horizontal)">
                                      <p:cBhvr>
                                        <p:cTn id="27" dur="500"/>
                                        <p:tgtEl>
                                          <p:spTgt spid="6">
                                            <p:txEl>
                                              <p:pRg st="3" end="3"/>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blinds(horizontal)">
                                      <p:cBhvr>
                                        <p:cTn id="30" dur="500"/>
                                        <p:tgtEl>
                                          <p:spTgt spid="6">
                                            <p:txEl>
                                              <p:pRg st="4" end="4"/>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Effect transition="in" filter="blinds(horizontal)">
                                      <p:cBhvr>
                                        <p:cTn id="33" dur="500"/>
                                        <p:tgtEl>
                                          <p:spTgt spid="6">
                                            <p:txEl>
                                              <p:pRg st="5" end="5"/>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6">
                                            <p:txEl>
                                              <p:pRg st="6" end="6"/>
                                            </p:txEl>
                                          </p:spTgt>
                                        </p:tgtEl>
                                        <p:attrNameLst>
                                          <p:attrName>style.visibility</p:attrName>
                                        </p:attrNameLst>
                                      </p:cBhvr>
                                      <p:to>
                                        <p:strVal val="visible"/>
                                      </p:to>
                                    </p:set>
                                    <p:animEffect transition="in" filter="blinds(horizontal)">
                                      <p:cBhvr>
                                        <p:cTn id="36" dur="500"/>
                                        <p:tgtEl>
                                          <p:spTgt spid="6">
                                            <p:txEl>
                                              <p:pRg st="6" end="6"/>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6">
                                            <p:txEl>
                                              <p:pRg st="7" end="7"/>
                                            </p:txEl>
                                          </p:spTgt>
                                        </p:tgtEl>
                                        <p:attrNameLst>
                                          <p:attrName>style.visibility</p:attrName>
                                        </p:attrNameLst>
                                      </p:cBhvr>
                                      <p:to>
                                        <p:strVal val="visible"/>
                                      </p:to>
                                    </p:set>
                                    <p:animEffect transition="in" filter="blinds(horizontal)">
                                      <p:cBhvr>
                                        <p:cTn id="39" dur="500"/>
                                        <p:tgtEl>
                                          <p:spTgt spid="6">
                                            <p:txEl>
                                              <p:pRg st="7" end="7"/>
                                            </p:txEl>
                                          </p:spTgt>
                                        </p:tgtEl>
                                      </p:cBhvr>
                                    </p:animEffect>
                                  </p:childTnLst>
                                </p:cTn>
                              </p:par>
                              <p:par>
                                <p:cTn id="40" presetID="3" presetClass="entr" presetSubtype="10" fill="hold" nodeType="withEffect">
                                  <p:stCondLst>
                                    <p:cond delay="0"/>
                                  </p:stCondLst>
                                  <p:childTnLst>
                                    <p:set>
                                      <p:cBhvr>
                                        <p:cTn id="41" dur="1" fill="hold">
                                          <p:stCondLst>
                                            <p:cond delay="0"/>
                                          </p:stCondLst>
                                        </p:cTn>
                                        <p:tgtEl>
                                          <p:spTgt spid="6">
                                            <p:txEl>
                                              <p:pRg st="8" end="8"/>
                                            </p:txEl>
                                          </p:spTgt>
                                        </p:tgtEl>
                                        <p:attrNameLst>
                                          <p:attrName>style.visibility</p:attrName>
                                        </p:attrNameLst>
                                      </p:cBhvr>
                                      <p:to>
                                        <p:strVal val="visible"/>
                                      </p:to>
                                    </p:set>
                                    <p:animEffect transition="in" filter="blinds(horizontal)">
                                      <p:cBhvr>
                                        <p:cTn id="42"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 with color</a:t>
            </a:r>
            <a:endParaRPr lang="en-US" dirty="0"/>
          </a:p>
        </p:txBody>
      </p:sp>
      <p:pic>
        <p:nvPicPr>
          <p:cNvPr id="5" name="Content Placeholder 4" descr="http://0.tqn.com/d/desktoppub/1/0/C/O/contrast-ss-color.gif"/>
          <p:cNvPicPr>
            <a:picLocks noGrp="1"/>
          </p:cNvPicPr>
          <p:nvPr>
            <p:ph sz="half" idx="1"/>
          </p:nvPr>
        </p:nvPicPr>
        <p:blipFill>
          <a:blip r:embed="rId2" cstate="print"/>
          <a:srcRect/>
          <a:stretch>
            <a:fillRect/>
          </a:stretch>
        </p:blipFill>
        <p:spPr bwMode="auto">
          <a:xfrm>
            <a:off x="533400" y="1828800"/>
            <a:ext cx="4038600" cy="4114800"/>
          </a:xfrm>
          <a:prstGeom prst="rect">
            <a:avLst/>
          </a:prstGeom>
          <a:noFill/>
          <a:ln w="9525">
            <a:noFill/>
            <a:miter lim="800000"/>
            <a:headEnd/>
            <a:tailEnd/>
          </a:ln>
        </p:spPr>
      </p:pic>
      <p:sp>
        <p:nvSpPr>
          <p:cNvPr id="4" name="Content Placeholder 3"/>
          <p:cNvSpPr>
            <a:spLocks noGrp="1"/>
          </p:cNvSpPr>
          <p:nvPr>
            <p:ph sz="half" idx="2"/>
          </p:nvPr>
        </p:nvSpPr>
        <p:spPr>
          <a:xfrm>
            <a:off x="4572000" y="1773936"/>
            <a:ext cx="4419600" cy="4855464"/>
          </a:xfrm>
        </p:spPr>
        <p:txBody>
          <a:bodyPr>
            <a:normAutofit fontScale="92500" lnSpcReduction="10000"/>
          </a:bodyPr>
          <a:lstStyle/>
          <a:p>
            <a:pPr marL="115888" indent="3175">
              <a:buNone/>
            </a:pPr>
            <a:r>
              <a:rPr lang="en-US" dirty="0" smtClean="0"/>
              <a:t>Use </a:t>
            </a:r>
            <a:r>
              <a:rPr lang="en-US" dirty="0" smtClean="0"/>
              <a:t>harmonizing, complementary, and opposite colors to create contrast.  </a:t>
            </a:r>
            <a:endParaRPr lang="en-US" dirty="0" smtClean="0"/>
          </a:p>
          <a:p>
            <a:pPr marL="115888" indent="3175">
              <a:buNone/>
            </a:pPr>
            <a:endParaRPr lang="en-US" dirty="0"/>
          </a:p>
          <a:p>
            <a:pPr marL="115888" indent="3175">
              <a:buNone/>
            </a:pPr>
            <a:r>
              <a:rPr lang="en-US" dirty="0" smtClean="0"/>
              <a:t>Be </a:t>
            </a:r>
            <a:r>
              <a:rPr lang="en-US" dirty="0" smtClean="0"/>
              <a:t>careful with the value of the colors as well.  </a:t>
            </a:r>
            <a:endParaRPr lang="en-US" dirty="0" smtClean="0"/>
          </a:p>
          <a:p>
            <a:pPr marL="115888" indent="3175">
              <a:buNone/>
            </a:pPr>
            <a:endParaRPr lang="en-US" dirty="0"/>
          </a:p>
          <a:p>
            <a:pPr marL="115888" indent="3175">
              <a:buNone/>
            </a:pPr>
            <a:r>
              <a:rPr lang="en-US" dirty="0" smtClean="0"/>
              <a:t>For </a:t>
            </a:r>
            <a:r>
              <a:rPr lang="en-US" dirty="0" smtClean="0"/>
              <a:t>example, harmonizing colors (adjacent to each other on the color wheel) can appear washed out if there is not enough difference in the values of each color.</a:t>
            </a:r>
            <a:endParaRPr lang="en-US" dirty="0"/>
          </a:p>
        </p:txBody>
      </p:sp>
      <p:sp>
        <p:nvSpPr>
          <p:cNvPr id="3" name="TextBox 2"/>
          <p:cNvSpPr txBox="1"/>
          <p:nvPr/>
        </p:nvSpPr>
        <p:spPr>
          <a:xfrm>
            <a:off x="3457852" y="1035443"/>
            <a:ext cx="5562600" cy="369332"/>
          </a:xfrm>
          <a:prstGeom prst="rect">
            <a:avLst/>
          </a:prstGeom>
          <a:noFill/>
        </p:spPr>
        <p:txBody>
          <a:bodyPr wrap="square" rtlCol="0">
            <a:spAutoFit/>
          </a:bodyPr>
          <a:lstStyle/>
          <a:p>
            <a:r>
              <a:rPr lang="en-US" u="sng" dirty="0">
                <a:hlinkClick r:id="rId3"/>
              </a:rPr>
              <a:t>http://www.sitepoint.com/principles-of-design-contrast/</a:t>
            </a:r>
            <a:r>
              <a:rPr lang="en-US" dirty="0"/>
              <a:t> </a:t>
            </a:r>
          </a:p>
        </p:txBody>
      </p:sp>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4">
                                            <p:txEl>
                                              <p:pRg st="0" end="0"/>
                                            </p:txEl>
                                          </p:spTgt>
                                        </p:tgtEl>
                                        <p:attrNameLst>
                                          <p:attrName>style.visibility</p:attrName>
                                        </p:attrNameLst>
                                      </p:cBhvr>
                                      <p:to>
                                        <p:strVal val="visible"/>
                                      </p:to>
                                    </p:set>
                                    <p:anim calcmode="lin" valueType="num">
                                      <p:cBhvr>
                                        <p:cTn id="18"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p:cTn id="24"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5" dur="500" fill="hold"/>
                                        <p:tgtEl>
                                          <p:spTgt spid="4">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4">
                                            <p:txEl>
                                              <p:pRg st="4" end="4"/>
                                            </p:txEl>
                                          </p:spTgt>
                                        </p:tgtEl>
                                        <p:attrNameLst>
                                          <p:attrName>style.visibility</p:attrName>
                                        </p:attrNameLst>
                                      </p:cBhvr>
                                      <p:to>
                                        <p:strVal val="visible"/>
                                      </p:to>
                                    </p:set>
                                    <p:anim calcmode="lin" valueType="num">
                                      <p:cBhvr>
                                        <p:cTn id="30"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1" dur="500" fill="hold"/>
                                        <p:tgtEl>
                                          <p:spTgt spid="4">
                                            <p:txEl>
                                              <p:pRg st="4" end="4"/>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Contrast with type</a:t>
            </a:r>
            <a:endParaRPr lang="en-US" dirty="0"/>
          </a:p>
        </p:txBody>
      </p:sp>
      <p:sp>
        <p:nvSpPr>
          <p:cNvPr id="3" name="Content Placeholder 2"/>
          <p:cNvSpPr>
            <a:spLocks noGrp="1"/>
          </p:cNvSpPr>
          <p:nvPr>
            <p:ph sz="half" idx="1"/>
          </p:nvPr>
        </p:nvSpPr>
        <p:spPr>
          <a:xfrm>
            <a:off x="152400" y="1773936"/>
            <a:ext cx="4953000" cy="4931664"/>
          </a:xfrm>
        </p:spPr>
        <p:txBody>
          <a:bodyPr>
            <a:normAutofit fontScale="92500"/>
          </a:bodyPr>
          <a:lstStyle/>
          <a:p>
            <a:r>
              <a:rPr lang="en-US" dirty="0" smtClean="0"/>
              <a:t>Type contrast can utilize size, value, and color to create contrasting typographic treatments.</a:t>
            </a:r>
          </a:p>
          <a:p>
            <a:pPr lvl="1"/>
            <a:r>
              <a:rPr lang="en-US" dirty="0" smtClean="0"/>
              <a:t>Add bold or italics </a:t>
            </a:r>
          </a:p>
          <a:p>
            <a:pPr lvl="1"/>
            <a:r>
              <a:rPr lang="en-US" dirty="0" smtClean="0"/>
              <a:t>Mix large type with small type.</a:t>
            </a:r>
          </a:p>
          <a:p>
            <a:pPr lvl="1"/>
            <a:r>
              <a:rPr lang="en-US" dirty="0" smtClean="0"/>
              <a:t>Combine serif with sans serif type</a:t>
            </a:r>
          </a:p>
          <a:p>
            <a:pPr lvl="1"/>
            <a:r>
              <a:rPr lang="en-US" dirty="0" smtClean="0"/>
              <a:t>Set portions of text in contrasting colors or varying values.</a:t>
            </a:r>
          </a:p>
          <a:p>
            <a:pPr lvl="1"/>
            <a:r>
              <a:rPr lang="en-US" dirty="0" smtClean="0"/>
              <a:t>Change type alignment or type spacing (example—kerning)</a:t>
            </a:r>
            <a:endParaRPr lang="en-US" dirty="0"/>
          </a:p>
        </p:txBody>
      </p:sp>
      <p:pic>
        <p:nvPicPr>
          <p:cNvPr id="5" name="Content Placeholder 4" descr="contrast">
            <a:hlinkClick r:id="rId2" tgtFrame="_blank" tooltip="&quot;View Full-Size&quot;"/>
          </p:cNvPr>
          <p:cNvPicPr>
            <a:picLocks noGrp="1"/>
          </p:cNvPicPr>
          <p:nvPr>
            <p:ph sz="half" idx="2"/>
          </p:nvPr>
        </p:nvPicPr>
        <p:blipFill>
          <a:blip r:embed="rId3" cstate="print"/>
          <a:srcRect/>
          <a:stretch>
            <a:fillRect/>
          </a:stretch>
        </p:blipFill>
        <p:spPr bwMode="auto">
          <a:xfrm>
            <a:off x="4953000" y="1828800"/>
            <a:ext cx="3962400" cy="396240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3" presetClass="entr" presetSubtype="16"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500" fill="hold"/>
                                        <p:tgtEl>
                                          <p:spTgt spid="5"/>
                                        </p:tgtEl>
                                        <p:attrNameLst>
                                          <p:attrName>ppt_w</p:attrName>
                                        </p:attrNameLst>
                                      </p:cBhvr>
                                      <p:tavLst>
                                        <p:tav tm="0">
                                          <p:val>
                                            <p:fltVal val="0"/>
                                          </p:val>
                                        </p:tav>
                                        <p:tav tm="100000">
                                          <p:val>
                                            <p:strVal val="#ppt_w"/>
                                          </p:val>
                                        </p:tav>
                                      </p:tavLst>
                                    </p:anim>
                                    <p:anim calcmode="lin" valueType="num">
                                      <p:cBhvr>
                                        <p:cTn id="13"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4" fill="hold">
                      <p:stCondLst>
                        <p:cond delay="indefinite"/>
                      </p:stCondLst>
                      <p:childTnLst>
                        <p:par>
                          <p:cTn id="15" fill="hold">
                            <p:stCondLst>
                              <p:cond delay="0"/>
                            </p:stCondLst>
                            <p:childTnLst>
                              <p:par>
                                <p:cTn id="16" presetID="17" presetClass="entr" presetSubtype="10" fill="hold" grpId="0" nodeType="click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 calcmode="lin" valueType="num">
                                      <p:cBhvr>
                                        <p:cTn id="18"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20" fill="hold">
                      <p:stCondLst>
                        <p:cond delay="indefinite"/>
                      </p:stCondLst>
                      <p:childTnLst>
                        <p:par>
                          <p:cTn id="21" fill="hold">
                            <p:stCondLst>
                              <p:cond delay="0"/>
                            </p:stCondLst>
                            <p:childTnLst>
                              <p:par>
                                <p:cTn id="22" presetID="17" presetClass="entr" presetSubtype="10" fill="hold" grpId="0" nodeType="clickEffect">
                                  <p:stCondLst>
                                    <p:cond delay="0"/>
                                  </p:stCondLst>
                                  <p:childTnLst>
                                    <p:set>
                                      <p:cBhvr>
                                        <p:cTn id="23" dur="1" fill="hold">
                                          <p:stCondLst>
                                            <p:cond delay="0"/>
                                          </p:stCondLst>
                                        </p:cTn>
                                        <p:tgtEl>
                                          <p:spTgt spid="3">
                                            <p:txEl>
                                              <p:pRg st="1" end="1"/>
                                            </p:txEl>
                                          </p:spTgt>
                                        </p:tgtEl>
                                        <p:attrNameLst>
                                          <p:attrName>style.visibility</p:attrName>
                                        </p:attrNameLst>
                                      </p:cBhvr>
                                      <p:to>
                                        <p:strVal val="visible"/>
                                      </p:to>
                                    </p:set>
                                    <p:anim calcmode="lin" valueType="num">
                                      <p:cBhvr>
                                        <p:cTn id="2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6" fill="hold">
                      <p:stCondLst>
                        <p:cond delay="indefinite"/>
                      </p:stCondLst>
                      <p:childTnLst>
                        <p:par>
                          <p:cTn id="27" fill="hold">
                            <p:stCondLst>
                              <p:cond delay="0"/>
                            </p:stCondLst>
                            <p:childTnLst>
                              <p:par>
                                <p:cTn id="28" presetID="17"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1" dur="5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32" fill="hold">
                      <p:stCondLst>
                        <p:cond delay="indefinite"/>
                      </p:stCondLst>
                      <p:childTnLst>
                        <p:par>
                          <p:cTn id="33" fill="hold">
                            <p:stCondLst>
                              <p:cond delay="0"/>
                            </p:stCondLst>
                            <p:childTnLst>
                              <p:par>
                                <p:cTn id="34" presetID="17" presetClass="entr" presetSubtype="1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17" presetClass="entr" presetSubtype="1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 calcmode="lin" valueType="num">
                                      <p:cBhvr>
                                        <p:cTn id="42"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4" fill="hold">
                      <p:stCondLst>
                        <p:cond delay="indefinite"/>
                      </p:stCondLst>
                      <p:childTnLst>
                        <p:par>
                          <p:cTn id="45" fill="hold">
                            <p:stCondLst>
                              <p:cond delay="0"/>
                            </p:stCondLst>
                            <p:childTnLst>
                              <p:par>
                                <p:cTn id="46" presetID="17" presetClass="entr" presetSubtype="1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 calcmode="lin" valueType="num">
                                      <p:cBhvr>
                                        <p:cTn id="4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251</TotalTime>
  <Words>821</Words>
  <Application>Microsoft Office PowerPoint</Application>
  <PresentationFormat>On-screen Show (4:3)</PresentationFormat>
  <Paragraphs>84</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Module</vt:lpstr>
      <vt:lpstr>Contrast</vt:lpstr>
      <vt:lpstr>What is contrast?</vt:lpstr>
      <vt:lpstr>How do you achieve contrast?</vt:lpstr>
      <vt:lpstr>A powerful design concept</vt:lpstr>
      <vt:lpstr> Contrast simply means difference</vt:lpstr>
      <vt:lpstr>Contrast with size</vt:lpstr>
      <vt:lpstr>Contrast in value</vt:lpstr>
      <vt:lpstr>Contrast with color</vt:lpstr>
      <vt:lpstr>Contrast with type</vt:lpstr>
      <vt:lpstr>Other methods of contrast</vt:lpstr>
      <vt:lpstr>Design with bold type</vt:lpstr>
      <vt:lpstr>Use bold effectively</vt:lpstr>
      <vt:lpstr>In review . . . </vt:lpstr>
      <vt:lpstr>PowerPoint Presentation</vt:lpstr>
    </vt:vector>
  </TitlesOfParts>
  <Company>Philomath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Contrast</dc:title>
  <dc:creator>VANMSUE</dc:creator>
  <cp:lastModifiedBy>Nicole Stueve</cp:lastModifiedBy>
  <cp:revision>61</cp:revision>
  <dcterms:created xsi:type="dcterms:W3CDTF">2011-01-03T19:08:21Z</dcterms:created>
  <dcterms:modified xsi:type="dcterms:W3CDTF">2014-01-07T19:28:18Z</dcterms:modified>
</cp:coreProperties>
</file>