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handoutMasterIdLst>
    <p:handoutMasterId r:id="rId27"/>
  </p:handoutMasterIdLst>
  <p:sldIdLst>
    <p:sldId id="256" r:id="rId6"/>
    <p:sldId id="257" r:id="rId7"/>
    <p:sldId id="258" r:id="rId8"/>
    <p:sldId id="265" r:id="rId9"/>
    <p:sldId id="276" r:id="rId10"/>
    <p:sldId id="267" r:id="rId11"/>
    <p:sldId id="277" r:id="rId12"/>
    <p:sldId id="278" r:id="rId13"/>
    <p:sldId id="279" r:id="rId14"/>
    <p:sldId id="280" r:id="rId15"/>
    <p:sldId id="281" r:id="rId16"/>
    <p:sldId id="282" r:id="rId17"/>
    <p:sldId id="259" r:id="rId18"/>
    <p:sldId id="260" r:id="rId19"/>
    <p:sldId id="268" r:id="rId20"/>
    <p:sldId id="270" r:id="rId21"/>
    <p:sldId id="261" r:id="rId22"/>
    <p:sldId id="269" r:id="rId23"/>
    <p:sldId id="262" r:id="rId24"/>
    <p:sldId id="263" r:id="rId25"/>
    <p:sldId id="264" r:id="rId26"/>
  </p:sldIdLst>
  <p:sldSz cx="9144000" cy="6858000" type="screen4x3"/>
  <p:notesSz cx="7077075" cy="93837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EEFE"/>
    <a:srgbClr val="96EAFE"/>
    <a:srgbClr val="96FCFE"/>
    <a:srgbClr val="96EDFE"/>
    <a:srgbClr val="95E3FF"/>
    <a:srgbClr val="000099"/>
    <a:srgbClr val="02809E"/>
    <a:srgbClr val="3940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7" d="100"/>
          <a:sy n="67" d="100"/>
        </p:scale>
        <p:origin x="-11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866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7D2E0-0BBD-44B0-B7A7-4A6578AE10BF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EE958-BAD9-4B71-8C99-300100138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54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09738DA-D2DF-4DB4-A2C5-29F7E20A4B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F22D-59EE-44E9-998B-BCEDCE4E4E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E47E0-4F17-43CD-9946-250A5B94E3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6B38C-49FF-47E5-878C-A049A9027E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46D9-CFF1-4FF3-8D1B-8C408CBD01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177E7-02C4-4574-9B01-614353FA6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96DA41-EBDD-4970-A175-C8B0B04DB2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651FDD1-94AB-4500-8157-E21D07E2CD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5EF71-ED3A-4E67-B66B-877C95549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92B41-4985-436F-933C-005183641C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67253-5BC8-478E-A154-E977FC366F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C85A5BB-5440-4FC4-BE74-6B966BB9F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DRUGS AND ALCOHOL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9136"/>
          </a:xfrm>
        </p:spPr>
        <p:txBody>
          <a:bodyPr/>
          <a:lstStyle/>
          <a:p>
            <a:r>
              <a:rPr lang="en-US" dirty="0" smtClean="0"/>
              <a:t>Can cause damage to heart muscles and increase the risk of heart disease.</a:t>
            </a:r>
          </a:p>
          <a:p>
            <a:r>
              <a:rPr lang="en-US" dirty="0" smtClean="0"/>
              <a:t>Can increase the chances of breast cancer in women.</a:t>
            </a:r>
          </a:p>
          <a:p>
            <a:r>
              <a:rPr lang="en-US" dirty="0" smtClean="0"/>
              <a:t>It interrupts REM sleep</a:t>
            </a:r>
          </a:p>
          <a:p>
            <a:r>
              <a:rPr lang="en-US" dirty="0" smtClean="0"/>
              <a:t>Lowers white blood cells </a:t>
            </a:r>
          </a:p>
          <a:p>
            <a:r>
              <a:rPr lang="en-US" dirty="0" smtClean="0"/>
              <a:t>Kills brain cells</a:t>
            </a:r>
            <a:endParaRPr lang="en-US" dirty="0"/>
          </a:p>
          <a:p>
            <a:r>
              <a:rPr lang="en-US" dirty="0" smtClean="0"/>
              <a:t>Teenagers who use alcohol can become addicted to it in as little as one to two years.</a:t>
            </a:r>
          </a:p>
          <a:p>
            <a:r>
              <a:rPr lang="en-US" dirty="0" smtClean="0"/>
              <a:t>It takes adults about 5 – 20 years of alcohol abuse to become addicted.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066800"/>
          </a:xfrm>
        </p:spPr>
        <p:txBody>
          <a:bodyPr/>
          <a:lstStyle/>
          <a:p>
            <a:r>
              <a:rPr lang="en-US" dirty="0" smtClean="0"/>
              <a:t>LONG TERM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88407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534400" cy="5279136"/>
          </a:xfrm>
        </p:spPr>
        <p:txBody>
          <a:bodyPr/>
          <a:lstStyle/>
          <a:p>
            <a:r>
              <a:rPr lang="en-US" dirty="0" smtClean="0"/>
              <a:t>In addition, mothers who drink alcohol during pregnancy may give birth to infants with </a:t>
            </a:r>
            <a:r>
              <a:rPr lang="en-US" b="1" dirty="0" smtClean="0">
                <a:solidFill>
                  <a:schemeClr val="tx2"/>
                </a:solidFill>
              </a:rPr>
              <a:t>fetal alcohol syndrome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These infants may suffer from mental retardation and other irreversible physical abnormalities. </a:t>
            </a:r>
          </a:p>
          <a:p>
            <a:pPr lvl="1"/>
            <a:r>
              <a:rPr lang="en-US" dirty="0" smtClean="0"/>
              <a:t>In addition, research indicates that children of alcoholic parents are at greater risk than other children of becoming alcoholics.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066800"/>
          </a:xfrm>
        </p:spPr>
        <p:txBody>
          <a:bodyPr/>
          <a:lstStyle/>
          <a:p>
            <a:r>
              <a:rPr lang="en-US" dirty="0" smtClean="0"/>
              <a:t>LONG TERM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1762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smtClean="0"/>
              <a:t>Causes of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251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It’s not always clear why people can drink alcohol without becoming addicted, while others become addicts.</a:t>
            </a:r>
          </a:p>
          <a:p>
            <a:r>
              <a:rPr lang="en-US" dirty="0" smtClean="0"/>
              <a:t>Some evidence also claims it can be inherited through your genes.</a:t>
            </a:r>
          </a:p>
          <a:p>
            <a:r>
              <a:rPr lang="en-US" dirty="0" smtClean="0"/>
              <a:t>Probably a combination of environment, psychological and physical factors.</a:t>
            </a:r>
          </a:p>
          <a:p>
            <a:r>
              <a:rPr lang="en-US" dirty="0" smtClean="0"/>
              <a:t>Most people who have this disease go through 3 phases: </a:t>
            </a:r>
            <a:r>
              <a:rPr lang="en-US" b="1" dirty="0" smtClean="0">
                <a:solidFill>
                  <a:schemeClr val="tx2"/>
                </a:solidFill>
              </a:rPr>
              <a:t>ABUSE, DEPENDENCE AND ADDICTION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68535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Underage drinking is linked to injury and risky behavior.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/>
          <a:lstStyle/>
          <a:p>
            <a:r>
              <a:rPr lang="en-US" dirty="0" smtClean="0"/>
              <a:t>According to the U.S. Surgeon General, about 5,000 kids under 21 die every year as a result of underage drinking – from crashes, homicides, and suicides. </a:t>
            </a:r>
          </a:p>
          <a:p>
            <a:r>
              <a:rPr lang="en-US" dirty="0" smtClean="0"/>
              <a:t>Teens that drink also are at risk for a long list of other injuries and potential life-long alcohol abuse. </a:t>
            </a:r>
          </a:p>
          <a:p>
            <a:r>
              <a:rPr lang="en-US" dirty="0" smtClean="0"/>
              <a:t>Reducing underage drinking can reduce drinking-related harm.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Brain Development and Alcohol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02936"/>
          </a:xfrm>
        </p:spPr>
        <p:txBody>
          <a:bodyPr>
            <a:normAutofit/>
          </a:bodyPr>
          <a:lstStyle/>
          <a:p>
            <a:r>
              <a:rPr lang="en-US" dirty="0" smtClean="0"/>
              <a:t>Research indicates that the human brain continues to develop into a person's early 20's, and that exposure of the developing brain to alcohol may have long-lasting effects on intellectual capabilities and may increase the likelihood of alcohol addiction.</a:t>
            </a:r>
          </a:p>
          <a:p>
            <a:r>
              <a:rPr lang="en-US" dirty="0" smtClean="0"/>
              <a:t>The age when drinking starts affects future drinking problems. For each year that the start of drinking is delayed, the risk of later alcohol dependence is reduced by 14 percent.</a:t>
            </a:r>
          </a:p>
          <a:p>
            <a:endParaRPr lang="en-US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066800"/>
          </a:xfrm>
        </p:spPr>
        <p:txBody>
          <a:bodyPr/>
          <a:lstStyle/>
          <a:p>
            <a:r>
              <a:rPr lang="en-US" dirty="0" smtClean="0"/>
              <a:t>BLOOD ALCOHOL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One drink is enough to interfere with a person’s judgment and reflexes.</a:t>
            </a:r>
          </a:p>
          <a:p>
            <a:r>
              <a:rPr lang="en-US" dirty="0" smtClean="0"/>
              <a:t>The percentage in a person’s bloodstream is called </a:t>
            </a:r>
            <a:r>
              <a:rPr lang="en-US" b="1" dirty="0" smtClean="0">
                <a:solidFill>
                  <a:schemeClr val="accent1"/>
                </a:solidFill>
              </a:rPr>
              <a:t>Blood Alcohol Level</a:t>
            </a:r>
            <a:r>
              <a:rPr lang="en-US" dirty="0" smtClean="0"/>
              <a:t>. A person’s BAL can be influenced by gender, body weight, the amount of food in the stomach, and the rate of drinking.</a:t>
            </a:r>
          </a:p>
          <a:p>
            <a:r>
              <a:rPr lang="en-US" dirty="0" smtClean="0"/>
              <a:t>One drink can raise your BAL to .025 or greater.</a:t>
            </a:r>
          </a:p>
          <a:p>
            <a:r>
              <a:rPr lang="en-US" dirty="0" smtClean="0"/>
              <a:t>According to the Oregon law drivers </a:t>
            </a:r>
            <a:r>
              <a:rPr lang="en-US" b="1" dirty="0" smtClean="0">
                <a:solidFill>
                  <a:schemeClr val="accent1"/>
                </a:solidFill>
              </a:rPr>
              <a:t>under 21 are considered legally intoxicated if the test indicates you have any alcohol in your system </a:t>
            </a:r>
            <a:r>
              <a:rPr lang="en-US" dirty="0" smtClean="0"/>
              <a:t>and adults at .08.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BLOOD ALCOHOL LEVEL AND ITS EFFECTS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398"/>
          <a:ext cx="8382000" cy="5433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389"/>
                <a:gridCol w="1629833"/>
                <a:gridCol w="5432778"/>
              </a:tblGrid>
              <a:tr h="762002"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/>
                        <a:t>#</a:t>
                      </a:r>
                      <a:r>
                        <a:rPr lang="en-US" sz="1200" baseline="0" smtClean="0"/>
                        <a:t>of Drinks</a:t>
                      </a:r>
                    </a:p>
                    <a:p>
                      <a:pPr algn="ctr"/>
                      <a:r>
                        <a:rPr lang="en-US" sz="1200" baseline="0" smtClean="0"/>
                        <a:t> in 1 hr  </a:t>
                      </a:r>
                    </a:p>
                    <a:p>
                      <a:pPr algn="ctr"/>
                      <a:r>
                        <a:rPr lang="en-US" sz="1200" baseline="0" smtClean="0"/>
                        <a:t>(140 lb)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Approximate</a:t>
                      </a:r>
                      <a:r>
                        <a:rPr lang="en-US" sz="1400" baseline="0" dirty="0" smtClean="0"/>
                        <a:t> BAL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Effects on the Body</a:t>
                      </a:r>
                      <a:endParaRPr lang="en-US" sz="1400" dirty="0"/>
                    </a:p>
                  </a:txBody>
                  <a:tcPr anchor="ctr"/>
                </a:tc>
              </a:tr>
              <a:tr h="70641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.025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Feeling of relaxation, warmth,</a:t>
                      </a:r>
                      <a:r>
                        <a:rPr lang="en-US" sz="1500" baseline="0" dirty="0" smtClean="0"/>
                        <a:t> slight impairment</a:t>
                      </a:r>
                      <a:endParaRPr lang="en-US" sz="1500" dirty="0"/>
                    </a:p>
                  </a:txBody>
                  <a:tcPr/>
                </a:tc>
              </a:tr>
              <a:tr h="706410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2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.05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Inhibitions are lessened, judgment impaired, behavior impulsive/silly</a:t>
                      </a:r>
                      <a:endParaRPr lang="en-US" sz="1500" dirty="0"/>
                    </a:p>
                  </a:txBody>
                  <a:tcPr/>
                </a:tc>
              </a:tr>
              <a:tr h="65174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3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.075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Reflexes and coordination impaired</a:t>
                      </a:r>
                    </a:p>
                    <a:p>
                      <a:r>
                        <a:rPr lang="en-US" sz="1500" dirty="0" smtClean="0"/>
                        <a:t>Speech</a:t>
                      </a:r>
                      <a:r>
                        <a:rPr lang="en-US" sz="1500" baseline="0" dirty="0" smtClean="0"/>
                        <a:t> and hearing slightly affected</a:t>
                      </a:r>
                      <a:endParaRPr lang="en-US" sz="1500" dirty="0"/>
                    </a:p>
                  </a:txBody>
                  <a:tcPr/>
                </a:tc>
              </a:tr>
              <a:tr h="65174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4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.1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Legally drunk,</a:t>
                      </a:r>
                      <a:r>
                        <a:rPr lang="en-US" sz="1500" baseline="0" dirty="0" smtClean="0"/>
                        <a:t> vision, hearing, judgment, reflexes, coordination impaired</a:t>
                      </a:r>
                      <a:endParaRPr lang="en-US" sz="1500" dirty="0"/>
                    </a:p>
                  </a:txBody>
                  <a:tcPr/>
                </a:tc>
              </a:tr>
              <a:tr h="65174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6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.161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Intoxication; coordination seriously affected;</a:t>
                      </a:r>
                      <a:r>
                        <a:rPr lang="en-US" sz="1500" baseline="0" dirty="0" smtClean="0"/>
                        <a:t> vision blurred, speech impaired</a:t>
                      </a:r>
                      <a:endParaRPr lang="en-US" sz="1500" dirty="0"/>
                    </a:p>
                  </a:txBody>
                  <a:tcPr/>
                </a:tc>
              </a:tr>
              <a:tr h="65174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8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.215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Intoxication extreme, no control over thoughts and perceptions, walking</a:t>
                      </a:r>
                      <a:r>
                        <a:rPr lang="en-US" sz="1500" baseline="0" dirty="0" smtClean="0"/>
                        <a:t> and standing difficult</a:t>
                      </a:r>
                      <a:endParaRPr lang="en-US" sz="1500" dirty="0"/>
                    </a:p>
                  </a:txBody>
                  <a:tcPr/>
                </a:tc>
              </a:tr>
              <a:tr h="65174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12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.321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Intoxication severe</a:t>
                      </a:r>
                      <a:r>
                        <a:rPr lang="en-US" sz="1500" baseline="0" dirty="0" smtClean="0"/>
                        <a:t> and dangerous; nervous system may become affect, coma and death can result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Drinking and Driving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126736"/>
          </a:xfrm>
        </p:spPr>
        <p:txBody>
          <a:bodyPr>
            <a:normAutofit/>
          </a:bodyPr>
          <a:lstStyle/>
          <a:p>
            <a:r>
              <a:rPr lang="en-US" dirty="0" smtClean="0"/>
              <a:t>Car crashes are the leading cause of death among people ages 15 to 20. About 1,900 people under 21 die every year from car crashes involving underage drinking.</a:t>
            </a:r>
          </a:p>
          <a:p>
            <a:r>
              <a:rPr lang="en-US" dirty="0" smtClean="0"/>
              <a:t>Young people are more susceptible to alcohol-induced impairment of their driving skills. Drinking drivers aged 16 to 20 are twice as likely to be involved in a fatal crash as drinking drivers who are 21 or older. 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1066800"/>
          </a:xfrm>
        </p:spPr>
        <p:txBody>
          <a:bodyPr/>
          <a:lstStyle/>
          <a:p>
            <a:r>
              <a:rPr lang="en-US" dirty="0" smtClean="0"/>
              <a:t>Oregon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458200" cy="5279136"/>
          </a:xfrm>
        </p:spPr>
        <p:txBody>
          <a:bodyPr>
            <a:normAutofit fontScale="92500" lnSpcReduction="10000"/>
          </a:bodyPr>
          <a:lstStyle/>
          <a:p>
            <a:r>
              <a:rPr lang="en-US" sz="3300" b="1" dirty="0" smtClean="0"/>
              <a:t>Take a breath test and fail it</a:t>
            </a:r>
            <a:r>
              <a:rPr lang="en-US" sz="3300" dirty="0" smtClean="0"/>
              <a:t> – </a:t>
            </a:r>
          </a:p>
          <a:p>
            <a:pPr lvl="1"/>
            <a:r>
              <a:rPr lang="en-US" sz="3100" dirty="0" smtClean="0"/>
              <a:t>DMV will suspend your driving privileges for 90 days. If you have any prior alcohol-related entries on your driving record within five years, DMV will suspend your driving privileges for one year. </a:t>
            </a:r>
          </a:p>
          <a:p>
            <a:r>
              <a:rPr lang="en-US" sz="3300" b="1" dirty="0" smtClean="0"/>
              <a:t>Refuse to take a breath test</a:t>
            </a:r>
            <a:r>
              <a:rPr lang="en-US" sz="3300" dirty="0" smtClean="0"/>
              <a:t> – </a:t>
            </a:r>
          </a:p>
          <a:p>
            <a:pPr lvl="1"/>
            <a:r>
              <a:rPr lang="en-US" sz="3100" dirty="0" smtClean="0"/>
              <a:t>DMV will suspend your driving privileges for one year. If you have any prior alcohol-related entries on your driving record within five years, DMV will suspend your driving privileges for three years. 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Suicide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5126736"/>
          </a:xfrm>
        </p:spPr>
        <p:txBody>
          <a:bodyPr>
            <a:normAutofit/>
          </a:bodyPr>
          <a:lstStyle/>
          <a:p>
            <a:r>
              <a:rPr lang="en-US" dirty="0" smtClean="0"/>
              <a:t>Alcohol use interacts with conditions like depression and stress, and contributes to an estimated 300 teen suicides a year. </a:t>
            </a:r>
          </a:p>
          <a:p>
            <a:r>
              <a:rPr lang="en-US" dirty="0" smtClean="0"/>
              <a:t>High school students who drink are twice as likely to have seriously considered attempting suicide, as compared to nondrinkers. </a:t>
            </a:r>
          </a:p>
          <a:p>
            <a:r>
              <a:rPr lang="en-US" dirty="0" smtClean="0"/>
              <a:t>High school students who binge drink are four times as likely to have attempted suicide, as compared to nondrinkers. 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066800"/>
          </a:xfrm>
        </p:spPr>
        <p:txBody>
          <a:bodyPr/>
          <a:lstStyle/>
          <a:p>
            <a:r>
              <a:rPr lang="en-US" dirty="0" smtClean="0"/>
              <a:t>OTC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279136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Over the counter drugs are medicines without </a:t>
            </a:r>
            <a:r>
              <a:rPr lang="en-US" sz="3200" smtClean="0"/>
              <a:t>a doctor’s </a:t>
            </a:r>
            <a:r>
              <a:rPr lang="en-US" sz="3200" dirty="0" smtClean="0"/>
              <a:t>prescription.</a:t>
            </a:r>
          </a:p>
          <a:p>
            <a:pPr lvl="1"/>
            <a:r>
              <a:rPr lang="en-US" sz="2800" dirty="0">
                <a:solidFill>
                  <a:schemeClr val="accent2"/>
                </a:solidFill>
              </a:rPr>
              <a:t>Analgesics: </a:t>
            </a:r>
            <a:r>
              <a:rPr lang="en-US" sz="2800" dirty="0" smtClean="0"/>
              <a:t>are used to relieve pain.</a:t>
            </a:r>
          </a:p>
          <a:p>
            <a:pPr lvl="2"/>
            <a:r>
              <a:rPr lang="en-US" dirty="0" smtClean="0"/>
              <a:t>Aspirin, acetaminophen (Tylenol) and ibuprofen (Motrin)</a:t>
            </a:r>
          </a:p>
          <a:p>
            <a:pPr lvl="1"/>
            <a:r>
              <a:rPr lang="en-US" sz="2800" dirty="0">
                <a:solidFill>
                  <a:schemeClr val="accent2"/>
                </a:solidFill>
              </a:rPr>
              <a:t>Sedatives: </a:t>
            </a:r>
            <a:r>
              <a:rPr lang="en-US" sz="2800" dirty="0" smtClean="0"/>
              <a:t>are drugs that slow down the body functioning and make you sleepy.</a:t>
            </a:r>
          </a:p>
          <a:p>
            <a:pPr lvl="2"/>
            <a:r>
              <a:rPr lang="en-US" dirty="0" smtClean="0"/>
              <a:t>Mild sleeping pills</a:t>
            </a:r>
          </a:p>
          <a:p>
            <a:pPr lvl="1"/>
            <a:r>
              <a:rPr lang="en-US" sz="2800" dirty="0">
                <a:solidFill>
                  <a:schemeClr val="accent2"/>
                </a:solidFill>
              </a:rPr>
              <a:t>Stimulants: </a:t>
            </a:r>
            <a:r>
              <a:rPr lang="en-US" sz="2800" dirty="0" smtClean="0"/>
              <a:t>are the opposite of sedatives; they make you more alert. Most common drug is caffeine.</a:t>
            </a:r>
          </a:p>
          <a:p>
            <a:pPr lvl="2"/>
            <a:r>
              <a:rPr lang="en-US" dirty="0" smtClean="0"/>
              <a:t>Headache remedies, cold remedies, and appetite suppressants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Sexual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/>
          </a:bodyPr>
          <a:lstStyle/>
          <a:p>
            <a:r>
              <a:rPr lang="en-US" dirty="0" smtClean="0"/>
              <a:t>Current teen drinkers are more than twice as likely to have had sexual intercourse within the past three months than teens who don't drink.</a:t>
            </a:r>
          </a:p>
          <a:p>
            <a:r>
              <a:rPr lang="en-US" dirty="0" smtClean="0"/>
              <a:t>Higher drinking levels increase the likelihood of sexual activity.</a:t>
            </a:r>
          </a:p>
          <a:p>
            <a:r>
              <a:rPr lang="en-US" dirty="0" smtClean="0"/>
              <a:t>Adolescents who drink are more likely to engage in risky sexual activities, like having sex with someone they don't know or failing to use birth control. 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Other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/>
          </a:bodyPr>
          <a:lstStyle/>
          <a:p>
            <a:r>
              <a:rPr lang="en-US" dirty="0" smtClean="0"/>
              <a:t>Teens who drink alcohol are more likely than nondrinkers to smoke marijuana, use inhalants, or carry a weapon.</a:t>
            </a:r>
          </a:p>
          <a:p>
            <a:r>
              <a:rPr lang="en-US" dirty="0" smtClean="0"/>
              <a:t>Binge drinking substantially increases the likelihood of these activities</a:t>
            </a:r>
            <a:r>
              <a:rPr lang="en-US" smtClean="0"/>
              <a:t>. </a:t>
            </a: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066800"/>
          </a:xfrm>
        </p:spPr>
        <p:txBody>
          <a:bodyPr/>
          <a:lstStyle/>
          <a:p>
            <a:r>
              <a:rPr lang="en-US" dirty="0" smtClean="0"/>
              <a:t>OTC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/>
          <a:lstStyle/>
          <a:p>
            <a:r>
              <a:rPr lang="en-US" dirty="0" smtClean="0"/>
              <a:t>No drug is completely safe.</a:t>
            </a:r>
          </a:p>
          <a:p>
            <a:r>
              <a:rPr lang="en-US" dirty="0" smtClean="0"/>
              <a:t>Must follow directions.</a:t>
            </a:r>
          </a:p>
          <a:p>
            <a:r>
              <a:rPr lang="en-US" dirty="0" smtClean="0"/>
              <a:t>Even basic drugs like aspirin have side effects.</a:t>
            </a:r>
          </a:p>
          <a:p>
            <a:r>
              <a:rPr lang="en-US" dirty="0" smtClean="0"/>
              <a:t>Antihistamines can cause drowsiness and dizziness, which is why the person shouldn’t drive.</a:t>
            </a:r>
          </a:p>
          <a:p>
            <a:r>
              <a:rPr lang="en-US" dirty="0" smtClean="0"/>
              <a:t>Some drugs can mask the symptom, by covering up the symptom it can make the infection worse.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066800"/>
          </a:xfrm>
        </p:spPr>
        <p:txBody>
          <a:bodyPr/>
          <a:lstStyle/>
          <a:p>
            <a:r>
              <a:rPr lang="en-US" dirty="0" smtClean="0"/>
              <a:t>Guidelines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/>
          </a:bodyPr>
          <a:lstStyle/>
          <a:p>
            <a:r>
              <a:rPr lang="en-US" dirty="0" smtClean="0"/>
              <a:t>Don’t mix medications without checking with a physician or pharmacist.</a:t>
            </a:r>
          </a:p>
          <a:p>
            <a:r>
              <a:rPr lang="en-US" dirty="0" smtClean="0"/>
              <a:t>Don’t take someone else's prescription.</a:t>
            </a:r>
          </a:p>
          <a:p>
            <a:r>
              <a:rPr lang="en-US" dirty="0" smtClean="0"/>
              <a:t>Don’t use OTC drugs for a long time, maybe delaying a serious diagnosis.</a:t>
            </a:r>
          </a:p>
          <a:p>
            <a:r>
              <a:rPr lang="en-US" dirty="0" smtClean="0"/>
              <a:t>Don’t ever conclude that if a little bit of a drug makes you feel good, that more will make you feel better.</a:t>
            </a:r>
          </a:p>
          <a:p>
            <a:r>
              <a:rPr lang="en-US" dirty="0" smtClean="0"/>
              <a:t>Check with pharmacists about side effects, dosage, length of time, food, etc…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misunderstood drug.</a:t>
            </a:r>
          </a:p>
          <a:p>
            <a:r>
              <a:rPr lang="en-US" dirty="0" smtClean="0"/>
              <a:t>Widely advertised and used socially.</a:t>
            </a:r>
          </a:p>
          <a:p>
            <a:r>
              <a:rPr lang="en-US" dirty="0" smtClean="0"/>
              <a:t>There is another side to it that can be dangerous and it kills thousands of people every year and addicts millions more</a:t>
            </a:r>
          </a:p>
          <a:p>
            <a:r>
              <a:rPr lang="en-US" dirty="0" smtClean="0"/>
              <a:t>It can tear families apart and is involved in more than half the violent crimes in America.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27202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1066800"/>
          </a:xfrm>
        </p:spPr>
        <p:txBody>
          <a:bodyPr/>
          <a:lstStyle/>
          <a:p>
            <a:r>
              <a:rPr lang="en-US" dirty="0" smtClean="0"/>
              <a:t>ALCOHOL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534400" cy="5431536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Alcohol irritates the throat and esophagus on its way into the body.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About 20% of the alcohol drunk is absorbed into the bloodstream through the stomach wall.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Once in the bloodstream, alcohol travels throughout the body, including the heart and brain. You can feel the effects within minutes.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The alcohol remains in the bloodstream until it can be metabolized by the liver.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The liver breaks it down into carbon dioxide and water. The more you drink, the harder the liver will have to work to rid the body of alcohol.</a:t>
            </a:r>
          </a:p>
          <a:p>
            <a:pPr marL="402336" lvl="1" indent="0">
              <a:buNone/>
            </a:pPr>
            <a:r>
              <a:rPr lang="en-US" dirty="0" smtClean="0"/>
              <a:t>	</a:t>
            </a:r>
            <a:r>
              <a:rPr lang="en-US" b="1" i="1" dirty="0" smtClean="0">
                <a:solidFill>
                  <a:schemeClr val="tx2"/>
                </a:solidFill>
              </a:rPr>
              <a:t>Studies show that even small doses of alcohol leaves fat deposits on the liver.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Short Term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58512"/>
          </a:xfrm>
        </p:spPr>
        <p:txBody>
          <a:bodyPr/>
          <a:lstStyle/>
          <a:p>
            <a:r>
              <a:rPr lang="en-US" dirty="0" smtClean="0"/>
              <a:t>Feel relaxed</a:t>
            </a:r>
          </a:p>
          <a:p>
            <a:r>
              <a:rPr lang="en-US" dirty="0" smtClean="0"/>
              <a:t>Face feels flushed/warm because the alcohol has dilated, or widened, the blood vessels near the skin.</a:t>
            </a:r>
          </a:p>
          <a:p>
            <a:r>
              <a:rPr lang="en-US" dirty="0" smtClean="0"/>
              <a:t>Have to urinate frequently, as the body tries to get rid of the alcohol.</a:t>
            </a:r>
          </a:p>
          <a:p>
            <a:r>
              <a:rPr lang="en-US" dirty="0" smtClean="0"/>
              <a:t>Coordination and inhibitions begin to suffer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811772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066800"/>
          </a:xfrm>
        </p:spPr>
        <p:txBody>
          <a:bodyPr/>
          <a:lstStyle/>
          <a:p>
            <a:r>
              <a:rPr lang="en-US" dirty="0" smtClean="0"/>
              <a:t>LONG TERM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279136"/>
          </a:xfrm>
        </p:spPr>
        <p:txBody>
          <a:bodyPr>
            <a:normAutofit/>
          </a:bodyPr>
          <a:lstStyle/>
          <a:p>
            <a:r>
              <a:rPr lang="en-US" dirty="0" smtClean="0"/>
              <a:t>Prolonged, heavy use of alcohol can lead to addiction (</a:t>
            </a:r>
            <a:r>
              <a:rPr lang="en-US" b="1" dirty="0" smtClean="0"/>
              <a:t>alcoholism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Sudden cessation of long term, extensive alcohol intake is likely to produce withdrawal symptoms, including:</a:t>
            </a:r>
          </a:p>
          <a:p>
            <a:pPr lvl="1"/>
            <a:r>
              <a:rPr lang="en-US" dirty="0" smtClean="0"/>
              <a:t>severe anxiety, tremors, hallucinations and convulsions. </a:t>
            </a:r>
          </a:p>
          <a:p>
            <a:r>
              <a:rPr lang="en-US" dirty="0" smtClean="0"/>
              <a:t>Long-term effects of consuming large quantities of alcohol, especially when combined with poor nutrition, can lead to permanent damage to vital organs such as the brain and liver. </a:t>
            </a:r>
          </a:p>
        </p:txBody>
      </p:sp>
    </p:spTree>
    <p:extLst>
      <p:ext uri="{BB962C8B-B14F-4D97-AF65-F5344CB8AC3E}">
        <p14:creationId xmlns:p14="http://schemas.microsoft.com/office/powerpoint/2010/main" val="414385209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066800"/>
          </a:xfrm>
        </p:spPr>
        <p:txBody>
          <a:bodyPr/>
          <a:lstStyle/>
          <a:p>
            <a:r>
              <a:rPr lang="en-US" dirty="0" smtClean="0"/>
              <a:t>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Hepatitis</a:t>
            </a:r>
            <a:r>
              <a:rPr lang="en-US" dirty="0" smtClean="0"/>
              <a:t> can result from damage to the liver. It is an inflammation or infection of the liver that can cause fever, yellowing of the skin, and sometimes death.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Cirrhosis</a:t>
            </a:r>
            <a:r>
              <a:rPr lang="en-US" dirty="0" smtClean="0"/>
              <a:t> is another disease of the liver brought on by alcohol abuse. </a:t>
            </a:r>
          </a:p>
          <a:p>
            <a:pPr lvl="1"/>
            <a:r>
              <a:rPr lang="en-US" dirty="0" smtClean="0"/>
              <a:t>Liver cells are permanently replaced with useless scar tissue. Liver can no longer metabolize food properly.</a:t>
            </a:r>
          </a:p>
          <a:p>
            <a:pPr lvl="1"/>
            <a:r>
              <a:rPr lang="en-US" dirty="0" smtClean="0"/>
              <a:t>People with Cirrhosis who continue to drink tend to only have a 50% chance of living for more than 5 years.</a:t>
            </a:r>
          </a:p>
        </p:txBody>
      </p:sp>
    </p:spTree>
    <p:extLst>
      <p:ext uri="{BB962C8B-B14F-4D97-AF65-F5344CB8AC3E}">
        <p14:creationId xmlns:p14="http://schemas.microsoft.com/office/powerpoint/2010/main" val="307623802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2">
      <a:dk1>
        <a:srgbClr val="000000"/>
      </a:dk1>
      <a:lt1>
        <a:srgbClr val="FFFFFF"/>
      </a:lt1>
      <a:dk2>
        <a:srgbClr val="0F6FC6"/>
      </a:dk2>
      <a:lt2>
        <a:srgbClr val="DBF5F9"/>
      </a:lt2>
      <a:accent1>
        <a:srgbClr val="0F6FC6"/>
      </a:accent1>
      <a:accent2>
        <a:srgbClr val="000000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TP001090292</AuthoringAssetId>
    <AssetId xmlns="145c5697-5eb5-440b-b2f1-a8273fb59250">TS001090292</AssetId>
  </documentManagement>
</p:properties>
</file>

<file path=customXml/itemProps1.xml><?xml version="1.0" encoding="utf-8"?>
<ds:datastoreItem xmlns:ds="http://schemas.openxmlformats.org/officeDocument/2006/customXml" ds:itemID="{37501DE9-34C3-4407-B213-6257734CC38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2D6CB6-7B10-4FB1-A56A-6D62717B2B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12DB182-1129-47F0-9EA9-C4EFE4144A90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1F9365A8-5CC2-4B9C-8559-8520A1DA5BCA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  <ds:schemaRef ds:uri="http://purl.org/dc/dcmitype/"/>
    <ds:schemaRef ds:uri="145c5697-5eb5-440b-b2f1-a8273fb592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564</TotalTime>
  <Words>1446</Words>
  <Application>Microsoft Office PowerPoint</Application>
  <PresentationFormat>On-screen Show (4:3)</PresentationFormat>
  <Paragraphs>124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Urban</vt:lpstr>
      <vt:lpstr>DRUGS AND ALCOHOL</vt:lpstr>
      <vt:lpstr>OTC DRUGS</vt:lpstr>
      <vt:lpstr>OTC DRUGS</vt:lpstr>
      <vt:lpstr>Guidelines </vt:lpstr>
      <vt:lpstr>ALCOHOL </vt:lpstr>
      <vt:lpstr>ALCOHOL PROCESS</vt:lpstr>
      <vt:lpstr>Short Term Effects</vt:lpstr>
      <vt:lpstr>LONG TERM EFFECTS</vt:lpstr>
      <vt:lpstr>DISEASES</vt:lpstr>
      <vt:lpstr>LONG TERM EFFECTS</vt:lpstr>
      <vt:lpstr>LONG TERM EFFECTS</vt:lpstr>
      <vt:lpstr>Causes of Addiction</vt:lpstr>
      <vt:lpstr>Underage drinking is linked to injury and risky behavior. </vt:lpstr>
      <vt:lpstr>Brain Development and Alcohol Abuse</vt:lpstr>
      <vt:lpstr>BLOOD ALCOHOL LEVEL</vt:lpstr>
      <vt:lpstr>BLOOD ALCOHOL LEVEL AND ITS EFFECTS</vt:lpstr>
      <vt:lpstr>Drinking and Driving</vt:lpstr>
      <vt:lpstr>Oregon Law</vt:lpstr>
      <vt:lpstr>Suicide</vt:lpstr>
      <vt:lpstr>Sexual Behavior</vt:lpstr>
      <vt:lpstr>Other Risks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AND ALCOHOL</dc:title>
  <dc:creator>stueve</dc:creator>
  <cp:lastModifiedBy>STUENICO</cp:lastModifiedBy>
  <cp:revision>23</cp:revision>
  <cp:lastPrinted>2012-10-25T18:10:15Z</cp:lastPrinted>
  <dcterms:created xsi:type="dcterms:W3CDTF">2012-10-20T19:23:04Z</dcterms:created>
  <dcterms:modified xsi:type="dcterms:W3CDTF">2012-10-25T18:12:23Z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AssetType">
    <vt:lpwstr>TP</vt:lpwstr>
  </property>
  <property fmtid="{D5CDD505-2E9C-101B-9397-08002B2CF9AE}" pid="4" name="BugNumber">
    <vt:lpwstr>457897L</vt:lpwstr>
  </property>
  <property fmtid="{D5CDD505-2E9C-101B-9397-08002B2CF9AE}" pid="5" name="TPInstallLocation">
    <vt:lpwstr>{Document Themes}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{FilePath}</vt:lpwstr>
  </property>
  <property fmtid="{D5CDD505-2E9C-101B-9397-08002B2CF9AE}" pid="12" name="AssetId">
    <vt:lpwstr>TS001090292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Whirligig design template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EY001077968</vt:lpwstr>
  </property>
  <property fmtid="{D5CDD505-2E9C-101B-9397-08002B2CF9AE}" pid="21" name="SourceTitle">
    <vt:lpwstr>Whirligig design template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TemplateType">
    <vt:lpwstr>Presentations</vt:lpwstr>
  </property>
  <property fmtid="{D5CDD505-2E9C-101B-9397-08002B2CF9AE}" pid="25" name="OpenTemplate">
    <vt:lpwstr>1</vt:lpwstr>
  </property>
  <property fmtid="{D5CDD505-2E9C-101B-9397-08002B2CF9AE}" pid="26" name="UACurrentWords">
    <vt:lpwstr>0</vt:lpwstr>
  </property>
  <property fmtid="{D5CDD505-2E9C-101B-9397-08002B2CF9AE}" pid="27" name="UALocRecommendation">
    <vt:lpwstr>Localize</vt:lpwstr>
  </property>
  <property fmtid="{D5CDD505-2E9C-101B-9397-08002B2CF9AE}" pid="28" name="Applications">
    <vt:lpwstr>67;#PowerPoint - Design Templt 12;#182;#Office XP;#65;#Microsoft Office PowerPoint 2007;#184;#Office 2000;#66;#PowerPoint - Design Templt 2003;#64;#PowerPoint 2003;#79;#Template 12</vt:lpwstr>
  </property>
  <property fmtid="{D5CDD505-2E9C-101B-9397-08002B2CF9AE}" pid="29" name="TemplateStatus">
    <vt:lpwstr>Complete</vt:lpwstr>
  </property>
  <property fmtid="{D5CDD505-2E9C-101B-9397-08002B2CF9AE}" pid="30" name="ContentTypeId">
    <vt:lpwstr>0x0101006025706CF4CD034688BEBAE97A2E701D020200C3831ACA17D8814887A164412888521E</vt:lpwstr>
  </property>
  <property fmtid="{D5CDD505-2E9C-101B-9397-08002B2CF9AE}" pid="31" name="IsDeleted">
    <vt:lpwstr>0</vt:lpwstr>
  </property>
  <property fmtid="{D5CDD505-2E9C-101B-9397-08002B2CF9AE}" pid="32" name="ShowIn">
    <vt:lpwstr>Show everywhere</vt:lpwstr>
  </property>
  <property fmtid="{D5CDD505-2E9C-101B-9397-08002B2CF9AE}" pid="33" name="UANotes">
    <vt:lpwstr>June 2003 retrofit. 457897L</vt:lpwstr>
  </property>
  <property fmtid="{D5CDD505-2E9C-101B-9397-08002B2CF9AE}" pid="34" name="PublishStatusLookup">
    <vt:lpwstr>258988</vt:lpwstr>
  </property>
  <property fmtid="{D5CDD505-2E9C-101B-9397-08002B2CF9AE}" pid="35" name="TPClientViewer">
    <vt:lpwstr>Microsoft Office PowerPoint</vt:lpwstr>
  </property>
  <property fmtid="{D5CDD505-2E9C-101B-9397-08002B2CF9AE}" pid="36" name="TPComponent">
    <vt:lpwstr>PPTFiles</vt:lpwstr>
  </property>
  <property fmtid="{D5CDD505-2E9C-101B-9397-08002B2CF9AE}" pid="37" name="TPNamespace">
    <vt:lpwstr>POWERPNT</vt:lpwstr>
  </property>
  <property fmtid="{D5CDD505-2E9C-101B-9397-08002B2CF9AE}" pid="38" name="APTrustLevel">
    <vt:lpwstr>1.00000000000000</vt:lpwstr>
  </property>
  <property fmtid="{D5CDD505-2E9C-101B-9397-08002B2CF9AE}" pid="39" name="TrustLevel">
    <vt:lpwstr>Microsoft Managed Content</vt:lpwstr>
  </property>
  <property fmtid="{D5CDD505-2E9C-101B-9397-08002B2CF9AE}" pid="40" name="Content Type">
    <vt:lpwstr>OOFile</vt:lpwstr>
  </property>
  <property fmtid="{D5CDD505-2E9C-101B-9397-08002B2CF9AE}" pid="41" name="AuthoringAssetId">
    <vt:lpwstr>TP001090292</vt:lpwstr>
  </property>
  <property fmtid="{D5CDD505-2E9C-101B-9397-08002B2CF9AE}" pid="42" name="NumericAssetId">
    <vt:lpwstr/>
  </property>
  <property fmtid="{D5CDD505-2E9C-101B-9397-08002B2CF9AE}" pid="43" name="AppVer">
    <vt:lpwstr/>
  </property>
</Properties>
</file>